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notesSlides/notesSlide1.xml" ContentType="application/vnd.openxmlformats-officedocument.presentationml.notesSlide+xml"/>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p:nvPr>
            <p:ph type="sldImg"/>
          </p:nvPr>
        </p:nvSpPr>
        <p:spPr>
          <a:xfrm>
            <a:off x="1143000" y="685800"/>
            <a:ext cx="4572000" cy="3429000"/>
          </a:xfrm>
          <a:prstGeom prst="rect">
            <a:avLst/>
          </a:prstGeom>
        </p:spPr>
        <p:txBody>
          <a:bodyPr/>
          <a:lstStyle/>
          <a:p>
            <a:pPr/>
          </a:p>
        </p:txBody>
      </p:sp>
      <p:sp>
        <p:nvSpPr>
          <p:cNvPr id="243" name="Shape 24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2200">
        <a:latin typeface="Lucida Grande"/>
        <a:ea typeface="Lucida Grande"/>
        <a:cs typeface="Lucida Grande"/>
        <a:sym typeface="Lucida Grande"/>
      </a:defRPr>
    </a:lvl1pPr>
    <a:lvl2pPr indent="228600" defTabSz="825500" latinLnBrk="0">
      <a:defRPr sz="2200">
        <a:latin typeface="Lucida Grande"/>
        <a:ea typeface="Lucida Grande"/>
        <a:cs typeface="Lucida Grande"/>
        <a:sym typeface="Lucida Grande"/>
      </a:defRPr>
    </a:lvl2pPr>
    <a:lvl3pPr indent="457200" defTabSz="825500" latinLnBrk="0">
      <a:defRPr sz="2200">
        <a:latin typeface="Lucida Grande"/>
        <a:ea typeface="Lucida Grande"/>
        <a:cs typeface="Lucida Grande"/>
        <a:sym typeface="Lucida Grande"/>
      </a:defRPr>
    </a:lvl3pPr>
    <a:lvl4pPr indent="685800" defTabSz="825500" latinLnBrk="0">
      <a:defRPr sz="2200">
        <a:latin typeface="Lucida Grande"/>
        <a:ea typeface="Lucida Grande"/>
        <a:cs typeface="Lucida Grande"/>
        <a:sym typeface="Lucida Grande"/>
      </a:defRPr>
    </a:lvl4pPr>
    <a:lvl5pPr indent="914400" defTabSz="825500" latinLnBrk="0">
      <a:defRPr sz="2200">
        <a:latin typeface="Lucida Grande"/>
        <a:ea typeface="Lucida Grande"/>
        <a:cs typeface="Lucida Grande"/>
        <a:sym typeface="Lucida Grande"/>
      </a:defRPr>
    </a:lvl5pPr>
    <a:lvl6pPr indent="1143000" defTabSz="825500" latinLnBrk="0">
      <a:defRPr sz="2200">
        <a:latin typeface="Lucida Grande"/>
        <a:ea typeface="Lucida Grande"/>
        <a:cs typeface="Lucida Grande"/>
        <a:sym typeface="Lucida Grande"/>
      </a:defRPr>
    </a:lvl6pPr>
    <a:lvl7pPr indent="1371600" defTabSz="825500" latinLnBrk="0">
      <a:defRPr sz="2200">
        <a:latin typeface="Lucida Grande"/>
        <a:ea typeface="Lucida Grande"/>
        <a:cs typeface="Lucida Grande"/>
        <a:sym typeface="Lucida Grande"/>
      </a:defRPr>
    </a:lvl7pPr>
    <a:lvl8pPr indent="1600200" defTabSz="825500" latinLnBrk="0">
      <a:defRPr sz="2200">
        <a:latin typeface="Lucida Grande"/>
        <a:ea typeface="Lucida Grande"/>
        <a:cs typeface="Lucida Grande"/>
        <a:sym typeface="Lucida Grande"/>
      </a:defRPr>
    </a:lvl8pPr>
    <a:lvl9pPr indent="1828800" defTabSz="8255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lvl1pPr marL="40639" marR="40639" defTabSz="457200">
              <a:spcBef>
                <a:spcPts val="400"/>
              </a:spcBef>
              <a:buClr>
                <a:srgbClr val="000000"/>
              </a:buClr>
              <a:buFont typeface="Times New Roman"/>
              <a:defRPr sz="1200">
                <a:uFill>
                  <a:solidFill>
                    <a:srgbClr val="000000"/>
                  </a:solidFill>
                </a:uFill>
                <a:latin typeface="Times New Roman"/>
                <a:ea typeface="Times New Roman"/>
                <a:cs typeface="Times New Roman"/>
                <a:sym typeface="Times New Roman"/>
              </a:defRPr>
            </a:lvl1pPr>
          </a:lstStyle>
          <a:p>
            <a:pPr/>
            <a:r>
              <a:t>I can fix this, I also want to add methane (I have it)</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2387600" y="2311400"/>
            <a:ext cx="19621500" cy="4648200"/>
          </a:xfrm>
          <a:prstGeom prst="rect">
            <a:avLst/>
          </a:prstGeom>
        </p:spPr>
        <p:txBody>
          <a:bodyPr anchor="b"/>
          <a:lstStyle/>
          <a:p>
            <a:pPr/>
            <a:r>
              <a:t>Title Text</a:t>
            </a:r>
          </a:p>
        </p:txBody>
      </p:sp>
      <p:sp>
        <p:nvSpPr>
          <p:cNvPr id="12" name="Shape 12"/>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7" name="Shape 87"/>
          <p:cNvSpPr/>
          <p:nvPr>
            <p:ph type="pic" sz="quarter" idx="13"/>
          </p:nvPr>
        </p:nvSpPr>
        <p:spPr>
          <a:xfrm>
            <a:off x="12839700" y="2578100"/>
            <a:ext cx="6448425" cy="8597900"/>
          </a:xfrm>
          <a:prstGeom prst="rect">
            <a:avLst/>
          </a:prstGeom>
          <a:ln w="25400">
            <a:solidFill>
              <a:srgbClr val="FFFFFF"/>
            </a:solidFill>
          </a:ln>
        </p:spPr>
        <p:txBody>
          <a:bodyPr lIns="91439" tIns="45719" rIns="91439" bIns="45719" anchor="t"/>
          <a:lstStyle/>
          <a:p>
            <a:pPr/>
          </a:p>
        </p:txBody>
      </p:sp>
      <p:sp>
        <p:nvSpPr>
          <p:cNvPr id="88" name="Shape 88"/>
          <p:cNvSpPr/>
          <p:nvPr>
            <p:ph type="title"/>
          </p:nvPr>
        </p:nvSpPr>
        <p:spPr>
          <a:xfrm>
            <a:off x="1206500" y="2159000"/>
            <a:ext cx="11010900" cy="4648200"/>
          </a:xfrm>
          <a:prstGeom prst="rect">
            <a:avLst/>
          </a:prstGeom>
        </p:spPr>
        <p:txBody>
          <a:bodyPr anchor="b"/>
          <a:lstStyle>
            <a:lvl1pPr>
              <a:defRPr sz="9600"/>
            </a:lvl1pPr>
          </a:lstStyle>
          <a:p>
            <a:pPr/>
            <a:r>
              <a:t>Title Text</a:t>
            </a:r>
          </a:p>
        </p:txBody>
      </p:sp>
      <p:sp>
        <p:nvSpPr>
          <p:cNvPr id="89" name="Shape 89"/>
          <p:cNvSpPr/>
          <p:nvPr>
            <p:ph type="body" sz="quarter" idx="1"/>
          </p:nvPr>
        </p:nvSpPr>
        <p:spPr>
          <a:xfrm>
            <a:off x="1206500" y="6896100"/>
            <a:ext cx="11010900" cy="4648200"/>
          </a:xfrm>
          <a:prstGeom prst="rect">
            <a:avLst/>
          </a:prstGeom>
        </p:spPr>
        <p:txBody>
          <a:bodyPr anchor="t"/>
          <a:lstStyle>
            <a:lvl1pPr marL="0" indent="0" algn="ctr">
              <a:spcBef>
                <a:spcPts val="0"/>
              </a:spcBef>
              <a:buSzTx/>
              <a:buNone/>
              <a:defRPr sz="4200"/>
            </a:lvl1pPr>
            <a:lvl2pPr marL="0" indent="0" algn="ctr">
              <a:spcBef>
                <a:spcPts val="0"/>
              </a:spcBef>
              <a:buSzTx/>
              <a:buNone/>
              <a:defRPr sz="4200"/>
            </a:lvl2pPr>
            <a:lvl3pPr marL="0" indent="0" algn="ctr">
              <a:spcBef>
                <a:spcPts val="0"/>
              </a:spcBef>
              <a:buSzTx/>
              <a:buNone/>
              <a:defRPr sz="4200"/>
            </a:lvl3pPr>
            <a:lvl4pPr marL="0" indent="0" algn="ctr">
              <a:spcBef>
                <a:spcPts val="0"/>
              </a:spcBef>
              <a:buSzTx/>
              <a:buNone/>
              <a:defRPr sz="4200"/>
            </a:lvl4pPr>
            <a:lvl5pPr marL="0" indent="0" algn="ctr">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7" name="Shape 97"/>
          <p:cNvSpPr/>
          <p:nvPr>
            <p:ph type="pic" sz="quarter" idx="13"/>
          </p:nvPr>
        </p:nvSpPr>
        <p:spPr>
          <a:xfrm>
            <a:off x="12839700" y="2578100"/>
            <a:ext cx="6438900" cy="8572500"/>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Shape 98"/>
          <p:cNvSpPr/>
          <p:nvPr>
            <p:ph type="title"/>
          </p:nvPr>
        </p:nvSpPr>
        <p:spPr>
          <a:xfrm>
            <a:off x="1206500" y="2159000"/>
            <a:ext cx="11010900" cy="4648200"/>
          </a:xfrm>
          <a:prstGeom prst="rect">
            <a:avLst/>
          </a:prstGeom>
        </p:spPr>
        <p:txBody>
          <a:bodyPr anchor="b"/>
          <a:lstStyle>
            <a:lvl1pPr>
              <a:defRPr sz="9600"/>
            </a:lvl1pPr>
          </a:lstStyle>
          <a:p>
            <a:pPr/>
            <a:r>
              <a:t>Title Text</a:t>
            </a:r>
          </a:p>
        </p:txBody>
      </p:sp>
      <p:sp>
        <p:nvSpPr>
          <p:cNvPr id="99" name="Shape 99"/>
          <p:cNvSpPr/>
          <p:nvPr>
            <p:ph type="body" sz="quarter" idx="1"/>
          </p:nvPr>
        </p:nvSpPr>
        <p:spPr>
          <a:xfrm>
            <a:off x="1206500" y="6896100"/>
            <a:ext cx="11010900" cy="4648200"/>
          </a:xfrm>
          <a:prstGeom prst="rect">
            <a:avLst/>
          </a:prstGeom>
        </p:spPr>
        <p:txBody>
          <a:bodyPr anchor="t"/>
          <a:lstStyle>
            <a:lvl1pPr marL="0" indent="0" algn="ctr">
              <a:spcBef>
                <a:spcPts val="0"/>
              </a:spcBef>
              <a:buSzTx/>
              <a:buNone/>
              <a:defRPr sz="4200"/>
            </a:lvl1pPr>
            <a:lvl2pPr marL="0" indent="0" algn="ctr">
              <a:spcBef>
                <a:spcPts val="0"/>
              </a:spcBef>
              <a:buSzTx/>
              <a:buNone/>
              <a:defRPr sz="4200"/>
            </a:lvl2pPr>
            <a:lvl3pPr marL="0" indent="0" algn="ctr">
              <a:spcBef>
                <a:spcPts val="0"/>
              </a:spcBef>
              <a:buSzTx/>
              <a:buNone/>
              <a:defRPr sz="4200"/>
            </a:lvl3pPr>
            <a:lvl4pPr marL="0" indent="0" algn="ctr">
              <a:spcBef>
                <a:spcPts val="0"/>
              </a:spcBef>
              <a:buSzTx/>
              <a:buNone/>
              <a:defRPr sz="4200"/>
            </a:lvl4pPr>
            <a:lvl5pPr marL="0" indent="0" algn="ctr">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7" name="Shape 107"/>
          <p:cNvSpPr/>
          <p:nvPr>
            <p:ph type="pic" sz="quarter" idx="13"/>
          </p:nvPr>
        </p:nvSpPr>
        <p:spPr>
          <a:xfrm>
            <a:off x="13284200" y="4076700"/>
            <a:ext cx="5778500" cy="7683500"/>
          </a:xfrm>
          <a:prstGeom prst="rect">
            <a:avLst/>
          </a:prstGeom>
          <a:ln w="25400">
            <a:solidFill>
              <a:srgbClr val="FFFFFF"/>
            </a:solidFill>
          </a:ln>
        </p:spPr>
        <p:txBody>
          <a:bodyPr lIns="91439" tIns="45719" rIns="91439" bIns="45719" anchor="t"/>
          <a:lstStyle/>
          <a:p>
            <a:pPr/>
          </a:p>
        </p:txBody>
      </p:sp>
      <p:sp>
        <p:nvSpPr>
          <p:cNvPr id="108" name="Shape 108"/>
          <p:cNvSpPr/>
          <p:nvPr>
            <p:ph type="title"/>
          </p:nvPr>
        </p:nvSpPr>
        <p:spPr>
          <a:prstGeom prst="rect">
            <a:avLst/>
          </a:prstGeom>
        </p:spPr>
        <p:txBody>
          <a:bodyPr/>
          <a:lstStyle/>
          <a:p>
            <a:pPr/>
            <a:r>
              <a:t>Title Text</a:t>
            </a:r>
          </a:p>
        </p:txBody>
      </p:sp>
      <p:sp>
        <p:nvSpPr>
          <p:cNvPr id="109" name="Shape 109"/>
          <p:cNvSpPr/>
          <p:nvPr>
            <p:ph type="body" sz="half" idx="1"/>
          </p:nvPr>
        </p:nvSpPr>
        <p:spPr>
          <a:xfrm>
            <a:off x="2387600" y="3886200"/>
            <a:ext cx="9448800" cy="8039100"/>
          </a:xfrm>
          <a:prstGeom prst="rect">
            <a:avLst/>
          </a:prstGeom>
        </p:spPr>
        <p:txBody>
          <a:bodyPr/>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Title Text</a:t>
            </a:r>
          </a:p>
        </p:txBody>
      </p:sp>
      <p:sp>
        <p:nvSpPr>
          <p:cNvPr id="118" name="Shape 118"/>
          <p:cNvSpPr/>
          <p:nvPr>
            <p:ph type="body" sz="half" idx="1"/>
          </p:nvPr>
        </p:nvSpPr>
        <p:spPr>
          <a:xfrm>
            <a:off x="2387600" y="3886200"/>
            <a:ext cx="9448800" cy="8039100"/>
          </a:xfrm>
          <a:prstGeom prst="rect">
            <a:avLst/>
          </a:prstGeom>
        </p:spPr>
        <p:txBody>
          <a:bodyPr/>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Title Text</a:t>
            </a:r>
          </a:p>
        </p:txBody>
      </p:sp>
      <p:sp>
        <p:nvSpPr>
          <p:cNvPr id="127" name="Shape 127"/>
          <p:cNvSpPr/>
          <p:nvPr>
            <p:ph type="body" sz="quarter" idx="1"/>
          </p:nvPr>
        </p:nvSpPr>
        <p:spPr>
          <a:xfrm>
            <a:off x="14579600" y="3886200"/>
            <a:ext cx="7429500" cy="8039100"/>
          </a:xfrm>
          <a:prstGeom prst="rect">
            <a:avLst/>
          </a:prstGeom>
        </p:spPr>
        <p:txBody>
          <a:bodyPr/>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hape 135"/>
          <p:cNvSpPr/>
          <p:nvPr>
            <p:ph type="title"/>
          </p:nvPr>
        </p:nvSpPr>
        <p:spPr>
          <a:xfrm>
            <a:off x="2019300" y="203200"/>
            <a:ext cx="20314843" cy="2943226"/>
          </a:xfrm>
          <a:prstGeom prst="rect">
            <a:avLst/>
          </a:prstGeom>
        </p:spPr>
        <p:txBody>
          <a:bodyPr lIns="38100" tIns="38100" rIns="38100" bIns="38100"/>
          <a:lstStyle>
            <a:lvl1pPr defTabSz="655174">
              <a:defRPr sz="9000">
                <a:uFill>
                  <a:solidFill>
                    <a:srgbClr val="FFFFFF"/>
                  </a:solidFill>
                </a:uFill>
                <a:latin typeface="+mn-lt"/>
                <a:ea typeface="+mn-ea"/>
                <a:cs typeface="+mn-cs"/>
                <a:sym typeface="American Typewriter"/>
              </a:defRPr>
            </a:lvl1pPr>
          </a:lstStyle>
          <a:p>
            <a:pPr/>
            <a:r>
              <a:t>Title Text</a:t>
            </a:r>
          </a:p>
        </p:txBody>
      </p:sp>
      <p:sp>
        <p:nvSpPr>
          <p:cNvPr id="136" name="Shape 136"/>
          <p:cNvSpPr/>
          <p:nvPr>
            <p:ph type="body" idx="1"/>
          </p:nvPr>
        </p:nvSpPr>
        <p:spPr>
          <a:xfrm>
            <a:off x="2019300" y="1735931"/>
            <a:ext cx="20314843" cy="12242009"/>
          </a:xfrm>
          <a:prstGeom prst="rect">
            <a:avLst/>
          </a:prstGeom>
        </p:spPr>
        <p:txBody>
          <a:bodyPr lIns="38100" tIns="38100" rIns="38100" bIns="38100"/>
          <a:lstStyle>
            <a:lvl1pPr marL="495300" indent="-4953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1pPr>
            <a:lvl2pPr marL="1083556" indent="-410456"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2pPr>
            <a:lvl3pPr marL="1663700" indent="-3302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3pPr>
            <a:lvl4pPr marL="2336800" indent="-3302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4pPr>
            <a:lvl5pPr marL="2997200" indent="-3302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37" name="Shape 137"/>
          <p:cNvSpPr/>
          <p:nvPr>
            <p:ph type="sldNum" sz="quarter" idx="2"/>
          </p:nvPr>
        </p:nvSpPr>
        <p:spPr>
          <a:xfrm>
            <a:off x="12014760" y="13004800"/>
            <a:ext cx="354483" cy="330200"/>
          </a:xfrm>
          <a:prstGeom prst="rect">
            <a:avLst/>
          </a:prstGeom>
        </p:spPr>
        <p:txBody>
          <a:bodyPr/>
          <a:lstStyle>
            <a:lvl1pPr defTabSz="850900">
              <a:defRPr sz="1600">
                <a:uFill>
                  <a:solidFill>
                    <a:srgbClr val="FFFFFF"/>
                  </a:solidFill>
                </a:uFill>
                <a:latin typeface="+mn-lt"/>
                <a:ea typeface="+mn-ea"/>
                <a:cs typeface="+mn-cs"/>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hape 144"/>
          <p:cNvSpPr/>
          <p:nvPr>
            <p:ph type="title"/>
          </p:nvPr>
        </p:nvSpPr>
        <p:spPr>
          <a:xfrm>
            <a:off x="2019300" y="0"/>
            <a:ext cx="20314843" cy="7515226"/>
          </a:xfrm>
          <a:prstGeom prst="rect">
            <a:avLst/>
          </a:prstGeom>
        </p:spPr>
        <p:txBody>
          <a:bodyPr lIns="38100" tIns="38100" rIns="38100" bIns="38100" anchor="b"/>
          <a:lstStyle>
            <a:lvl1pPr defTabSz="655174">
              <a:defRPr sz="10400">
                <a:uFill>
                  <a:solidFill>
                    <a:srgbClr val="FFFFFF"/>
                  </a:solidFill>
                </a:uFill>
                <a:latin typeface="+mn-lt"/>
                <a:ea typeface="+mn-ea"/>
                <a:cs typeface="+mn-cs"/>
                <a:sym typeface="American Typewriter"/>
              </a:defRPr>
            </a:lvl1pPr>
          </a:lstStyle>
          <a:p>
            <a:pPr/>
            <a:r>
              <a:t>Title Text</a:t>
            </a:r>
          </a:p>
        </p:txBody>
      </p:sp>
      <p:sp>
        <p:nvSpPr>
          <p:cNvPr id="145" name="Shape 145"/>
          <p:cNvSpPr/>
          <p:nvPr>
            <p:ph type="body" idx="1"/>
          </p:nvPr>
        </p:nvSpPr>
        <p:spPr>
          <a:xfrm>
            <a:off x="2019300" y="7556500"/>
            <a:ext cx="20314843" cy="7519989"/>
          </a:xfrm>
          <a:prstGeom prst="rect">
            <a:avLst/>
          </a:prstGeom>
        </p:spPr>
        <p:txBody>
          <a:bodyPr lIns="38100" tIns="38100" rIns="38100" bIns="38100" anchor="t"/>
          <a:lstStyle>
            <a:lvl1pPr marL="495300" indent="-4953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1pPr>
            <a:lvl2pPr marL="1083556" indent="-410456"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2pPr>
            <a:lvl3pPr marL="1663700" indent="-3302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3pPr>
            <a:lvl4pPr marL="2336800" indent="-3302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4pPr>
            <a:lvl5pPr marL="2997200" indent="-3302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6" name="Shape 146"/>
          <p:cNvSpPr/>
          <p:nvPr>
            <p:ph type="sldNum" sz="quarter" idx="2"/>
          </p:nvPr>
        </p:nvSpPr>
        <p:spPr>
          <a:xfrm>
            <a:off x="12014760" y="13004800"/>
            <a:ext cx="354483" cy="330200"/>
          </a:xfrm>
          <a:prstGeom prst="rect">
            <a:avLst/>
          </a:prstGeom>
        </p:spPr>
        <p:txBody>
          <a:bodyPr/>
          <a:lstStyle>
            <a:lvl1pPr defTabSz="850900">
              <a:defRPr sz="1600">
                <a:uFill>
                  <a:solidFill>
                    <a:srgbClr val="FFFFFF"/>
                  </a:solidFill>
                </a:uFill>
                <a:latin typeface="+mn-lt"/>
                <a:ea typeface="+mn-ea"/>
                <a:cs typeface="+mn-cs"/>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53" name="Shape 153"/>
          <p:cNvSpPr/>
          <p:nvPr>
            <p:ph type="title"/>
          </p:nvPr>
        </p:nvSpPr>
        <p:spPr>
          <a:xfrm>
            <a:off x="2374900" y="326231"/>
            <a:ext cx="19610061" cy="3495676"/>
          </a:xfrm>
          <a:prstGeom prst="rect">
            <a:avLst/>
          </a:prstGeom>
        </p:spPr>
        <p:txBody>
          <a:bodyPr lIns="38100" tIns="38100" rIns="38100" bIns="38100"/>
          <a:lstStyle>
            <a:lvl1pPr defTabSz="655174">
              <a:defRPr sz="10600">
                <a:uFill>
                  <a:solidFill>
                    <a:srgbClr val="FFFFFF"/>
                  </a:solidFill>
                </a:uFill>
              </a:defRPr>
            </a:lvl1pPr>
          </a:lstStyle>
          <a:p>
            <a:pPr/>
            <a:r>
              <a:t>Title Text</a:t>
            </a:r>
          </a:p>
        </p:txBody>
      </p:sp>
      <p:sp>
        <p:nvSpPr>
          <p:cNvPr id="154" name="Shape 154"/>
          <p:cNvSpPr/>
          <p:nvPr>
            <p:ph type="body" idx="1"/>
          </p:nvPr>
        </p:nvSpPr>
        <p:spPr>
          <a:xfrm>
            <a:off x="2374900" y="2469356"/>
            <a:ext cx="19610061" cy="10872789"/>
          </a:xfrm>
          <a:prstGeom prst="rect">
            <a:avLst/>
          </a:prstGeom>
        </p:spPr>
        <p:txBody>
          <a:bodyPr lIns="38100" tIns="38100" rIns="38100" bIns="38100"/>
          <a:lstStyle>
            <a:lvl1pPr marL="495300" indent="-495300" defTabSz="655174">
              <a:spcBef>
                <a:spcPts val="3200"/>
              </a:spcBef>
              <a:buClr>
                <a:srgbClr val="000000"/>
              </a:buClr>
              <a:buSzTx/>
              <a:buFont typeface="Times New Roman"/>
              <a:buNone/>
              <a:defRPr sz="5200">
                <a:uFill>
                  <a:solidFill>
                    <a:srgbClr val="FFFFFF"/>
                  </a:solidFill>
                </a:uFill>
              </a:defRPr>
            </a:lvl1pPr>
            <a:lvl2pPr marL="1083556" indent="-410456" defTabSz="655174">
              <a:spcBef>
                <a:spcPts val="3200"/>
              </a:spcBef>
              <a:buClr>
                <a:srgbClr val="000000"/>
              </a:buClr>
              <a:buSzTx/>
              <a:buFont typeface="Times New Roman"/>
              <a:buNone/>
              <a:defRPr sz="5200">
                <a:uFill>
                  <a:solidFill>
                    <a:srgbClr val="FFFFFF"/>
                  </a:solidFill>
                </a:uFill>
              </a:defRPr>
            </a:lvl2pPr>
            <a:lvl3pPr marL="1663700" indent="-330200" defTabSz="655174">
              <a:spcBef>
                <a:spcPts val="3200"/>
              </a:spcBef>
              <a:buClr>
                <a:srgbClr val="000000"/>
              </a:buClr>
              <a:buSzTx/>
              <a:buFont typeface="Times New Roman"/>
              <a:buNone/>
              <a:defRPr sz="5200">
                <a:uFill>
                  <a:solidFill>
                    <a:srgbClr val="FFFFFF"/>
                  </a:solidFill>
                </a:uFill>
              </a:defRPr>
            </a:lvl3pPr>
            <a:lvl4pPr marL="2336800" indent="-330200" defTabSz="655174">
              <a:spcBef>
                <a:spcPts val="3200"/>
              </a:spcBef>
              <a:buClr>
                <a:srgbClr val="000000"/>
              </a:buClr>
              <a:buSzTx/>
              <a:buFont typeface="Times New Roman"/>
              <a:buNone/>
              <a:defRPr sz="5200">
                <a:uFill>
                  <a:solidFill>
                    <a:srgbClr val="FFFFFF"/>
                  </a:solidFill>
                </a:uFill>
              </a:defRPr>
            </a:lvl4pPr>
            <a:lvl5pPr marL="2997200" indent="-330200" defTabSz="655174">
              <a:spcBef>
                <a:spcPts val="3200"/>
              </a:spcBef>
              <a:buClr>
                <a:srgbClr val="000000"/>
              </a:buClr>
              <a:buSzTx/>
              <a:buFont typeface="Times New Roman"/>
              <a:buNone/>
              <a:defRPr sz="52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55" name="Shape 155"/>
          <p:cNvSpPr/>
          <p:nvPr>
            <p:ph type="sldNum" sz="quarter" idx="2"/>
          </p:nvPr>
        </p:nvSpPr>
        <p:spPr>
          <a:xfrm>
            <a:off x="12014760" y="13004800"/>
            <a:ext cx="354483" cy="330200"/>
          </a:xfrm>
          <a:prstGeom prst="rect">
            <a:avLst/>
          </a:prstGeom>
        </p:spPr>
        <p:txBody>
          <a:bodyPr/>
          <a:lstStyle>
            <a:lvl1pPr defTabSz="850900">
              <a:defRPr sz="1600">
                <a:uFill>
                  <a:solidFill>
                    <a:srgbClr val="FFFFFF"/>
                  </a:solidFill>
                </a:uFill>
                <a:latin typeface="+mn-lt"/>
                <a:ea typeface="+mn-ea"/>
                <a:cs typeface="+mn-cs"/>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hape 162"/>
          <p:cNvSpPr/>
          <p:nvPr>
            <p:ph type="title"/>
          </p:nvPr>
        </p:nvSpPr>
        <p:spPr>
          <a:xfrm>
            <a:off x="2381250" y="304800"/>
            <a:ext cx="19621500" cy="3562350"/>
          </a:xfrm>
          <a:prstGeom prst="rect">
            <a:avLst/>
          </a:prstGeom>
        </p:spPr>
        <p:txBody>
          <a:bodyPr lIns="57150" tIns="57150" rIns="57150" bIns="57150"/>
          <a:lstStyle>
            <a:lvl1pPr defTabSz="431800">
              <a:defRPr sz="9600">
                <a:latin typeface="Chalkboard"/>
                <a:ea typeface="Chalkboard"/>
                <a:cs typeface="Chalkboard"/>
                <a:sym typeface="Chalkboard"/>
              </a:defRPr>
            </a:lvl1pPr>
          </a:lstStyle>
          <a:p>
            <a:pPr/>
            <a:r>
              <a:t>Title Text</a:t>
            </a:r>
          </a:p>
        </p:txBody>
      </p:sp>
      <p:sp>
        <p:nvSpPr>
          <p:cNvPr id="163" name="Shape 163"/>
          <p:cNvSpPr/>
          <p:nvPr>
            <p:ph type="body" idx="1"/>
          </p:nvPr>
        </p:nvSpPr>
        <p:spPr>
          <a:xfrm>
            <a:off x="2381250" y="4133850"/>
            <a:ext cx="19621500" cy="8077200"/>
          </a:xfrm>
          <a:prstGeom prst="rect">
            <a:avLst/>
          </a:prstGeom>
        </p:spPr>
        <p:txBody>
          <a:bodyPr lIns="57150" tIns="57150" rIns="57150" bIns="57150"/>
          <a:lstStyle>
            <a:lvl1pPr marL="855752" indent="-500152" defTabSz="431800">
              <a:spcBef>
                <a:spcPts val="2800"/>
              </a:spcBef>
              <a:buSzPct val="43000"/>
              <a:buBlip>
                <a:blip r:embed="rId3"/>
              </a:buBlip>
              <a:defRPr sz="4400">
                <a:latin typeface="Chalkboard"/>
                <a:ea typeface="Chalkboard"/>
                <a:cs typeface="Chalkboard"/>
                <a:sym typeface="Chalkboard"/>
              </a:defRPr>
            </a:lvl1pPr>
            <a:lvl2pPr marL="1287552" indent="-500152" defTabSz="431800">
              <a:spcBef>
                <a:spcPts val="2800"/>
              </a:spcBef>
              <a:buSzPct val="43000"/>
              <a:buBlip>
                <a:blip r:embed="rId3"/>
              </a:buBlip>
              <a:defRPr sz="4400">
                <a:latin typeface="Chalkboard"/>
                <a:ea typeface="Chalkboard"/>
                <a:cs typeface="Chalkboard"/>
                <a:sym typeface="Chalkboard"/>
              </a:defRPr>
            </a:lvl2pPr>
            <a:lvl3pPr marL="1706652" indent="-500152" defTabSz="431800">
              <a:spcBef>
                <a:spcPts val="2800"/>
              </a:spcBef>
              <a:buSzPct val="43000"/>
              <a:buBlip>
                <a:blip r:embed="rId3"/>
              </a:buBlip>
              <a:defRPr sz="4400">
                <a:latin typeface="Chalkboard"/>
                <a:ea typeface="Chalkboard"/>
                <a:cs typeface="Chalkboard"/>
                <a:sym typeface="Chalkboard"/>
              </a:defRPr>
            </a:lvl3pPr>
            <a:lvl4pPr marL="2151152" indent="-500152" defTabSz="431800">
              <a:spcBef>
                <a:spcPts val="2800"/>
              </a:spcBef>
              <a:buSzPct val="43000"/>
              <a:buBlip>
                <a:blip r:embed="rId3"/>
              </a:buBlip>
              <a:defRPr sz="4400">
                <a:latin typeface="Chalkboard"/>
                <a:ea typeface="Chalkboard"/>
                <a:cs typeface="Chalkboard"/>
                <a:sym typeface="Chalkboard"/>
              </a:defRPr>
            </a:lvl4pPr>
            <a:lvl5pPr marL="2608352" indent="-500152" defTabSz="431800">
              <a:spcBef>
                <a:spcPts val="2800"/>
              </a:spcBef>
              <a:buSzPct val="43000"/>
              <a:buBlip>
                <a:blip r:embed="rId3"/>
              </a:buBlip>
              <a:defRPr sz="4400">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164" name="Shape 164"/>
          <p:cNvSpPr/>
          <p:nvPr>
            <p:ph type="sldNum" sz="quarter" idx="2"/>
          </p:nvPr>
        </p:nvSpPr>
        <p:spPr>
          <a:xfrm>
            <a:off x="12012961" y="13125450"/>
            <a:ext cx="365845" cy="441132"/>
          </a:xfrm>
          <a:prstGeom prst="rect">
            <a:avLst/>
          </a:prstGeom>
        </p:spPr>
        <p:txBody>
          <a:bodyPr lIns="57150" tIns="57150" rIns="57150" bIns="57150"/>
          <a:lstStyle>
            <a:lvl1pPr defTabSz="431800">
              <a:defRPr sz="2000">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71" name="Shape 171"/>
          <p:cNvSpPr/>
          <p:nvPr>
            <p:ph type="title"/>
          </p:nvPr>
        </p:nvSpPr>
        <p:spPr>
          <a:xfrm>
            <a:off x="1217279" y="169937"/>
            <a:ext cx="21932901" cy="3038720"/>
          </a:xfrm>
          <a:prstGeom prst="rect">
            <a:avLst/>
          </a:prstGeom>
        </p:spPr>
        <p:txBody>
          <a:bodyPr lIns="0" tIns="0" rIns="0" bIns="0"/>
          <a:lstStyle>
            <a:lvl1pPr defTabSz="815125">
              <a:lnSpc>
                <a:spcPct val="93000"/>
              </a:lnSpc>
              <a:buClr>
                <a:srgbClr val="FFFFFF"/>
              </a:buClr>
              <a:buFont typeface="Arial"/>
              <a:defRPr sz="7800">
                <a:uFill>
                  <a:solidFill>
                    <a:srgbClr val="FFFFFF"/>
                  </a:solidFill>
                </a:uFill>
                <a:latin typeface="Arial"/>
                <a:ea typeface="Arial"/>
                <a:cs typeface="Arial"/>
                <a:sym typeface="Arial"/>
              </a:defRPr>
            </a:lvl1pPr>
          </a:lstStyle>
          <a:p>
            <a:pPr/>
            <a:r>
              <a:t>Title Text</a:t>
            </a:r>
          </a:p>
        </p:txBody>
      </p:sp>
      <p:sp>
        <p:nvSpPr>
          <p:cNvPr id="172" name="Shape 172"/>
          <p:cNvSpPr/>
          <p:nvPr>
            <p:ph type="body" idx="1"/>
          </p:nvPr>
        </p:nvSpPr>
        <p:spPr>
          <a:xfrm>
            <a:off x="1217279" y="3208656"/>
            <a:ext cx="21932901" cy="10502901"/>
          </a:xfrm>
          <a:prstGeom prst="rect">
            <a:avLst/>
          </a:prstGeom>
        </p:spPr>
        <p:txBody>
          <a:bodyPr lIns="0" tIns="0" rIns="0" bIns="0" anchor="t"/>
          <a:lstStyle>
            <a:lvl1pPr marL="622300" indent="-622300" defTabSz="815125">
              <a:lnSpc>
                <a:spcPct val="93000"/>
              </a:lnSpc>
              <a:spcBef>
                <a:spcPts val="2500"/>
              </a:spcBef>
              <a:buClr>
                <a:srgbClr val="000000"/>
              </a:buClr>
              <a:buSzTx/>
              <a:buFont typeface="Times New Roman"/>
              <a:buNone/>
              <a:defRPr sz="5800">
                <a:uFill>
                  <a:solidFill>
                    <a:srgbClr val="FFFFFF"/>
                  </a:solidFill>
                </a:uFill>
                <a:latin typeface="Arial"/>
                <a:ea typeface="Arial"/>
                <a:cs typeface="Arial"/>
                <a:sym typeface="Arial"/>
              </a:defRPr>
            </a:lvl1pPr>
            <a:lvl2pPr marL="1347981" indent="-522481" defTabSz="815125">
              <a:lnSpc>
                <a:spcPct val="93000"/>
              </a:lnSpc>
              <a:spcBef>
                <a:spcPts val="2000"/>
              </a:spcBef>
              <a:buClr>
                <a:srgbClr val="000000"/>
              </a:buClr>
              <a:buSzTx/>
              <a:buFont typeface="Times New Roman"/>
              <a:buNone/>
              <a:defRPr sz="5000">
                <a:uFill>
                  <a:solidFill>
                    <a:srgbClr val="FFFFFF"/>
                  </a:solidFill>
                </a:uFill>
                <a:latin typeface="Arial"/>
                <a:ea typeface="Arial"/>
                <a:cs typeface="Arial"/>
                <a:sym typeface="Arial"/>
              </a:defRPr>
            </a:lvl2pPr>
            <a:lvl3pPr marL="2070100" indent="-406400" defTabSz="815125">
              <a:lnSpc>
                <a:spcPct val="93000"/>
              </a:lnSpc>
              <a:spcBef>
                <a:spcPts val="1500"/>
              </a:spcBef>
              <a:buClr>
                <a:srgbClr val="000000"/>
              </a:buClr>
              <a:buSzTx/>
              <a:buFont typeface="Times New Roman"/>
              <a:buNone/>
              <a:defRPr sz="4200">
                <a:uFill>
                  <a:solidFill>
                    <a:srgbClr val="FFFFFF"/>
                  </a:solidFill>
                </a:uFill>
                <a:latin typeface="Arial"/>
                <a:ea typeface="Arial"/>
                <a:cs typeface="Arial"/>
                <a:sym typeface="Arial"/>
              </a:defRPr>
            </a:lvl3pPr>
            <a:lvl4pPr marL="2908300" indent="-419100" defTabSz="815125">
              <a:lnSpc>
                <a:spcPct val="93000"/>
              </a:lnSpc>
              <a:spcBef>
                <a:spcPts val="1000"/>
              </a:spcBef>
              <a:buClr>
                <a:srgbClr val="000000"/>
              </a:buClr>
              <a:buSzTx/>
              <a:buFont typeface="Times New Roman"/>
              <a:buNone/>
              <a:defRPr sz="3600">
                <a:uFill>
                  <a:solidFill>
                    <a:srgbClr val="FFFFFF"/>
                  </a:solidFill>
                </a:uFill>
                <a:latin typeface="Arial"/>
                <a:ea typeface="Arial"/>
                <a:cs typeface="Arial"/>
                <a:sym typeface="Arial"/>
              </a:defRPr>
            </a:lvl4pPr>
            <a:lvl5pPr marL="3733800" indent="-419100" defTabSz="815125">
              <a:lnSpc>
                <a:spcPct val="93000"/>
              </a:lnSpc>
              <a:spcBef>
                <a:spcPts val="500"/>
              </a:spcBef>
              <a:buClr>
                <a:srgbClr val="000000"/>
              </a:buClr>
              <a:buSzTx/>
              <a:buFont typeface="Times New Roman"/>
              <a:buNone/>
              <a:defRPr sz="3600">
                <a:uFill>
                  <a:solidFill>
                    <a:srgbClr val="FFFFFF"/>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3" name="Shape 173"/>
          <p:cNvSpPr/>
          <p:nvPr>
            <p:ph type="sldNum" sz="quarter" idx="2"/>
          </p:nvPr>
        </p:nvSpPr>
        <p:spPr>
          <a:xfrm>
            <a:off x="19886765" y="12494752"/>
            <a:ext cx="865189" cy="939801"/>
          </a:xfrm>
          <a:prstGeom prst="rect">
            <a:avLst/>
          </a:prstGeom>
        </p:spPr>
        <p:txBody>
          <a:bodyPr lIns="0" tIns="0" rIns="0" bIns="0"/>
          <a:lstStyle>
            <a:lvl1pPr defTabSz="1054100">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solidFill>
                  <a:srgbClr val="000000"/>
                </a:solidFill>
                <a:uFill>
                  <a:solidFill>
                    <a:srgbClr val="000000"/>
                  </a:solidFill>
                </a:u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2387600" y="3886200"/>
            <a:ext cx="19621500" cy="8039100"/>
          </a:xfrm>
          <a:prstGeom prst="rect">
            <a:avLst/>
          </a:prstGeom>
        </p:spPr>
        <p:txBody>
          <a:bodyPr/>
          <a:lstStyle>
            <a:lvl1pPr>
              <a:spcBef>
                <a:spcPts val="3500"/>
              </a:spcBef>
            </a:lvl1pPr>
            <a:lvl2pPr>
              <a:spcBef>
                <a:spcPts val="3500"/>
              </a:spcBef>
            </a:lvl2pPr>
            <a:lvl3pPr>
              <a:spcBef>
                <a:spcPts val="3500"/>
              </a:spcBef>
            </a:lvl3pPr>
            <a:lvl4pPr>
              <a:spcBef>
                <a:spcPts val="3500"/>
              </a:spcBef>
            </a:lvl4pPr>
            <a:lvl5pPr>
              <a:spcBef>
                <a:spcPts val="35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0" name="Shape 180"/>
          <p:cNvSpPr/>
          <p:nvPr>
            <p:ph type="title"/>
          </p:nvPr>
        </p:nvSpPr>
        <p:spPr>
          <a:prstGeom prst="rect">
            <a:avLst/>
          </a:prstGeom>
        </p:spPr>
        <p:txBody>
          <a:bodyPr/>
          <a:lstStyle/>
          <a:p>
            <a:pPr/>
            <a:r>
              <a:t>Title Text</a:t>
            </a:r>
          </a:p>
        </p:txBody>
      </p:sp>
      <p:sp>
        <p:nvSpPr>
          <p:cNvPr id="181" name="Shape 181"/>
          <p:cNvSpPr/>
          <p:nvPr>
            <p:ph type="body" idx="1"/>
          </p:nvPr>
        </p:nvSpPr>
        <p:spPr>
          <a:xfrm>
            <a:off x="2387600" y="3886200"/>
            <a:ext cx="19621500" cy="8039100"/>
          </a:xfrm>
          <a:prstGeom prst="rect">
            <a:avLst/>
          </a:prstGeom>
        </p:spPr>
        <p:txBody>
          <a:bodyPr/>
          <a:lstStyle>
            <a:lvl1pPr>
              <a:spcBef>
                <a:spcPts val="3500"/>
              </a:spcBef>
            </a:lvl1pPr>
            <a:lvl2pPr>
              <a:spcBef>
                <a:spcPts val="3500"/>
              </a:spcBef>
            </a:lvl2pPr>
            <a:lvl3pPr>
              <a:spcBef>
                <a:spcPts val="3500"/>
              </a:spcBef>
            </a:lvl3pPr>
            <a:lvl4pPr>
              <a:spcBef>
                <a:spcPts val="3500"/>
              </a:spcBef>
            </a:lvl4pPr>
            <a:lvl5pPr>
              <a:spcBef>
                <a:spcPts val="3500"/>
              </a:spcBef>
            </a:lvl5pPr>
          </a:lstStyle>
          <a:p>
            <a:pPr/>
            <a:r>
              <a:t>Body Level One</a:t>
            </a:r>
          </a:p>
          <a:p>
            <a:pPr lvl="1"/>
            <a:r>
              <a:t>Body Level Two</a:t>
            </a:r>
          </a:p>
          <a:p>
            <a:pPr lvl="2"/>
            <a:r>
              <a:t>Body Level Three</a:t>
            </a:r>
          </a:p>
          <a:p>
            <a:pPr lvl="3"/>
            <a:r>
              <a:t>Body Level Four</a:t>
            </a:r>
          </a:p>
          <a:p>
            <a:pPr lvl="4"/>
            <a:r>
              <a:t>Body Level Five</a:t>
            </a:r>
          </a:p>
        </p:txBody>
      </p:sp>
      <p:sp>
        <p:nvSpPr>
          <p:cNvPr id="182" name="Shape 1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89" name="Shape 189"/>
          <p:cNvSpPr/>
          <p:nvPr>
            <p:ph type="title"/>
          </p:nvPr>
        </p:nvSpPr>
        <p:spPr>
          <a:xfrm>
            <a:off x="4833937" y="2303859"/>
            <a:ext cx="14716126" cy="4643438"/>
          </a:xfrm>
          <a:prstGeom prst="rect">
            <a:avLst/>
          </a:prstGeom>
        </p:spPr>
        <p:txBody>
          <a:bodyPr lIns="71437" tIns="71437" rIns="71437" bIns="71437" anchor="b">
            <a:normAutofit fontScale="100000" lnSpcReduction="0"/>
          </a:bodyPr>
          <a:lstStyle>
            <a:lvl1pPr defTabSz="584200">
              <a:defRPr sz="11200">
                <a:solidFill>
                  <a:srgbClr val="000000"/>
                </a:solidFill>
                <a:latin typeface="Helvetica Light"/>
                <a:ea typeface="Helvetica Light"/>
                <a:cs typeface="Helvetica Light"/>
                <a:sym typeface="Helvetica Light"/>
              </a:defRPr>
            </a:lvl1pPr>
          </a:lstStyle>
          <a:p>
            <a:pPr/>
            <a:r>
              <a:t>Title Text</a:t>
            </a:r>
          </a:p>
        </p:txBody>
      </p:sp>
      <p:sp>
        <p:nvSpPr>
          <p:cNvPr id="190" name="Shape 190"/>
          <p:cNvSpPr/>
          <p:nvPr>
            <p:ph type="body" sz="quarter" idx="1"/>
          </p:nvPr>
        </p:nvSpPr>
        <p:spPr>
          <a:xfrm>
            <a:off x="4833937" y="7072312"/>
            <a:ext cx="14716126" cy="1589485"/>
          </a:xfrm>
          <a:prstGeom prst="rect">
            <a:avLst/>
          </a:prstGeom>
        </p:spPr>
        <p:txBody>
          <a:bodyPr lIns="71437" tIns="71437" rIns="71437" bIns="71437" anchor="t">
            <a:normAutofit fontScale="100000" lnSpcReduction="0"/>
          </a:bodyPr>
          <a:lstStyle>
            <a:lvl1pPr marL="0" indent="0" algn="ctr" defTabSz="584200">
              <a:spcBef>
                <a:spcPts val="0"/>
              </a:spcBef>
              <a:buSzTx/>
              <a:buNone/>
              <a:defRPr sz="4400">
                <a:solidFill>
                  <a:srgbClr val="000000"/>
                </a:solidFill>
                <a:latin typeface="Helvetica Light"/>
                <a:ea typeface="Helvetica Light"/>
                <a:cs typeface="Helvetica Light"/>
                <a:sym typeface="Helvetica Light"/>
              </a:defRPr>
            </a:lvl1pPr>
            <a:lvl2pPr marL="0" indent="228600" algn="ctr" defTabSz="584200">
              <a:spcBef>
                <a:spcPts val="0"/>
              </a:spcBef>
              <a:buSzTx/>
              <a:buNone/>
              <a:defRPr sz="4400">
                <a:solidFill>
                  <a:srgbClr val="000000"/>
                </a:solidFill>
                <a:latin typeface="Helvetica Light"/>
                <a:ea typeface="Helvetica Light"/>
                <a:cs typeface="Helvetica Light"/>
                <a:sym typeface="Helvetica Light"/>
              </a:defRPr>
            </a:lvl2pPr>
            <a:lvl3pPr marL="0" indent="457200" algn="ctr" defTabSz="584200">
              <a:spcBef>
                <a:spcPts val="0"/>
              </a:spcBef>
              <a:buSzTx/>
              <a:buNone/>
              <a:defRPr sz="4400">
                <a:solidFill>
                  <a:srgbClr val="000000"/>
                </a:solidFill>
                <a:latin typeface="Helvetica Light"/>
                <a:ea typeface="Helvetica Light"/>
                <a:cs typeface="Helvetica Light"/>
                <a:sym typeface="Helvetica Light"/>
              </a:defRPr>
            </a:lvl3pPr>
            <a:lvl4pPr marL="0" indent="685800" algn="ctr" defTabSz="584200">
              <a:spcBef>
                <a:spcPts val="0"/>
              </a:spcBef>
              <a:buSzTx/>
              <a:buNone/>
              <a:defRPr sz="4400">
                <a:solidFill>
                  <a:srgbClr val="000000"/>
                </a:solidFill>
                <a:latin typeface="Helvetica Light"/>
                <a:ea typeface="Helvetica Light"/>
                <a:cs typeface="Helvetica Light"/>
                <a:sym typeface="Helvetica Light"/>
              </a:defRPr>
            </a:lvl4pPr>
            <a:lvl5pPr marL="0" indent="914400" algn="ctr" defTabSz="584200">
              <a:spcBef>
                <a:spcPts val="0"/>
              </a:spcBef>
              <a:buSz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91" name="Shape 191"/>
          <p:cNvSpPr/>
          <p:nvPr>
            <p:ph type="sldNum" sz="quarter" idx="2"/>
          </p:nvPr>
        </p:nvSpPr>
        <p:spPr>
          <a:xfrm>
            <a:off x="11935814" y="13010554"/>
            <a:ext cx="494513" cy="511176"/>
          </a:xfrm>
          <a:prstGeom prst="rect">
            <a:avLst/>
          </a:prstGeom>
        </p:spPr>
        <p:txBody>
          <a:bodyPr lIns="71437" tIns="71437" rIns="71437" bIns="71437"/>
          <a:lstStyle>
            <a:lvl1pPr defTabSz="584200">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98" name="Shape 198"/>
          <p:cNvSpPr/>
          <p:nvPr>
            <p:ph type="title"/>
          </p:nvPr>
        </p:nvSpPr>
        <p:spPr>
          <a:xfrm>
            <a:off x="2387600" y="2298700"/>
            <a:ext cx="19621500" cy="4648200"/>
          </a:xfrm>
          <a:prstGeom prst="rect">
            <a:avLst/>
          </a:prstGeom>
        </p:spPr>
        <p:txBody>
          <a:bodyPr anchor="b"/>
          <a:lstStyle>
            <a:lvl1pPr>
              <a:defRPr sz="11800">
                <a:solidFill>
                  <a:srgbClr val="000000"/>
                </a:solidFill>
              </a:defRPr>
            </a:lvl1pPr>
          </a:lstStyle>
          <a:p>
            <a:pPr/>
            <a:r>
              <a:t>Title Text</a:t>
            </a:r>
          </a:p>
        </p:txBody>
      </p:sp>
      <p:sp>
        <p:nvSpPr>
          <p:cNvPr id="199" name="Shape 199"/>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5000">
                <a:solidFill>
                  <a:srgbClr val="000000"/>
                </a:solidFill>
              </a:defRPr>
            </a:lvl1pPr>
            <a:lvl2pPr marL="0" indent="0" algn="ctr">
              <a:spcBef>
                <a:spcPts val="0"/>
              </a:spcBef>
              <a:buSzTx/>
              <a:buNone/>
              <a:defRPr sz="5000">
                <a:solidFill>
                  <a:srgbClr val="000000"/>
                </a:solidFill>
              </a:defRPr>
            </a:lvl2pPr>
            <a:lvl3pPr marL="0" indent="0" algn="ctr">
              <a:spcBef>
                <a:spcPts val="0"/>
              </a:spcBef>
              <a:buSzTx/>
              <a:buNone/>
              <a:defRPr sz="5000">
                <a:solidFill>
                  <a:srgbClr val="000000"/>
                </a:solidFill>
              </a:defRPr>
            </a:lvl3pPr>
            <a:lvl4pPr marL="0" indent="0" algn="ctr">
              <a:spcBef>
                <a:spcPts val="0"/>
              </a:spcBef>
              <a:buSzTx/>
              <a:buNone/>
              <a:defRPr sz="5000">
                <a:solidFill>
                  <a:srgbClr val="000000"/>
                </a:solidFill>
              </a:defRPr>
            </a:lvl4pPr>
            <a:lvl5pPr marL="0" indent="0" algn="ctr">
              <a:spcBef>
                <a:spcPts val="0"/>
              </a:spcBef>
              <a:buSzTx/>
              <a:buNone/>
              <a:defRPr sz="5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0" name="Shape 200"/>
          <p:cNvSpPr/>
          <p:nvPr>
            <p:ph type="sldNum" sz="quarter" idx="2"/>
          </p:nvPr>
        </p:nvSpPr>
        <p:spPr>
          <a:xfrm>
            <a:off x="11976100" y="13081000"/>
            <a:ext cx="419100" cy="4572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07" name="Shape 207"/>
          <p:cNvSpPr/>
          <p:nvPr>
            <p:ph type="title"/>
          </p:nvPr>
        </p:nvSpPr>
        <p:spPr>
          <a:xfrm>
            <a:off x="1778000" y="2298700"/>
            <a:ext cx="20828000" cy="4648200"/>
          </a:xfrm>
          <a:prstGeom prst="rect">
            <a:avLst/>
          </a:prstGeom>
        </p:spPr>
        <p:txBody>
          <a:bodyPr anchor="b">
            <a:normAutofit fontScale="100000" lnSpcReduction="0"/>
          </a:bodyPr>
          <a:lstStyle>
            <a:lvl1pPr>
              <a:defRPr sz="11200">
                <a:solidFill>
                  <a:srgbClr val="000000"/>
                </a:solidFill>
                <a:latin typeface="Helvetica Light"/>
                <a:ea typeface="Helvetica Light"/>
                <a:cs typeface="Helvetica Light"/>
                <a:sym typeface="Helvetica Light"/>
              </a:defRPr>
            </a:lvl1pPr>
          </a:lstStyle>
          <a:p>
            <a:pPr/>
            <a:r>
              <a:t>Title Text</a:t>
            </a:r>
          </a:p>
        </p:txBody>
      </p:sp>
      <p:sp>
        <p:nvSpPr>
          <p:cNvPr id="208" name="Shape 208"/>
          <p:cNvSpPr/>
          <p:nvPr>
            <p:ph type="body" sz="quarter" idx="1"/>
          </p:nvPr>
        </p:nvSpPr>
        <p:spPr>
          <a:xfrm>
            <a:off x="1778000" y="7073900"/>
            <a:ext cx="20828000" cy="1587500"/>
          </a:xfrm>
          <a:prstGeom prst="rect">
            <a:avLst/>
          </a:prstGeom>
        </p:spPr>
        <p:txBody>
          <a:bodyPr anchor="t">
            <a:normAutofit fontScale="100000" lnSpcReduction="0"/>
          </a:bodyPr>
          <a:lstStyle>
            <a:lvl1pPr marL="0" indent="0" algn="ctr">
              <a:spcBef>
                <a:spcPts val="0"/>
              </a:spcBef>
              <a:buSzTx/>
              <a:buNone/>
              <a:defRPr sz="4400">
                <a:solidFill>
                  <a:srgbClr val="000000"/>
                </a:solidFill>
                <a:latin typeface="Helvetica Light"/>
                <a:ea typeface="Helvetica Light"/>
                <a:cs typeface="Helvetica Light"/>
                <a:sym typeface="Helvetica Light"/>
              </a:defRPr>
            </a:lvl1pPr>
            <a:lvl2pPr marL="0" indent="228600" algn="ctr">
              <a:spcBef>
                <a:spcPts val="0"/>
              </a:spcBef>
              <a:buSzTx/>
              <a:buNone/>
              <a:defRPr sz="4400">
                <a:solidFill>
                  <a:srgbClr val="000000"/>
                </a:solidFill>
                <a:latin typeface="Helvetica Light"/>
                <a:ea typeface="Helvetica Light"/>
                <a:cs typeface="Helvetica Light"/>
                <a:sym typeface="Helvetica Light"/>
              </a:defRPr>
            </a:lvl2pPr>
            <a:lvl3pPr marL="0" indent="457200" algn="ctr">
              <a:spcBef>
                <a:spcPts val="0"/>
              </a:spcBef>
              <a:buSzTx/>
              <a:buNone/>
              <a:defRPr sz="4400">
                <a:solidFill>
                  <a:srgbClr val="000000"/>
                </a:solidFill>
                <a:latin typeface="Helvetica Light"/>
                <a:ea typeface="Helvetica Light"/>
                <a:cs typeface="Helvetica Light"/>
                <a:sym typeface="Helvetica Light"/>
              </a:defRPr>
            </a:lvl3pPr>
            <a:lvl4pPr marL="0" indent="685800" algn="ctr">
              <a:spcBef>
                <a:spcPts val="0"/>
              </a:spcBef>
              <a:buSzTx/>
              <a:buNone/>
              <a:defRPr sz="4400">
                <a:solidFill>
                  <a:srgbClr val="000000"/>
                </a:solidFill>
                <a:latin typeface="Helvetica Light"/>
                <a:ea typeface="Helvetica Light"/>
                <a:cs typeface="Helvetica Light"/>
                <a:sym typeface="Helvetica Light"/>
              </a:defRPr>
            </a:lvl4pPr>
            <a:lvl5pPr marL="0" indent="914400" algn="ctr">
              <a:spcBef>
                <a:spcPts val="0"/>
              </a:spcBef>
              <a:buSz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09" name="Shape 209"/>
          <p:cNvSpPr/>
          <p:nvPr>
            <p:ph type="sldNum" sz="quarter" idx="2"/>
          </p:nvPr>
        </p:nvSpPr>
        <p:spPr>
          <a:xfrm>
            <a:off x="11959031" y="13081000"/>
            <a:ext cx="453238" cy="4699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216" name="Shape 216"/>
          <p:cNvSpPr/>
          <p:nvPr>
            <p:ph type="sldNum" sz="quarter" idx="2"/>
          </p:nvPr>
        </p:nvSpPr>
        <p:spPr>
          <a:xfrm>
            <a:off x="16154400" y="12496800"/>
            <a:ext cx="3806825" cy="581967"/>
          </a:xfrm>
          <a:prstGeom prst="rect">
            <a:avLst/>
          </a:prstGeom>
        </p:spPr>
        <p:txBody>
          <a:bodyPr wrap="square" lIns="93599" tIns="93599" rIns="93599" bIns="93599"/>
          <a:lstStyle>
            <a:lvl1pPr algn="r" defTabSz="457200">
              <a:tabLst>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a:ea typeface="Arial"/>
                <a:cs typeface="Arial"/>
                <a:sym typeface="Arial"/>
              </a:defRPr>
            </a:lvl1pPr>
          </a:lstStyle>
          <a:p>
            <a:pPr/>
            <a:fld id="{86CB4B4D-7CA3-9044-876B-883B54F8677D}" type="slidenum"/>
          </a:p>
        </p:txBody>
      </p:sp>
      <p:sp>
        <p:nvSpPr>
          <p:cNvPr id="217" name="Shape 217"/>
          <p:cNvSpPr/>
          <p:nvPr>
            <p:ph type="title"/>
          </p:nvPr>
        </p:nvSpPr>
        <p:spPr>
          <a:xfrm>
            <a:off x="4419600" y="758825"/>
            <a:ext cx="15541625" cy="3203575"/>
          </a:xfrm>
          <a:prstGeom prst="rect">
            <a:avLst/>
          </a:prstGeom>
        </p:spPr>
        <p:txBody>
          <a:bodyPr lIns="93599" tIns="93599" rIns="93599" bIns="93599"/>
          <a:lstStyle>
            <a:lvl1pPr defTabSz="457200">
              <a:lnSpc>
                <a:spcPct val="93000"/>
              </a:lnSpc>
              <a:defRPr sz="8800">
                <a:solidFill>
                  <a:srgbClr val="000000"/>
                </a:solidFill>
                <a:latin typeface="Arial"/>
                <a:ea typeface="Arial"/>
                <a:cs typeface="Arial"/>
                <a:sym typeface="Arial"/>
              </a:defRPr>
            </a:lvl1pPr>
          </a:lstStyle>
          <a:p>
            <a:pPr/>
            <a:r>
              <a:t>Title Text</a:t>
            </a:r>
          </a:p>
        </p:txBody>
      </p:sp>
      <p:sp>
        <p:nvSpPr>
          <p:cNvPr id="218" name="Shape 218"/>
          <p:cNvSpPr/>
          <p:nvPr>
            <p:ph type="body" idx="1"/>
          </p:nvPr>
        </p:nvSpPr>
        <p:spPr>
          <a:xfrm>
            <a:off x="4419600" y="3962400"/>
            <a:ext cx="15541625" cy="9753600"/>
          </a:xfrm>
          <a:prstGeom prst="rect">
            <a:avLst/>
          </a:prstGeom>
        </p:spPr>
        <p:txBody>
          <a:bodyPr lIns="93599" tIns="93599" rIns="93599" bIns="93599" anchor="t"/>
          <a:lstStyle>
            <a:lvl1pPr marL="682625" indent="-682625"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1pPr>
            <a:lvl2pPr marL="1106714" indent="-649514"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2pPr>
            <a:lvl3pPr marL="1524000" indent="-609600" defTabSz="457200">
              <a:lnSpc>
                <a:spcPct val="93000"/>
              </a:lnSpc>
              <a:spcBef>
                <a:spcPts val="800"/>
              </a:spcBef>
              <a:buClr>
                <a:srgbClr val="000000"/>
              </a:buClr>
              <a:buSzPct val="100000"/>
              <a:buFont typeface="Arial"/>
              <a:defRPr sz="6400">
                <a:solidFill>
                  <a:srgbClr val="000000"/>
                </a:solidFill>
                <a:latin typeface="Arial"/>
                <a:ea typeface="Arial"/>
                <a:cs typeface="Arial"/>
                <a:sym typeface="Arial"/>
              </a:defRPr>
            </a:lvl3pPr>
            <a:lvl4pPr marL="2103120" indent="-731520"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4pPr>
            <a:lvl5pPr marL="2560320" indent="-731520"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5" name="Shape 225"/>
          <p:cNvSpPr/>
          <p:nvPr>
            <p:ph type="title"/>
          </p:nvPr>
        </p:nvSpPr>
        <p:spPr>
          <a:xfrm>
            <a:off x="2019300" y="4133850"/>
            <a:ext cx="20326350" cy="3390900"/>
          </a:xfrm>
          <a:prstGeom prst="rect">
            <a:avLst/>
          </a:prstGeom>
        </p:spPr>
        <p:txBody>
          <a:bodyPr lIns="57150" tIns="57150" rIns="57150" bIns="57150" anchor="b"/>
          <a:lstStyle>
            <a:lvl1pPr defTabSz="546100">
              <a:defRPr sz="10800">
                <a:latin typeface="+mn-lt"/>
                <a:ea typeface="+mn-ea"/>
                <a:cs typeface="+mn-cs"/>
                <a:sym typeface="American Typewriter"/>
              </a:defRPr>
            </a:lvl1pPr>
          </a:lstStyle>
          <a:p>
            <a:pPr/>
            <a:r>
              <a:t>Title Text</a:t>
            </a:r>
          </a:p>
        </p:txBody>
      </p:sp>
      <p:sp>
        <p:nvSpPr>
          <p:cNvPr id="226" name="Shape 226"/>
          <p:cNvSpPr/>
          <p:nvPr>
            <p:ph type="body" sz="quarter" idx="1"/>
          </p:nvPr>
        </p:nvSpPr>
        <p:spPr>
          <a:xfrm>
            <a:off x="2019300" y="7543800"/>
            <a:ext cx="20326350" cy="1940720"/>
          </a:xfrm>
          <a:prstGeom prst="rect">
            <a:avLst/>
          </a:prstGeom>
        </p:spPr>
        <p:txBody>
          <a:bodyPr lIns="57150" tIns="57150" rIns="57150" bIns="57150" anchor="t"/>
          <a:lstStyle>
            <a:lvl1pPr marL="0" indent="0" algn="ctr" defTabSz="546100">
              <a:spcBef>
                <a:spcPts val="0"/>
              </a:spcBef>
              <a:buSzTx/>
              <a:buNone/>
              <a:defRPr>
                <a:solidFill>
                  <a:srgbClr val="909696"/>
                </a:solidFill>
                <a:latin typeface="+mn-lt"/>
                <a:ea typeface="+mn-ea"/>
                <a:cs typeface="+mn-cs"/>
                <a:sym typeface="American Typewriter"/>
              </a:defRPr>
            </a:lvl1pPr>
            <a:lvl2pPr marL="0" indent="0" algn="ctr" defTabSz="546100">
              <a:spcBef>
                <a:spcPts val="0"/>
              </a:spcBef>
              <a:buSzTx/>
              <a:buNone/>
              <a:defRPr>
                <a:solidFill>
                  <a:srgbClr val="909696"/>
                </a:solidFill>
                <a:latin typeface="+mn-lt"/>
                <a:ea typeface="+mn-ea"/>
                <a:cs typeface="+mn-cs"/>
                <a:sym typeface="American Typewriter"/>
              </a:defRPr>
            </a:lvl2pPr>
            <a:lvl3pPr marL="0" indent="0" algn="ctr" defTabSz="546100">
              <a:spcBef>
                <a:spcPts val="0"/>
              </a:spcBef>
              <a:buSzTx/>
              <a:buNone/>
              <a:defRPr>
                <a:solidFill>
                  <a:srgbClr val="909696"/>
                </a:solidFill>
                <a:latin typeface="+mn-lt"/>
                <a:ea typeface="+mn-ea"/>
                <a:cs typeface="+mn-cs"/>
                <a:sym typeface="American Typewriter"/>
              </a:defRPr>
            </a:lvl3pPr>
            <a:lvl4pPr marL="0" indent="0" algn="ctr" defTabSz="546100">
              <a:spcBef>
                <a:spcPts val="0"/>
              </a:spcBef>
              <a:buSzTx/>
              <a:buNone/>
              <a:defRPr>
                <a:solidFill>
                  <a:srgbClr val="909696"/>
                </a:solidFill>
                <a:latin typeface="+mn-lt"/>
                <a:ea typeface="+mn-ea"/>
                <a:cs typeface="+mn-cs"/>
                <a:sym typeface="American Typewriter"/>
              </a:defRPr>
            </a:lvl4pPr>
            <a:lvl5pPr marL="0" indent="0" algn="ctr" defTabSz="546100">
              <a:spcBef>
                <a:spcPts val="0"/>
              </a:spcBef>
              <a:buSzTx/>
              <a:buNone/>
              <a:defRPr>
                <a:solidFill>
                  <a:srgbClr val="909696"/>
                </a:solidFill>
                <a:latin typeface="+mn-lt"/>
                <a:ea typeface="+mn-ea"/>
                <a:cs typeface="+mn-cs"/>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27" name="Shape 227"/>
          <p:cNvSpPr/>
          <p:nvPr>
            <p:ph type="sldNum" sz="quarter" idx="2"/>
          </p:nvPr>
        </p:nvSpPr>
        <p:spPr>
          <a:xfrm>
            <a:off x="11973097" y="12821285"/>
            <a:ext cx="427229" cy="406401"/>
          </a:xfrm>
          <a:prstGeom prst="rect">
            <a:avLst/>
          </a:prstGeom>
        </p:spPr>
        <p:txBody>
          <a:bodyPr lIns="57150" tIns="57150" rIns="57150" bIns="57150"/>
          <a:lstStyle>
            <a:lvl1pPr defTabSz="546100">
              <a:defRPr sz="2000">
                <a:latin typeface="+mn-lt"/>
                <a:ea typeface="+mn-ea"/>
                <a:cs typeface="+mn-cs"/>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34" name="Shape 234"/>
          <p:cNvSpPr/>
          <p:nvPr>
            <p:ph type="title"/>
          </p:nvPr>
        </p:nvSpPr>
        <p:spPr>
          <a:xfrm>
            <a:off x="4833937" y="2303859"/>
            <a:ext cx="14716126" cy="4643438"/>
          </a:xfrm>
          <a:prstGeom prst="rect">
            <a:avLst/>
          </a:prstGeom>
        </p:spPr>
        <p:txBody>
          <a:bodyPr lIns="71437" tIns="71437" rIns="71437" bIns="71437" anchor="b">
            <a:normAutofit fontScale="100000" lnSpcReduction="0"/>
          </a:bodyPr>
          <a:lstStyle>
            <a:lvl1pPr defTabSz="821531">
              <a:defRPr sz="11200">
                <a:solidFill>
                  <a:srgbClr val="000000"/>
                </a:solidFill>
                <a:latin typeface="Helvetica Light"/>
                <a:ea typeface="Helvetica Light"/>
                <a:cs typeface="Helvetica Light"/>
                <a:sym typeface="Helvetica Light"/>
              </a:defRPr>
            </a:lvl1pPr>
          </a:lstStyle>
          <a:p>
            <a:pPr/>
            <a:r>
              <a:t>Title Text</a:t>
            </a:r>
          </a:p>
        </p:txBody>
      </p:sp>
      <p:sp>
        <p:nvSpPr>
          <p:cNvPr id="235" name="Shape 235"/>
          <p:cNvSpPr/>
          <p:nvPr>
            <p:ph type="body" sz="quarter" idx="1"/>
          </p:nvPr>
        </p:nvSpPr>
        <p:spPr>
          <a:xfrm>
            <a:off x="4833937" y="7072312"/>
            <a:ext cx="14716126" cy="1589485"/>
          </a:xfrm>
          <a:prstGeom prst="rect">
            <a:avLst/>
          </a:prstGeom>
        </p:spPr>
        <p:txBody>
          <a:bodyPr lIns="71437" tIns="71437" rIns="71437" bIns="71437" anchor="t">
            <a:normAutofit fontScale="100000" lnSpcReduction="0"/>
          </a:bodyPr>
          <a:lstStyle>
            <a:lvl1pPr marL="0" indent="0" algn="ctr" defTabSz="821531">
              <a:spcBef>
                <a:spcPts val="0"/>
              </a:spcBef>
              <a:buSzTx/>
              <a:buNone/>
              <a:defRPr sz="4400">
                <a:solidFill>
                  <a:srgbClr val="000000"/>
                </a:solidFill>
                <a:latin typeface="Helvetica Light"/>
                <a:ea typeface="Helvetica Light"/>
                <a:cs typeface="Helvetica Light"/>
                <a:sym typeface="Helvetica Light"/>
              </a:defRPr>
            </a:lvl1pPr>
            <a:lvl2pPr marL="0" indent="228600" algn="ctr" defTabSz="821531">
              <a:spcBef>
                <a:spcPts val="0"/>
              </a:spcBef>
              <a:buSzTx/>
              <a:buNone/>
              <a:defRPr sz="4400">
                <a:solidFill>
                  <a:srgbClr val="000000"/>
                </a:solidFill>
                <a:latin typeface="Helvetica Light"/>
                <a:ea typeface="Helvetica Light"/>
                <a:cs typeface="Helvetica Light"/>
                <a:sym typeface="Helvetica Light"/>
              </a:defRPr>
            </a:lvl2pPr>
            <a:lvl3pPr marL="0" indent="457200" algn="ctr" defTabSz="821531">
              <a:spcBef>
                <a:spcPts val="0"/>
              </a:spcBef>
              <a:buSzTx/>
              <a:buNone/>
              <a:defRPr sz="4400">
                <a:solidFill>
                  <a:srgbClr val="000000"/>
                </a:solidFill>
                <a:latin typeface="Helvetica Light"/>
                <a:ea typeface="Helvetica Light"/>
                <a:cs typeface="Helvetica Light"/>
                <a:sym typeface="Helvetica Light"/>
              </a:defRPr>
            </a:lvl3pPr>
            <a:lvl4pPr marL="0" indent="685800" algn="ctr" defTabSz="821531">
              <a:spcBef>
                <a:spcPts val="0"/>
              </a:spcBef>
              <a:buSzTx/>
              <a:buNone/>
              <a:defRPr sz="4400">
                <a:solidFill>
                  <a:srgbClr val="000000"/>
                </a:solidFill>
                <a:latin typeface="Helvetica Light"/>
                <a:ea typeface="Helvetica Light"/>
                <a:cs typeface="Helvetica Light"/>
                <a:sym typeface="Helvetica Light"/>
              </a:defRPr>
            </a:lvl4pPr>
            <a:lvl5pPr marL="0" indent="914400" algn="ctr" defTabSz="821531">
              <a:spcBef>
                <a:spcPts val="0"/>
              </a:spcBef>
              <a:buSz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36" name="Shape 236"/>
          <p:cNvSpPr/>
          <p:nvPr>
            <p:ph type="sldNum" sz="quarter" idx="2"/>
          </p:nvPr>
        </p:nvSpPr>
        <p:spPr>
          <a:xfrm>
            <a:off x="11935814" y="13010554"/>
            <a:ext cx="494513" cy="511176"/>
          </a:xfrm>
          <a:prstGeom prst="rect">
            <a:avLst/>
          </a:prstGeom>
        </p:spPr>
        <p:txBody>
          <a:bodyPr lIns="71437" tIns="71437" rIns="71437" bIns="71437"/>
          <a:lstStyle>
            <a:lvl1pPr defTabSz="821531">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idx="1"/>
          </p:nvPr>
        </p:nvSpPr>
        <p:spPr>
          <a:xfrm>
            <a:off x="2387600" y="3886200"/>
            <a:ext cx="19621500" cy="8039100"/>
          </a:xfrm>
          <a:prstGeom prst="rect">
            <a:avLst/>
          </a:prstGeom>
        </p:spPr>
        <p:txBody>
          <a:bodyPr numCol="2" spcCol="981075" anchor="t"/>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2387600" y="4178300"/>
            <a:ext cx="19621500" cy="53594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sz="quarter" idx="13"/>
          </p:nvPr>
        </p:nvSpPr>
        <p:spPr>
          <a:xfrm>
            <a:off x="7912100" y="3124200"/>
            <a:ext cx="8597900" cy="6448425"/>
          </a:xfrm>
          <a:prstGeom prst="rect">
            <a:avLst/>
          </a:prstGeom>
          <a:ln w="25400">
            <a:solidFill>
              <a:srgbClr val="FFFFFF"/>
            </a:solidFill>
          </a:ln>
        </p:spPr>
        <p:txBody>
          <a:bodyPr lIns="91439" tIns="45719" rIns="91439" bIns="45719" anchor="t"/>
          <a:lstStyle/>
          <a:p>
            <a:pPr/>
          </a:p>
        </p:txBody>
      </p:sp>
      <p:sp>
        <p:nvSpPr>
          <p:cNvPr id="70" name="Shape 70"/>
          <p:cNvSpPr/>
          <p:nvPr>
            <p:ph type="title"/>
          </p:nvPr>
        </p:nvSpPr>
        <p:spPr>
          <a:xfrm>
            <a:off x="2387600" y="10363200"/>
            <a:ext cx="19621500" cy="2400300"/>
          </a:xfrm>
          <a:prstGeom prst="rect">
            <a:avLst/>
          </a:prstGeom>
        </p:spPr>
        <p:txBody>
          <a:bodyPr/>
          <a:lstStyle/>
          <a:p>
            <a:pPr/>
            <a:r>
              <a:t>Title Text</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Shape 78"/>
          <p:cNvSpPr/>
          <p:nvPr>
            <p:ph type="pic" sz="quarter" idx="13"/>
          </p:nvPr>
        </p:nvSpPr>
        <p:spPr>
          <a:xfrm>
            <a:off x="7912100" y="3124200"/>
            <a:ext cx="8597900" cy="6448425"/>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Shape 79"/>
          <p:cNvSpPr/>
          <p:nvPr>
            <p:ph type="title"/>
          </p:nvPr>
        </p:nvSpPr>
        <p:spPr>
          <a:xfrm>
            <a:off x="2387600" y="10363200"/>
            <a:ext cx="19621500" cy="2400300"/>
          </a:xfrm>
          <a:prstGeom prst="rect">
            <a:avLst/>
          </a:prstGeom>
        </p:spPr>
        <p:txBody>
          <a:bodyPr/>
          <a:lstStyle/>
          <a:p>
            <a:pPr/>
            <a:r>
              <a:t>Title Text</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2387600" y="1790700"/>
            <a:ext cx="19621500" cy="1016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2387600" y="368300"/>
            <a:ext cx="19621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hape 4"/>
          <p:cNvSpPr/>
          <p:nvPr>
            <p:ph type="sldNum" sz="quarter" idx="2"/>
          </p:nvPr>
        </p:nvSpPr>
        <p:spPr>
          <a:xfrm>
            <a:off x="11988800" y="13093700"/>
            <a:ext cx="419100" cy="457200"/>
          </a:xfrm>
          <a:prstGeom prst="rect">
            <a:avLst/>
          </a:prstGeom>
          <a:ln w="12700">
            <a:miter lim="400000"/>
          </a:ln>
        </p:spPr>
        <p:txBody>
          <a:bodyPr wrap="none" lIns="50800" tIns="50800" rIns="50800" bIns="50800">
            <a:spAutoFit/>
          </a:bodyPr>
          <a:lstStyle>
            <a:lvl1pPr algn="ctr" defTabSz="825500">
              <a:defRPr sz="2400">
                <a:solidFill>
                  <a:srgbClr val="FFFFFF"/>
                </a:solidFill>
                <a:latin typeface="+mj-lt"/>
                <a:ea typeface="+mj-ea"/>
                <a:cs typeface="+mj-c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9pPr>
    </p:titleStyle>
    <p:bodyStyle>
      <a:lvl1pPr marL="8890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1pPr>
      <a:lvl2pPr marL="13335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2pPr>
      <a:lvl3pPr marL="17780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3pPr>
      <a:lvl4pPr marL="22225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4pPr>
      <a:lvl5pPr marL="26670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5pPr>
      <a:lvl6pPr marL="30226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6pPr>
      <a:lvl7pPr marL="33782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7pPr>
      <a:lvl8pPr marL="37338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8pPr>
      <a:lvl9pPr marL="40894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6.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6.jpeg"/><Relationship Id="rId6" Type="http://schemas.openxmlformats.org/officeDocument/2006/relationships/image" Target="../media/image7.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tif"/><Relationship Id="rId3" Type="http://schemas.openxmlformats.org/officeDocument/2006/relationships/image" Target="../media/image6.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6.png"/><Relationship Id="rId4" Type="http://schemas.openxmlformats.org/officeDocument/2006/relationships/image" Target="../media/image9.tif"/><Relationship Id="rId5" Type="http://schemas.openxmlformats.org/officeDocument/2006/relationships/image" Target="../media/image10.tif"/><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jpeg"/><Relationship Id="rId3" Type="http://schemas.openxmlformats.org/officeDocument/2006/relationships/image" Target="../media/image2.tif"/><Relationship Id="rId4" Type="http://schemas.openxmlformats.org/officeDocument/2006/relationships/image" Target="../media/image6.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 Id="rId3" Type="http://schemas.openxmlformats.org/officeDocument/2006/relationships/image" Target="../media/image13.tif"/><Relationship Id="rId4" Type="http://schemas.openxmlformats.org/officeDocument/2006/relationships/image" Target="../media/image7.png"/><Relationship Id="rId5" Type="http://schemas.openxmlformats.org/officeDocument/2006/relationships/image" Target="../media/image6.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6.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12.jpeg"/><Relationship Id="rId5" Type="http://schemas.openxmlformats.org/officeDocument/2006/relationships/image" Target="../media/image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6.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6.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8.jpeg"/><Relationship Id="rId4" Type="http://schemas.openxmlformats.org/officeDocument/2006/relationships/image" Target="../media/image4.png"/><Relationship Id="rId5" Type="http://schemas.openxmlformats.org/officeDocument/2006/relationships/image" Target="../media/image6.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6.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7.png"/><Relationship Id="rId4" Type="http://schemas.openxmlformats.org/officeDocument/2006/relationships/image" Target="../media/image6.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2.jpeg"/><Relationship Id="rId4" Type="http://schemas.openxmlformats.org/officeDocument/2006/relationships/image" Target="../media/image15.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14.tif"/><Relationship Id="rId4" Type="http://schemas.openxmlformats.org/officeDocument/2006/relationships/image" Target="../media/image1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6.jpeg"/><Relationship Id="rId4" Type="http://schemas.openxmlformats.org/officeDocument/2006/relationships/image" Target="../media/image6.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jpeg"/><Relationship Id="rId3" Type="http://schemas.openxmlformats.org/officeDocument/2006/relationships/image" Target="../media/image2.tif"/><Relationship Id="rId4" Type="http://schemas.openxmlformats.org/officeDocument/2006/relationships/image" Target="../media/image6.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jpeg"/><Relationship Id="rId3" Type="http://schemas.openxmlformats.org/officeDocument/2006/relationships/image" Target="../media/image6.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png"/><Relationship Id="rId3" Type="http://schemas.openxmlformats.org/officeDocument/2006/relationships/image" Target="../media/image15.tif"/><Relationship Id="rId4" Type="http://schemas.openxmlformats.org/officeDocument/2006/relationships/image" Target="../media/image6.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5.tif"/><Relationship Id="rId3" Type="http://schemas.openxmlformats.org/officeDocument/2006/relationships/image" Target="../media/image6.jpeg"/><Relationship Id="rId4" Type="http://schemas.openxmlformats.org/officeDocument/2006/relationships/image" Target="../media/image1.g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tif"/><Relationship Id="rId3" Type="http://schemas.openxmlformats.org/officeDocument/2006/relationships/image" Target="../media/image2.gif"/><Relationship Id="rId4" Type="http://schemas.openxmlformats.org/officeDocument/2006/relationships/image" Target="../media/image6.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5.png"/><Relationship Id="rId3" Type="http://schemas.openxmlformats.org/officeDocument/2006/relationships/image" Target="../media/image6.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6.jpeg"/><Relationship Id="rId5" Type="http://schemas.openxmlformats.org/officeDocument/2006/relationships/image" Target="../media/image20.jpeg"/><Relationship Id="rId6" Type="http://schemas.openxmlformats.org/officeDocument/2006/relationships/image" Target="../media/image21.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6.jpeg"/><Relationship Id="rId7" Type="http://schemas.openxmlformats.org/officeDocument/2006/relationships/image" Target="../media/image16.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6.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22.jpeg"/><Relationship Id="rId4" Type="http://schemas.openxmlformats.org/officeDocument/2006/relationships/image" Target="../media/image6.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22.jpeg"/><Relationship Id="rId4" Type="http://schemas.openxmlformats.org/officeDocument/2006/relationships/image" Target="../media/image6.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7.png"/><Relationship Id="rId4" Type="http://schemas.openxmlformats.org/officeDocument/2006/relationships/image" Target="../media/image23.jpeg"/><Relationship Id="rId5" Type="http://schemas.openxmlformats.org/officeDocument/2006/relationships/image" Target="../media/image22.jpeg"/><Relationship Id="rId6" Type="http://schemas.openxmlformats.org/officeDocument/2006/relationships/image" Target="../media/image24.jpeg"/><Relationship Id="rId7" Type="http://schemas.openxmlformats.org/officeDocument/2006/relationships/image" Target="../media/image17.jpeg"/><Relationship Id="rId8" Type="http://schemas.openxmlformats.org/officeDocument/2006/relationships/image" Target="../media/image6.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2.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jpeg"/><Relationship Id="rId3" Type="http://schemas.openxmlformats.org/officeDocument/2006/relationships/image" Target="../media/image26.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jpeg"/><Relationship Id="rId3" Type="http://schemas.openxmlformats.org/officeDocument/2006/relationships/image" Target="../media/image26.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7.tif"/><Relationship Id="rId4" Type="http://schemas.openxmlformats.org/officeDocument/2006/relationships/hyperlink" Target="https://www.theguardian.com/environment/2017/feb/12/humans-causing-climate-to-change-170-times-faster-than-natural-forces?CMP=share_btn_tw" TargetMode="External"/><Relationship Id="rId5" Type="http://schemas.openxmlformats.org/officeDocument/2006/relationships/image" Target="../media/image18.tif"/></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27.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27.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9.tif"/><Relationship Id="rId4" Type="http://schemas.openxmlformats.org/officeDocument/2006/relationships/image" Target="../media/image20.tif"/><Relationship Id="rId5" Type="http://schemas.openxmlformats.org/officeDocument/2006/relationships/image" Target="../media/image28.jpeg"/><Relationship Id="rId6" Type="http://schemas.openxmlformats.org/officeDocument/2006/relationships/image" Target="../media/image21.tif"/><Relationship Id="rId7" Type="http://schemas.openxmlformats.org/officeDocument/2006/relationships/image" Target="../media/image22.tif"/><Relationship Id="rId8" Type="http://schemas.openxmlformats.org/officeDocument/2006/relationships/image" Target="../media/image23.tif"/></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24.tif"/><Relationship Id="rId4" Type="http://schemas.openxmlformats.org/officeDocument/2006/relationships/image" Target="../media/image25.tif"/><Relationship Id="rId5" Type="http://schemas.openxmlformats.org/officeDocument/2006/relationships/image" Target="../media/image26.tif"/></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27.tif"/><Relationship Id="rId4" Type="http://schemas.openxmlformats.org/officeDocument/2006/relationships/image" Target="../media/image28.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png"/><Relationship Id="rId3" Type="http://schemas.openxmlformats.org/officeDocument/2006/relationships/image" Target="../media/image29.tif"/><Relationship Id="rId4" Type="http://schemas.openxmlformats.org/officeDocument/2006/relationships/image" Target="../media/image30.tif"/><Relationship Id="rId5" Type="http://schemas.openxmlformats.org/officeDocument/2006/relationships/image" Target="../media/image6.jpe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9.jpeg"/><Relationship Id="rId10" Type="http://schemas.openxmlformats.org/officeDocument/2006/relationships/image" Target="../media/image23.png"/><Relationship Id="rId11" Type="http://schemas.openxmlformats.org/officeDocument/2006/relationships/image" Target="../media/image31.tif"/></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24.png"/><Relationship Id="rId4" Type="http://schemas.openxmlformats.org/officeDocument/2006/relationships/image" Target="../media/image6.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4.jpeg"/><Relationship Id="rId3" Type="http://schemas.openxmlformats.org/officeDocument/2006/relationships/image" Target="../media/image6.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2.tif"/><Relationship Id="rId3" Type="http://schemas.openxmlformats.org/officeDocument/2006/relationships/image" Target="../media/image33.tif"/><Relationship Id="rId4" Type="http://schemas.openxmlformats.org/officeDocument/2006/relationships/image" Target="../media/image6.jpeg"/><Relationship Id="rId5" Type="http://schemas.openxmlformats.org/officeDocument/2006/relationships/image" Target="../media/image34.tif"/><Relationship Id="rId6" Type="http://schemas.openxmlformats.org/officeDocument/2006/relationships/image" Target="../media/image35.tif"/><Relationship Id="rId7" Type="http://schemas.openxmlformats.org/officeDocument/2006/relationships/image" Target="../media/image31.tif"/></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png"/><Relationship Id="rId3" Type="http://schemas.openxmlformats.org/officeDocument/2006/relationships/image" Target="../media/image36.tif"/><Relationship Id="rId4" Type="http://schemas.openxmlformats.org/officeDocument/2006/relationships/image" Target="../media/image30.tif"/><Relationship Id="rId5" Type="http://schemas.openxmlformats.org/officeDocument/2006/relationships/image" Target="../media/image6.jpeg"/><Relationship Id="rId6" Type="http://schemas.openxmlformats.org/officeDocument/2006/relationships/image" Target="../media/image35.tif"/><Relationship Id="rId7" Type="http://schemas.openxmlformats.org/officeDocument/2006/relationships/image" Target="../media/image29.tif"/></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30.tif"/></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3.tif"/></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37.tif"/></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38.tif"/><Relationship Id="rId4" Type="http://schemas.openxmlformats.org/officeDocument/2006/relationships/image" Target="../media/image39.tif"/><Relationship Id="rId5" Type="http://schemas.openxmlformats.org/officeDocument/2006/relationships/image" Target="../media/image40.tif"/><Relationship Id="rId6" Type="http://schemas.openxmlformats.org/officeDocument/2006/relationships/image" Target="../media/image41.tif"/></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42.tif"/><Relationship Id="rId4" Type="http://schemas.openxmlformats.org/officeDocument/2006/relationships/image" Target="../media/image43.tif"/><Relationship Id="rId5" Type="http://schemas.openxmlformats.org/officeDocument/2006/relationships/image" Target="../media/image44.tif"/><Relationship Id="rId6" Type="http://schemas.openxmlformats.org/officeDocument/2006/relationships/image" Target="../media/image45.tif"/></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35.jpeg"/><Relationship Id="rId4" Type="http://schemas.openxmlformats.org/officeDocument/2006/relationships/image" Target="../media/image36.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Relationship Id="rId3" Type="http://schemas.openxmlformats.org/officeDocument/2006/relationships/image" Target="../media/image6.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47.tif"/><Relationship Id="rId8" Type="http://schemas.openxmlformats.org/officeDocument/2006/relationships/hyperlink" Target="https://www.youtube.com/watch?v=gPq9YAg9mfc&amp;feature=youtu.be" TargetMode="External"/><Relationship Id="rId9" Type="http://schemas.openxmlformats.org/officeDocument/2006/relationships/image" Target="../media/image37.jpeg"/><Relationship Id="rId10" Type="http://schemas.openxmlformats.org/officeDocument/2006/relationships/image" Target="../media/image38.jpeg"/><Relationship Id="rId11" Type="http://schemas.openxmlformats.org/officeDocument/2006/relationships/image" Target="../media/image39.jpeg"/><Relationship Id="rId12" Type="http://schemas.openxmlformats.org/officeDocument/2006/relationships/image" Target="../media/image48.tif"/><Relationship Id="rId13" Type="http://schemas.openxmlformats.org/officeDocument/2006/relationships/image" Target="../media/image40.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jpeg"/><Relationship Id="rId3" Type="http://schemas.openxmlformats.org/officeDocument/2006/relationships/image" Target="../media/image15.jpeg"/><Relationship Id="rId4" Type="http://schemas.openxmlformats.org/officeDocument/2006/relationships/image" Target="../media/image41.jpeg"/><Relationship Id="rId5" Type="http://schemas.openxmlformats.org/officeDocument/2006/relationships/image" Target="../media/image6.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6.jpeg"/><Relationship Id="rId4" Type="http://schemas.openxmlformats.org/officeDocument/2006/relationships/image" Target="../media/image42.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3.tif"/></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Relationship Id="rId3" Type="http://schemas.openxmlformats.org/officeDocument/2006/relationships/image" Target="../media/image6.jpeg"/><Relationship Id="rId4" Type="http://schemas.openxmlformats.org/officeDocument/2006/relationships/image" Target="../media/image50.tif"/><Relationship Id="rId5" Type="http://schemas.openxmlformats.org/officeDocument/2006/relationships/image" Target="../media/image29.png"/><Relationship Id="rId6" Type="http://schemas.openxmlformats.org/officeDocument/2006/relationships/image" Target="../media/image51.tif"/><Relationship Id="rId7" Type="http://schemas.openxmlformats.org/officeDocument/2006/relationships/image" Target="../media/image43.jpeg"/><Relationship Id="rId8" Type="http://schemas.openxmlformats.org/officeDocument/2006/relationships/image" Target="../media/image44.jpeg"/><Relationship Id="rId9" Type="http://schemas.openxmlformats.org/officeDocument/2006/relationships/image" Target="../media/image45.jpeg"/><Relationship Id="rId10" Type="http://schemas.openxmlformats.org/officeDocument/2006/relationships/image" Target="../media/image52.tif"/></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Relationship Id="rId3" Type="http://schemas.openxmlformats.org/officeDocument/2006/relationships/image" Target="../media/image6.jpeg"/><Relationship Id="rId4" Type="http://schemas.openxmlformats.org/officeDocument/2006/relationships/image" Target="../media/image50.tif"/><Relationship Id="rId5" Type="http://schemas.openxmlformats.org/officeDocument/2006/relationships/image" Target="../media/image51.tif"/><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9" Type="http://schemas.openxmlformats.org/officeDocument/2006/relationships/image" Target="../media/image52.tif"/></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3.tif"/><Relationship Id="rId3" Type="http://schemas.openxmlformats.org/officeDocument/2006/relationships/image" Target="../media/image6.jpeg"/><Relationship Id="rId4" Type="http://schemas.openxmlformats.org/officeDocument/2006/relationships/image" Target="../media/image54.tif"/><Relationship Id="rId5" Type="http://schemas.openxmlformats.org/officeDocument/2006/relationships/image" Target="../media/image55.tif"/><Relationship Id="rId6" Type="http://schemas.openxmlformats.org/officeDocument/2006/relationships/image" Target="../media/image56.tif"/><Relationship Id="rId7" Type="http://schemas.openxmlformats.org/officeDocument/2006/relationships/image" Target="../media/image57.tif"/></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58.tif"/><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59.tif"/></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6.jpeg"/><Relationship Id="rId3" Type="http://schemas.openxmlformats.org/officeDocument/2006/relationships/image" Target="../media/image60.tif"/><Relationship Id="rId4" Type="http://schemas.openxmlformats.org/officeDocument/2006/relationships/image" Target="../media/image6.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7.jpeg"/><Relationship Id="rId3" Type="http://schemas.openxmlformats.org/officeDocument/2006/relationships/image" Target="../media/image6.jpeg"/><Relationship Id="rId4" Type="http://schemas.openxmlformats.org/officeDocument/2006/relationships/image" Target="../media/image60.tif"/></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8.jpeg"/><Relationship Id="rId3" Type="http://schemas.openxmlformats.org/officeDocument/2006/relationships/image" Target="../media/image6.jpeg"/><Relationship Id="rId4" Type="http://schemas.openxmlformats.org/officeDocument/2006/relationships/image" Target="../media/image60.tif"/></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6.jpeg"/><Relationship Id="rId4" Type="http://schemas.openxmlformats.org/officeDocument/2006/relationships/image" Target="../media/image49.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2.png"/><Relationship Id="rId3" Type="http://schemas.openxmlformats.org/officeDocument/2006/relationships/image" Target="../media/image6.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2.tif"/><Relationship Id="rId4" Type="http://schemas.openxmlformats.org/officeDocument/2006/relationships/image" Target="../media/image50.jpe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jpe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61.tif"/></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jpeg"/><Relationship Id="rId3" Type="http://schemas.openxmlformats.org/officeDocument/2006/relationships/image" Target="../media/image62.tif"/><Relationship Id="rId4" Type="http://schemas.openxmlformats.org/officeDocument/2006/relationships/image" Target="../media/image63.tif"/><Relationship Id="rId5" Type="http://schemas.openxmlformats.org/officeDocument/2006/relationships/image" Target="../media/image64.tif"/><Relationship Id="rId6" Type="http://schemas.openxmlformats.org/officeDocument/2006/relationships/image" Target="../media/image65.tif"/></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33.png"/><Relationship Id="rId4" Type="http://schemas.openxmlformats.org/officeDocument/2006/relationships/image" Target="../media/image34.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66.tif"/><Relationship Id="rId4" Type="http://schemas.openxmlformats.org/officeDocument/2006/relationships/image" Target="../media/image67.tif"/><Relationship Id="rId5" Type="http://schemas.openxmlformats.org/officeDocument/2006/relationships/image" Target="../media/image68.tif"/><Relationship Id="rId6" Type="http://schemas.openxmlformats.org/officeDocument/2006/relationships/image" Target="../media/image58.tif"/><Relationship Id="rId7" Type="http://schemas.openxmlformats.org/officeDocument/2006/relationships/image" Target="../media/image69.tif"/><Relationship Id="rId8" Type="http://schemas.openxmlformats.org/officeDocument/2006/relationships/image" Target="../media/image70.tif"/></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30.tif"/></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1.tif"/></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2.tif"/><Relationship Id="rId4" Type="http://schemas.openxmlformats.org/officeDocument/2006/relationships/image" Target="../media/image3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jpeg"/><Relationship Id="rId3" Type="http://schemas.openxmlformats.org/officeDocument/2006/relationships/image" Target="../media/image73.tif"/><Relationship Id="rId4" Type="http://schemas.openxmlformats.org/officeDocument/2006/relationships/image" Target="../media/image74.tif"/></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jpeg"/><Relationship Id="rId3" Type="http://schemas.openxmlformats.org/officeDocument/2006/relationships/image" Target="../media/image3.gif"/><Relationship Id="rId4" Type="http://schemas.openxmlformats.org/officeDocument/2006/relationships/image" Target="../media/image4.gif"/></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51.jpeg"/><Relationship Id="rId4" Type="http://schemas.openxmlformats.org/officeDocument/2006/relationships/image" Target="../media/image75.tif"/></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2.tif"/></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 Id="rId3" Type="http://schemas.openxmlformats.org/officeDocument/2006/relationships/image" Target="../media/image76.tif"/></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7.tif"/></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8.tif"/></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7.tif"/><Relationship Id="rId3" Type="http://schemas.openxmlformats.org/officeDocument/2006/relationships/image" Target="../media/image6.jpeg"/><Relationship Id="rId4" Type="http://schemas.openxmlformats.org/officeDocument/2006/relationships/image" Target="../media/image71.tif"/><Relationship Id="rId5" Type="http://schemas.openxmlformats.org/officeDocument/2006/relationships/image" Target="../media/image70.tif"/><Relationship Id="rId6" Type="http://schemas.openxmlformats.org/officeDocument/2006/relationships/image" Target="../media/image79.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45"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46" name="Mari_Logo1.jpg"/>
          <p:cNvPicPr>
            <a:picLocks noChangeAspect="1"/>
          </p:cNvPicPr>
          <p:nvPr/>
        </p:nvPicPr>
        <p:blipFill>
          <a:blip r:embed="rId3">
            <a:extLst/>
          </a:blip>
          <a:stretch>
            <a:fillRect/>
          </a:stretch>
        </p:blipFill>
        <p:spPr>
          <a:xfrm>
            <a:off x="23430172" y="12944375"/>
            <a:ext cx="933017" cy="76547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05" name="arrhenius_1.tiff"/>
          <p:cNvPicPr>
            <a:picLocks noChangeAspect="1"/>
          </p:cNvPicPr>
          <p:nvPr/>
        </p:nvPicPr>
        <p:blipFill>
          <a:blip r:embed="rId2">
            <a:extLst/>
          </a:blip>
          <a:stretch>
            <a:fillRect/>
          </a:stretch>
        </p:blipFill>
        <p:spPr>
          <a:xfrm>
            <a:off x="76200" y="1950839"/>
            <a:ext cx="12205462" cy="7426909"/>
          </a:xfrm>
          <a:prstGeom prst="rect">
            <a:avLst/>
          </a:prstGeom>
          <a:ln w="12700">
            <a:miter lim="400000"/>
          </a:ln>
        </p:spPr>
      </p:pic>
      <p:pic>
        <p:nvPicPr>
          <p:cNvPr id="306" name="arrhenius_3.tiff"/>
          <p:cNvPicPr>
            <a:picLocks noChangeAspect="1"/>
          </p:cNvPicPr>
          <p:nvPr/>
        </p:nvPicPr>
        <p:blipFill>
          <a:blip r:embed="rId3">
            <a:extLst/>
          </a:blip>
          <a:stretch>
            <a:fillRect/>
          </a:stretch>
        </p:blipFill>
        <p:spPr>
          <a:xfrm>
            <a:off x="11942743" y="6456445"/>
            <a:ext cx="11442839" cy="7610310"/>
          </a:xfrm>
          <a:prstGeom prst="rect">
            <a:avLst/>
          </a:prstGeom>
          <a:ln w="12700">
            <a:miter lim="400000"/>
          </a:ln>
        </p:spPr>
      </p:pic>
      <p:pic>
        <p:nvPicPr>
          <p:cNvPr id="307" name="arrhenius_2.tiff"/>
          <p:cNvPicPr>
            <a:picLocks noChangeAspect="1"/>
          </p:cNvPicPr>
          <p:nvPr/>
        </p:nvPicPr>
        <p:blipFill>
          <a:blip r:embed="rId4">
            <a:extLst/>
          </a:blip>
          <a:stretch>
            <a:fillRect/>
          </a:stretch>
        </p:blipFill>
        <p:spPr>
          <a:xfrm>
            <a:off x="11942743" y="-345666"/>
            <a:ext cx="11442839" cy="7172307"/>
          </a:xfrm>
          <a:prstGeom prst="rect">
            <a:avLst/>
          </a:prstGeom>
          <a:ln w="12700">
            <a:miter lim="400000"/>
          </a:ln>
        </p:spPr>
      </p:pic>
      <p:sp>
        <p:nvSpPr>
          <p:cNvPr id="308" name="Shape 30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09"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pic>
        <p:nvPicPr>
          <p:cNvPr id="310" name="pasted-image.tif"/>
          <p:cNvPicPr>
            <a:picLocks noChangeAspect="1"/>
          </p:cNvPicPr>
          <p:nvPr/>
        </p:nvPicPr>
        <p:blipFill>
          <a:blip r:embed="rId6">
            <a:extLst/>
          </a:blip>
          <a:stretch>
            <a:fillRect/>
          </a:stretch>
        </p:blipFill>
        <p:spPr>
          <a:xfrm>
            <a:off x="148934" y="9025074"/>
            <a:ext cx="3728047" cy="4669787"/>
          </a:xfrm>
          <a:prstGeom prst="rect">
            <a:avLst/>
          </a:prstGeom>
          <a:ln w="12700">
            <a:miter lim="400000"/>
          </a:ln>
        </p:spPr>
      </p:pic>
      <p:sp>
        <p:nvSpPr>
          <p:cNvPr id="311" name="Shape 311"/>
          <p:cNvSpPr/>
          <p:nvPr/>
        </p:nvSpPr>
        <p:spPr>
          <a:xfrm>
            <a:off x="5799779" y="7478067"/>
            <a:ext cx="5982653" cy="487066"/>
          </a:xfrm>
          <a:prstGeom prst="roundRect">
            <a:avLst>
              <a:gd name="adj" fmla="val 39112"/>
            </a:avLst>
          </a:prstGeom>
          <a:solidFill>
            <a:schemeClr val="accent6">
              <a:hueOff val="105381"/>
              <a:satOff val="14341"/>
              <a:lumOff val="10801"/>
              <a:alpha val="30211"/>
            </a:schemeClr>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12" name="Shape 312"/>
          <p:cNvSpPr/>
          <p:nvPr/>
        </p:nvSpPr>
        <p:spPr>
          <a:xfrm>
            <a:off x="1862779" y="8062267"/>
            <a:ext cx="4898688" cy="487066"/>
          </a:xfrm>
          <a:prstGeom prst="roundRect">
            <a:avLst>
              <a:gd name="adj" fmla="val 39112"/>
            </a:avLst>
          </a:prstGeom>
          <a:solidFill>
            <a:schemeClr val="accent6">
              <a:hueOff val="105381"/>
              <a:satOff val="14341"/>
              <a:lumOff val="10801"/>
              <a:alpha val="30211"/>
            </a:schemeClr>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13" name="Shape 313"/>
          <p:cNvSpPr/>
          <p:nvPr/>
        </p:nvSpPr>
        <p:spPr>
          <a:xfrm>
            <a:off x="17382179" y="518467"/>
            <a:ext cx="5559485" cy="487066"/>
          </a:xfrm>
          <a:prstGeom prst="roundRect">
            <a:avLst>
              <a:gd name="adj" fmla="val 39112"/>
            </a:avLst>
          </a:prstGeom>
          <a:solidFill>
            <a:schemeClr val="accent6">
              <a:hueOff val="105381"/>
              <a:satOff val="14341"/>
              <a:lumOff val="10801"/>
              <a:alpha val="30211"/>
            </a:schemeClr>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14" name="Shape 314"/>
          <p:cNvSpPr/>
          <p:nvPr/>
        </p:nvSpPr>
        <p:spPr>
          <a:xfrm>
            <a:off x="13394379" y="1011039"/>
            <a:ext cx="9511169" cy="487065"/>
          </a:xfrm>
          <a:prstGeom prst="roundRect">
            <a:avLst>
              <a:gd name="adj" fmla="val 39112"/>
            </a:avLst>
          </a:prstGeom>
          <a:solidFill>
            <a:schemeClr val="accent6">
              <a:hueOff val="105381"/>
              <a:satOff val="14341"/>
              <a:lumOff val="10801"/>
              <a:alpha val="30211"/>
            </a:schemeClr>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15" name="Shape 315"/>
          <p:cNvSpPr/>
          <p:nvPr/>
        </p:nvSpPr>
        <p:spPr>
          <a:xfrm>
            <a:off x="13394379" y="6792267"/>
            <a:ext cx="10439757" cy="6938666"/>
          </a:xfrm>
          <a:prstGeom prst="roundRect">
            <a:avLst>
              <a:gd name="adj" fmla="val 2745"/>
            </a:avLst>
          </a:prstGeom>
          <a:solidFill>
            <a:schemeClr val="accent6">
              <a:hueOff val="105381"/>
              <a:satOff val="14341"/>
              <a:lumOff val="10801"/>
              <a:alpha val="30211"/>
            </a:schemeClr>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16" name="Shape 316"/>
          <p:cNvSpPr/>
          <p:nvPr/>
        </p:nvSpPr>
        <p:spPr>
          <a:xfrm>
            <a:off x="184100" y="1011039"/>
            <a:ext cx="1087461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Greenhouse Gases and Air Temperature</a:t>
            </a:r>
          </a:p>
        </p:txBody>
      </p:sp>
      <p:sp>
        <p:nvSpPr>
          <p:cNvPr id="317" name="Shape 317"/>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
        <p:nvSpPr>
          <p:cNvPr id="318" name="Shape 318"/>
          <p:cNvSpPr/>
          <p:nvPr/>
        </p:nvSpPr>
        <p:spPr>
          <a:xfrm>
            <a:off x="4603004" y="10831788"/>
            <a:ext cx="4547196" cy="2894430"/>
          </a:xfrm>
          <a:prstGeom prst="wedgeEllipseCallout">
            <a:avLst>
              <a:gd name="adj1" fmla="val 165513"/>
              <a:gd name="adj2" fmla="val -413492"/>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5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1895</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05"/>
                                        </p:tgtEl>
                                        <p:attrNameLst>
                                          <p:attrName>style.visibility</p:attrName>
                                        </p:attrNameLst>
                                      </p:cBhvr>
                                      <p:to>
                                        <p:strVal val="visible"/>
                                      </p:to>
                                    </p:set>
                                    <p:animEffect filter="dissolve" transition="in">
                                      <p:cBhvr>
                                        <p:cTn id="7" dur="1000"/>
                                        <p:tgtEl>
                                          <p:spTgt spid="305"/>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10"/>
                                        </p:tgtEl>
                                        <p:attrNameLst>
                                          <p:attrName>style.visibility</p:attrName>
                                        </p:attrNameLst>
                                      </p:cBhvr>
                                      <p:to>
                                        <p:strVal val="visible"/>
                                      </p:to>
                                    </p:set>
                                    <p:animEffect filter="dissolve" transition="in">
                                      <p:cBhvr>
                                        <p:cTn id="11" dur="1000"/>
                                        <p:tgtEl>
                                          <p:spTgt spid="310"/>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11"/>
                                        </p:tgtEl>
                                        <p:attrNameLst>
                                          <p:attrName>style.visibility</p:attrName>
                                        </p:attrNameLst>
                                      </p:cBhvr>
                                      <p:to>
                                        <p:strVal val="visible"/>
                                      </p:to>
                                    </p:set>
                                    <p:animEffect filter="dissolve" transition="in">
                                      <p:cBhvr>
                                        <p:cTn id="15" dur="1000"/>
                                        <p:tgtEl>
                                          <p:spTgt spid="311"/>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312"/>
                                        </p:tgtEl>
                                        <p:attrNameLst>
                                          <p:attrName>style.visibility</p:attrName>
                                        </p:attrNameLst>
                                      </p:cBhvr>
                                      <p:to>
                                        <p:strVal val="visible"/>
                                      </p:to>
                                    </p:set>
                                    <p:animEffect filter="dissolve" transition="in">
                                      <p:cBhvr>
                                        <p:cTn id="19" dur="1000"/>
                                        <p:tgtEl>
                                          <p:spTgt spid="312"/>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307"/>
                                        </p:tgtEl>
                                        <p:attrNameLst>
                                          <p:attrName>style.visibility</p:attrName>
                                        </p:attrNameLst>
                                      </p:cBhvr>
                                      <p:to>
                                        <p:strVal val="visible"/>
                                      </p:to>
                                    </p:set>
                                    <p:animEffect filter="dissolve" transition="in">
                                      <p:cBhvr>
                                        <p:cTn id="24" dur="1000"/>
                                        <p:tgtEl>
                                          <p:spTgt spid="307"/>
                                        </p:tgtEl>
                                      </p:cBhvr>
                                    </p:animEffect>
                                  </p:childTnLst>
                                </p:cTn>
                              </p:par>
                            </p:childTnLst>
                          </p:cTn>
                        </p:par>
                        <p:par>
                          <p:cTn id="25" fill="hold">
                            <p:stCondLst>
                              <p:cond delay="1000"/>
                            </p:stCondLst>
                            <p:childTnLst>
                              <p:par>
                                <p:cTn id="26" presetClass="entr" nodeType="afterEffect" presetID="9" grpId="6" fill="hold">
                                  <p:stCondLst>
                                    <p:cond delay="0"/>
                                  </p:stCondLst>
                                  <p:iterate type="el" backwards="0">
                                    <p:tmAbs val="0"/>
                                  </p:iterate>
                                  <p:childTnLst>
                                    <p:set>
                                      <p:cBhvr>
                                        <p:cTn id="27" fill="hold"/>
                                        <p:tgtEl>
                                          <p:spTgt spid="306"/>
                                        </p:tgtEl>
                                        <p:attrNameLst>
                                          <p:attrName>style.visibility</p:attrName>
                                        </p:attrNameLst>
                                      </p:cBhvr>
                                      <p:to>
                                        <p:strVal val="visible"/>
                                      </p:to>
                                    </p:set>
                                    <p:animEffect filter="dissolve" transition="in">
                                      <p:cBhvr>
                                        <p:cTn id="28" dur="1000"/>
                                        <p:tgtEl>
                                          <p:spTgt spid="306"/>
                                        </p:tgtEl>
                                      </p:cBhvr>
                                    </p:animEffect>
                                  </p:childTnLst>
                                </p:cTn>
                              </p:par>
                            </p:childTnLst>
                          </p:cTn>
                        </p:par>
                        <p:par>
                          <p:cTn id="29" fill="hold">
                            <p:stCondLst>
                              <p:cond delay="2000"/>
                            </p:stCondLst>
                            <p:childTnLst>
                              <p:par>
                                <p:cTn id="30" presetClass="entr" nodeType="afterEffect" presetSubtype="16" presetID="23" grpId="7" fill="hold">
                                  <p:stCondLst>
                                    <p:cond delay="0"/>
                                  </p:stCondLst>
                                  <p:iterate type="el" backwards="0">
                                    <p:tmAbs val="0"/>
                                  </p:iterate>
                                  <p:childTnLst>
                                    <p:set>
                                      <p:cBhvr>
                                        <p:cTn id="31" fill="hold"/>
                                        <p:tgtEl>
                                          <p:spTgt spid="318"/>
                                        </p:tgtEl>
                                        <p:attrNameLst>
                                          <p:attrName>style.visibility</p:attrName>
                                        </p:attrNameLst>
                                      </p:cBhvr>
                                      <p:to>
                                        <p:strVal val="visible"/>
                                      </p:to>
                                    </p:set>
                                    <p:anim calcmode="lin" valueType="num">
                                      <p:cBhvr>
                                        <p:cTn id="32" dur="750" fill="hold"/>
                                        <p:tgtEl>
                                          <p:spTgt spid="318"/>
                                        </p:tgtEl>
                                        <p:attrNameLst>
                                          <p:attrName>ppt_w</p:attrName>
                                        </p:attrNameLst>
                                      </p:cBhvr>
                                      <p:tavLst>
                                        <p:tav tm="0">
                                          <p:val>
                                            <p:fltVal val="0"/>
                                          </p:val>
                                        </p:tav>
                                        <p:tav tm="100000">
                                          <p:val>
                                            <p:strVal val="#ppt_w"/>
                                          </p:val>
                                        </p:tav>
                                      </p:tavLst>
                                    </p:anim>
                                    <p:anim calcmode="lin" valueType="num">
                                      <p:cBhvr>
                                        <p:cTn id="33" dur="750" fill="hold"/>
                                        <p:tgtEl>
                                          <p:spTgt spid="318"/>
                                        </p:tgtEl>
                                        <p:attrNameLst>
                                          <p:attrName>ppt_h</p:attrName>
                                        </p:attrNameLst>
                                      </p:cBhvr>
                                      <p:tavLst>
                                        <p:tav tm="0">
                                          <p:val>
                                            <p:fltVal val="0"/>
                                          </p:val>
                                        </p:tav>
                                        <p:tav tm="100000">
                                          <p:val>
                                            <p:strVal val="#ppt_h"/>
                                          </p:val>
                                        </p:tav>
                                      </p:tavLst>
                                    </p:anim>
                                  </p:childTnLst>
                                </p:cTn>
                              </p:par>
                            </p:childTnLst>
                          </p:cTn>
                        </p:par>
                        <p:par>
                          <p:cTn id="34" fill="hold">
                            <p:stCondLst>
                              <p:cond delay="2750"/>
                            </p:stCondLst>
                            <p:childTnLst>
                              <p:par>
                                <p:cTn id="35" presetClass="entr" nodeType="afterEffect" presetID="9" grpId="8" fill="hold">
                                  <p:stCondLst>
                                    <p:cond delay="0"/>
                                  </p:stCondLst>
                                  <p:iterate type="el" backwards="0">
                                    <p:tmAbs val="0"/>
                                  </p:iterate>
                                  <p:childTnLst>
                                    <p:set>
                                      <p:cBhvr>
                                        <p:cTn id="36" fill="hold"/>
                                        <p:tgtEl>
                                          <p:spTgt spid="313"/>
                                        </p:tgtEl>
                                        <p:attrNameLst>
                                          <p:attrName>style.visibility</p:attrName>
                                        </p:attrNameLst>
                                      </p:cBhvr>
                                      <p:to>
                                        <p:strVal val="visible"/>
                                      </p:to>
                                    </p:set>
                                    <p:animEffect filter="dissolve" transition="in">
                                      <p:cBhvr>
                                        <p:cTn id="37" dur="1000"/>
                                        <p:tgtEl>
                                          <p:spTgt spid="313"/>
                                        </p:tgtEl>
                                      </p:cBhvr>
                                    </p:animEffect>
                                  </p:childTnLst>
                                </p:cTn>
                              </p:par>
                            </p:childTnLst>
                          </p:cTn>
                        </p:par>
                        <p:par>
                          <p:cTn id="38" fill="hold">
                            <p:stCondLst>
                              <p:cond delay="3750"/>
                            </p:stCondLst>
                            <p:childTnLst>
                              <p:par>
                                <p:cTn id="39" presetClass="entr" nodeType="afterEffect" presetID="9" grpId="9" fill="hold">
                                  <p:stCondLst>
                                    <p:cond delay="0"/>
                                  </p:stCondLst>
                                  <p:iterate type="el" backwards="0">
                                    <p:tmAbs val="0"/>
                                  </p:iterate>
                                  <p:childTnLst>
                                    <p:set>
                                      <p:cBhvr>
                                        <p:cTn id="40" fill="hold"/>
                                        <p:tgtEl>
                                          <p:spTgt spid="314"/>
                                        </p:tgtEl>
                                        <p:attrNameLst>
                                          <p:attrName>style.visibility</p:attrName>
                                        </p:attrNameLst>
                                      </p:cBhvr>
                                      <p:to>
                                        <p:strVal val="visible"/>
                                      </p:to>
                                    </p:set>
                                    <p:animEffect filter="dissolve" transition="in">
                                      <p:cBhvr>
                                        <p:cTn id="41" dur="1000"/>
                                        <p:tgtEl>
                                          <p:spTgt spid="314"/>
                                        </p:tgtEl>
                                      </p:cBhvr>
                                    </p:animEffect>
                                  </p:childTnLst>
                                </p:cTn>
                              </p:par>
                            </p:childTnLst>
                          </p:cTn>
                        </p:par>
                        <p:par>
                          <p:cTn id="42" fill="hold">
                            <p:stCondLst>
                              <p:cond delay="4750"/>
                            </p:stCondLst>
                            <p:childTnLst>
                              <p:par>
                                <p:cTn id="43" presetClass="entr" nodeType="afterEffect" presetID="9" grpId="10" fill="hold">
                                  <p:stCondLst>
                                    <p:cond delay="0"/>
                                  </p:stCondLst>
                                  <p:iterate type="el" backwards="0">
                                    <p:tmAbs val="0"/>
                                  </p:iterate>
                                  <p:childTnLst>
                                    <p:set>
                                      <p:cBhvr>
                                        <p:cTn id="44" fill="hold"/>
                                        <p:tgtEl>
                                          <p:spTgt spid="315"/>
                                        </p:tgtEl>
                                        <p:attrNameLst>
                                          <p:attrName>style.visibility</p:attrName>
                                        </p:attrNameLst>
                                      </p:cBhvr>
                                      <p:to>
                                        <p:strVal val="visible"/>
                                      </p:to>
                                    </p:set>
                                    <p:animEffect filter="dissolve" transition="in">
                                      <p:cBhvr>
                                        <p:cTn id="45" dur="1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6"/>
      <p:bldP build="whole" bldLvl="1" animBg="1" rev="0" advAuto="0" spid="312" grpId="4"/>
      <p:bldP build="whole" bldLvl="1" animBg="1" rev="0" advAuto="0" spid="313" grpId="8"/>
      <p:bldP build="whole" bldLvl="1" animBg="1" rev="0" advAuto="0" spid="318" grpId="7"/>
      <p:bldP build="whole" bldLvl="1" animBg="1" rev="0" advAuto="0" spid="305" grpId="1"/>
      <p:bldP build="whole" bldLvl="1" animBg="1" rev="0" advAuto="0" spid="315" grpId="10"/>
      <p:bldP build="whole" bldLvl="1" animBg="1" rev="0" advAuto="0" spid="310" grpId="2"/>
      <p:bldP build="whole" bldLvl="1" animBg="1" rev="0" advAuto="0" spid="307" grpId="5"/>
      <p:bldP build="whole" bldLvl="1" animBg="1" rev="0" advAuto="0" spid="314" grpId="9"/>
      <p:bldP build="whole" bldLvl="1" animBg="1" rev="0" advAuto="0" spid="311" grpId="3"/>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20" name="molena1.tiff"/>
          <p:cNvPicPr>
            <a:picLocks noChangeAspect="1"/>
          </p:cNvPicPr>
          <p:nvPr/>
        </p:nvPicPr>
        <p:blipFill>
          <a:blip r:embed="rId2">
            <a:extLst/>
          </a:blip>
          <a:stretch>
            <a:fillRect/>
          </a:stretch>
        </p:blipFill>
        <p:spPr>
          <a:xfrm>
            <a:off x="359365" y="825500"/>
            <a:ext cx="17698890" cy="7998536"/>
          </a:xfrm>
          <a:prstGeom prst="rect">
            <a:avLst/>
          </a:prstGeom>
          <a:ln w="12700">
            <a:miter lim="400000"/>
          </a:ln>
        </p:spPr>
      </p:pic>
      <p:sp>
        <p:nvSpPr>
          <p:cNvPr id="321" name="Shape 321"/>
          <p:cNvSpPr/>
          <p:nvPr/>
        </p:nvSpPr>
        <p:spPr>
          <a:xfrm>
            <a:off x="335011" y="8508999"/>
            <a:ext cx="23713977" cy="4673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“It is largely the courageous, enterprising, and ingenious American whose brains are changing the world. Yet even the dull foreigner, who burrows in the earth by the faint gleam of his miner's lamp, not only supports his family and helps to feed the consuming furnaces of modern industry, but by his toil in the dirt and darkness adds to the carbon dioxide in the earth's atmosphere so that men in generations to come shall enjoy milder breezes and live under sunnier skies.”</a:t>
            </a:r>
          </a:p>
        </p:txBody>
      </p:sp>
      <p:sp>
        <p:nvSpPr>
          <p:cNvPr id="322" name="Shape 322"/>
          <p:cNvSpPr/>
          <p:nvPr/>
        </p:nvSpPr>
        <p:spPr>
          <a:xfrm>
            <a:off x="18166519" y="7061199"/>
            <a:ext cx="4472335"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pPr>
            <a:r>
              <a:rPr i="1"/>
              <a:t>Popular Mechanics</a:t>
            </a:r>
            <a:r>
              <a:t>, March 1912, 393-342</a:t>
            </a:r>
          </a:p>
        </p:txBody>
      </p:sp>
      <p:sp>
        <p:nvSpPr>
          <p:cNvPr id="323" name="Shape 32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24"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325" name="Shape 325"/>
          <p:cNvSpPr/>
          <p:nvPr/>
        </p:nvSpPr>
        <p:spPr>
          <a:xfrm>
            <a:off x="184100" y="1011039"/>
            <a:ext cx="1087461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Greenhouse Gases and Air Temperature</a:t>
            </a:r>
          </a:p>
        </p:txBody>
      </p:sp>
      <p:sp>
        <p:nvSpPr>
          <p:cNvPr id="326" name="Shape 326"/>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
        <p:nvSpPr>
          <p:cNvPr id="327" name="Shape 327"/>
          <p:cNvSpPr/>
          <p:nvPr/>
        </p:nvSpPr>
        <p:spPr>
          <a:xfrm>
            <a:off x="18404023" y="1748986"/>
            <a:ext cx="4547197" cy="2894430"/>
          </a:xfrm>
          <a:prstGeom prst="wedgeEllipseCallout">
            <a:avLst>
              <a:gd name="adj1" fmla="val -10019"/>
              <a:gd name="adj2" fmla="val 16253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5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Francis Molena</a:t>
            </a:r>
          </a:p>
          <a:p>
            <a:pPr algn="ctr" defTabSz="1130300">
              <a:defRPr sz="5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1912</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27"/>
                                        </p:tgtEl>
                                        <p:attrNameLst>
                                          <p:attrName>style.visibility</p:attrName>
                                        </p:attrNameLst>
                                      </p:cBhvr>
                                      <p:to>
                                        <p:strVal val="visible"/>
                                      </p:to>
                                    </p:set>
                                    <p:anim calcmode="lin" valueType="num">
                                      <p:cBhvr>
                                        <p:cTn id="7" dur="750" fill="hold"/>
                                        <p:tgtEl>
                                          <p:spTgt spid="327"/>
                                        </p:tgtEl>
                                        <p:attrNameLst>
                                          <p:attrName>ppt_w</p:attrName>
                                        </p:attrNameLst>
                                      </p:cBhvr>
                                      <p:tavLst>
                                        <p:tav tm="0">
                                          <p:val>
                                            <p:fltVal val="0"/>
                                          </p:val>
                                        </p:tav>
                                        <p:tav tm="100000">
                                          <p:val>
                                            <p:strVal val="#ppt_w"/>
                                          </p:val>
                                        </p:tav>
                                      </p:tavLst>
                                    </p:anim>
                                    <p:anim calcmode="lin" valueType="num">
                                      <p:cBhvr>
                                        <p:cTn id="8" dur="750" fill="hold"/>
                                        <p:tgtEl>
                                          <p:spTgt spid="3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29" name="Shape 32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30"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31" name="Shape 331"/>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pic>
        <p:nvPicPr>
          <p:cNvPr id="332" name="2000_Year_Temperature_Comparison.png"/>
          <p:cNvPicPr>
            <a:picLocks noChangeAspect="1"/>
          </p:cNvPicPr>
          <p:nvPr/>
        </p:nvPicPr>
        <p:blipFill>
          <a:blip r:embed="rId3">
            <a:extLst/>
          </a:blip>
          <a:stretch>
            <a:fillRect/>
          </a:stretch>
        </p:blipFill>
        <p:spPr>
          <a:xfrm>
            <a:off x="174543" y="1011039"/>
            <a:ext cx="13376584" cy="10043977"/>
          </a:xfrm>
          <a:prstGeom prst="rect">
            <a:avLst/>
          </a:prstGeom>
          <a:ln w="12700">
            <a:miter lim="400000"/>
          </a:ln>
        </p:spPr>
      </p:pic>
      <p:pic>
        <p:nvPicPr>
          <p:cNvPr id="333" name="14thcentury.tiff"/>
          <p:cNvPicPr>
            <a:picLocks noChangeAspect="1"/>
          </p:cNvPicPr>
          <p:nvPr/>
        </p:nvPicPr>
        <p:blipFill>
          <a:blip r:embed="rId4">
            <a:extLst/>
          </a:blip>
          <a:stretch>
            <a:fillRect/>
          </a:stretch>
        </p:blipFill>
        <p:spPr>
          <a:xfrm>
            <a:off x="13652500" y="1011039"/>
            <a:ext cx="5562600" cy="8382001"/>
          </a:xfrm>
          <a:prstGeom prst="rect">
            <a:avLst/>
          </a:prstGeom>
          <a:ln w="12700">
            <a:miter lim="400000"/>
          </a:ln>
        </p:spPr>
      </p:pic>
      <p:pic>
        <p:nvPicPr>
          <p:cNvPr id="334" name="17thcentury.tiff"/>
          <p:cNvPicPr>
            <a:picLocks noChangeAspect="1"/>
          </p:cNvPicPr>
          <p:nvPr/>
        </p:nvPicPr>
        <p:blipFill>
          <a:blip r:embed="rId5">
            <a:extLst/>
          </a:blip>
          <a:stretch>
            <a:fillRect/>
          </a:stretch>
        </p:blipFill>
        <p:spPr>
          <a:xfrm>
            <a:off x="19031743" y="5746083"/>
            <a:ext cx="5301457" cy="7964234"/>
          </a:xfrm>
          <a:prstGeom prst="rect">
            <a:avLst/>
          </a:prstGeom>
          <a:ln w="12700">
            <a:miter lim="400000"/>
          </a:ln>
        </p:spPr>
      </p:pic>
      <p:pic>
        <p:nvPicPr>
          <p:cNvPr id="335" name="Pieter_Bruegel_the_Elder_-_Hunters_in_the_Snow_(Winter)_-_Google_Art_Project.jpg"/>
          <p:cNvPicPr>
            <a:picLocks noChangeAspect="1"/>
          </p:cNvPicPr>
          <p:nvPr/>
        </p:nvPicPr>
        <p:blipFill>
          <a:blip r:embed="rId6">
            <a:extLst/>
          </a:blip>
          <a:stretch>
            <a:fillRect/>
          </a:stretch>
        </p:blipFill>
        <p:spPr>
          <a:xfrm>
            <a:off x="17737351" y="1011039"/>
            <a:ext cx="6587697" cy="4688384"/>
          </a:xfrm>
          <a:prstGeom prst="rect">
            <a:avLst/>
          </a:prstGeom>
          <a:ln w="12700">
            <a:miter lim="400000"/>
          </a:ln>
        </p:spPr>
      </p:pic>
      <p:pic>
        <p:nvPicPr>
          <p:cNvPr id="336" name="Pieter_Bruegel_the_Elder_-_Massacre_of_the_Innocents_-_Google_Art_Project.jpg"/>
          <p:cNvPicPr>
            <a:picLocks noChangeAspect="1"/>
          </p:cNvPicPr>
          <p:nvPr/>
        </p:nvPicPr>
        <p:blipFill>
          <a:blip r:embed="rId7">
            <a:extLst/>
          </a:blip>
          <a:stretch>
            <a:fillRect/>
          </a:stretch>
        </p:blipFill>
        <p:spPr>
          <a:xfrm>
            <a:off x="13256635" y="9344843"/>
            <a:ext cx="6354330" cy="4354762"/>
          </a:xfrm>
          <a:prstGeom prst="rect">
            <a:avLst/>
          </a:prstGeom>
          <a:ln w="12700">
            <a:miter lim="400000"/>
          </a:ln>
        </p:spPr>
      </p:pic>
      <p:sp>
        <p:nvSpPr>
          <p:cNvPr id="337" name="Shape 337"/>
          <p:cNvSpPr/>
          <p:nvPr/>
        </p:nvSpPr>
        <p:spPr>
          <a:xfrm>
            <a:off x="12204700" y="3778512"/>
            <a:ext cx="1" cy="2847054"/>
          </a:xfrm>
          <a:prstGeom prst="line">
            <a:avLst/>
          </a:prstGeom>
          <a:ln w="63500">
            <a:solidFill>
              <a:schemeClr val="accent5"/>
            </a:solidFill>
            <a:miter lim="400000"/>
            <a:tailEnd type="triangle"/>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38" name="Shape 338"/>
          <p:cNvSpPr/>
          <p:nvPr/>
        </p:nvSpPr>
        <p:spPr>
          <a:xfrm>
            <a:off x="10574707" y="3087301"/>
            <a:ext cx="2403575"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pPr>
            <a:r>
              <a:t>Arrhenius,</a:t>
            </a:r>
          </a:p>
          <a:p>
            <a:pPr>
              <a:defRPr sz="3500"/>
            </a:pPr>
            <a:r>
              <a:t>Molena</a:t>
            </a:r>
          </a:p>
        </p:txBody>
      </p:sp>
      <p:sp>
        <p:nvSpPr>
          <p:cNvPr id="339" name="Shape 339"/>
          <p:cNvSpPr/>
          <p:nvPr/>
        </p:nvSpPr>
        <p:spPr>
          <a:xfrm>
            <a:off x="8676990" y="9356806"/>
            <a:ext cx="3889961" cy="1054101"/>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343" name="Group 343"/>
          <p:cNvGrpSpPr/>
          <p:nvPr/>
        </p:nvGrpSpPr>
        <p:grpSpPr>
          <a:xfrm>
            <a:off x="4933571" y="6978265"/>
            <a:ext cx="7966352" cy="6546832"/>
            <a:chOff x="0" y="0"/>
            <a:chExt cx="7966351" cy="6546831"/>
          </a:xfrm>
        </p:grpSpPr>
        <p:pic>
          <p:nvPicPr>
            <p:cNvPr id="340" name="Viking.tiff"/>
            <p:cNvPicPr>
              <a:picLocks noChangeAspect="1"/>
            </p:cNvPicPr>
            <p:nvPr/>
          </p:nvPicPr>
          <p:blipFill>
            <a:blip r:embed="rId8">
              <a:extLst/>
            </a:blip>
            <a:stretch>
              <a:fillRect/>
            </a:stretch>
          </p:blipFill>
          <p:spPr>
            <a:xfrm>
              <a:off x="1801930" y="883270"/>
              <a:ext cx="6164422" cy="5663563"/>
            </a:xfrm>
            <a:prstGeom prst="rect">
              <a:avLst/>
            </a:prstGeom>
            <a:ln w="12700" cap="flat">
              <a:noFill/>
              <a:miter lim="400000"/>
            </a:ln>
            <a:effectLst/>
          </p:spPr>
        </p:pic>
        <p:sp>
          <p:nvSpPr>
            <p:cNvPr id="341" name="Shape 341"/>
            <p:cNvSpPr/>
            <p:nvPr/>
          </p:nvSpPr>
          <p:spPr>
            <a:xfrm flipH="1" flipV="1">
              <a:off x="1757802" y="0"/>
              <a:ext cx="114815" cy="2726040"/>
            </a:xfrm>
            <a:prstGeom prst="line">
              <a:avLst/>
            </a:prstGeom>
            <a:noFill/>
            <a:ln w="635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42" name="Shape 342"/>
            <p:cNvSpPr/>
            <p:nvPr/>
          </p:nvSpPr>
          <p:spPr>
            <a:xfrm flipH="1" flipV="1">
              <a:off x="0" y="687600"/>
              <a:ext cx="1872616" cy="2094586"/>
            </a:xfrm>
            <a:prstGeom prst="line">
              <a:avLst/>
            </a:prstGeom>
            <a:noFill/>
            <a:ln w="635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344" name="Shape 344"/>
          <p:cNvSpPr/>
          <p:nvPr/>
        </p:nvSpPr>
        <p:spPr>
          <a:xfrm>
            <a:off x="5573313" y="13477977"/>
            <a:ext cx="728885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https://www.theguardian.com/world/2020/jan/08/viking-runestone-may-allude-to-extreme-winter-study-says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38"/>
                                        </p:tgtEl>
                                        <p:attrNameLst>
                                          <p:attrName>style.visibility</p:attrName>
                                        </p:attrNameLst>
                                      </p:cBhvr>
                                      <p:to>
                                        <p:strVal val="visible"/>
                                      </p:to>
                                    </p:set>
                                    <p:animEffect filter="dissolve" transition="in">
                                      <p:cBhvr>
                                        <p:cTn id="7" dur="1000"/>
                                        <p:tgtEl>
                                          <p:spTgt spid="33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37"/>
                                        </p:tgtEl>
                                        <p:attrNameLst>
                                          <p:attrName>style.visibility</p:attrName>
                                        </p:attrNameLst>
                                      </p:cBhvr>
                                      <p:to>
                                        <p:strVal val="visible"/>
                                      </p:to>
                                    </p:set>
                                    <p:animEffect filter="dissolve" transition="in">
                                      <p:cBhvr>
                                        <p:cTn id="11" dur="1000"/>
                                        <p:tgtEl>
                                          <p:spTgt spid="33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339"/>
                                        </p:tgtEl>
                                        <p:attrNameLst>
                                          <p:attrName>style.visibility</p:attrName>
                                        </p:attrNameLst>
                                      </p:cBhvr>
                                      <p:to>
                                        <p:strVal val="visible"/>
                                      </p:to>
                                    </p:set>
                                    <p:animEffect filter="dissolve" transition="in">
                                      <p:cBhvr>
                                        <p:cTn id="16" dur="1000"/>
                                        <p:tgtEl>
                                          <p:spTgt spid="339"/>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333"/>
                                        </p:tgtEl>
                                        <p:attrNameLst>
                                          <p:attrName>style.visibility</p:attrName>
                                        </p:attrNameLst>
                                      </p:cBhvr>
                                      <p:to>
                                        <p:strVal val="visible"/>
                                      </p:to>
                                    </p:set>
                                    <p:animEffect filter="dissolve" transition="in">
                                      <p:cBhvr>
                                        <p:cTn id="21" dur="1000"/>
                                        <p:tgtEl>
                                          <p:spTgt spid="333"/>
                                        </p:tgtEl>
                                      </p:cBhvr>
                                    </p:animEffect>
                                  </p:childTnLst>
                                </p:cTn>
                              </p:par>
                            </p:childTnLst>
                          </p:cTn>
                        </p:par>
                        <p:par>
                          <p:cTn id="22" fill="hold">
                            <p:stCondLst>
                              <p:cond delay="1000"/>
                            </p:stCondLst>
                            <p:childTnLst>
                              <p:par>
                                <p:cTn id="23" presetClass="entr" nodeType="afterEffect" presetID="9" grpId="5" fill="hold">
                                  <p:stCondLst>
                                    <p:cond delay="0"/>
                                  </p:stCondLst>
                                  <p:iterate type="el" backwards="0">
                                    <p:tmAbs val="0"/>
                                  </p:iterate>
                                  <p:childTnLst>
                                    <p:set>
                                      <p:cBhvr>
                                        <p:cTn id="24" fill="hold"/>
                                        <p:tgtEl>
                                          <p:spTgt spid="334"/>
                                        </p:tgtEl>
                                        <p:attrNameLst>
                                          <p:attrName>style.visibility</p:attrName>
                                        </p:attrNameLst>
                                      </p:cBhvr>
                                      <p:to>
                                        <p:strVal val="visible"/>
                                      </p:to>
                                    </p:set>
                                    <p:animEffect filter="dissolve" transition="in">
                                      <p:cBhvr>
                                        <p:cTn id="25" dur="1000"/>
                                        <p:tgtEl>
                                          <p:spTgt spid="334"/>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335"/>
                                        </p:tgtEl>
                                        <p:attrNameLst>
                                          <p:attrName>style.visibility</p:attrName>
                                        </p:attrNameLst>
                                      </p:cBhvr>
                                      <p:to>
                                        <p:strVal val="visible"/>
                                      </p:to>
                                    </p:set>
                                    <p:animEffect filter="dissolve" transition="in">
                                      <p:cBhvr>
                                        <p:cTn id="30" dur="1000"/>
                                        <p:tgtEl>
                                          <p:spTgt spid="335"/>
                                        </p:tgtEl>
                                      </p:cBhvr>
                                    </p:animEffect>
                                  </p:childTnLst>
                                </p:cTn>
                              </p:par>
                            </p:childTnLst>
                          </p:cTn>
                        </p:par>
                        <p:par>
                          <p:cTn id="31" fill="hold">
                            <p:stCondLst>
                              <p:cond delay="1000"/>
                            </p:stCondLst>
                            <p:childTnLst>
                              <p:par>
                                <p:cTn id="32" presetClass="entr" nodeType="afterEffect" presetID="9" grpId="7" fill="hold">
                                  <p:stCondLst>
                                    <p:cond delay="0"/>
                                  </p:stCondLst>
                                  <p:iterate type="el" backwards="0">
                                    <p:tmAbs val="0"/>
                                  </p:iterate>
                                  <p:childTnLst>
                                    <p:set>
                                      <p:cBhvr>
                                        <p:cTn id="33" fill="hold"/>
                                        <p:tgtEl>
                                          <p:spTgt spid="336"/>
                                        </p:tgtEl>
                                        <p:attrNameLst>
                                          <p:attrName>style.visibility</p:attrName>
                                        </p:attrNameLst>
                                      </p:cBhvr>
                                      <p:to>
                                        <p:strVal val="visible"/>
                                      </p:to>
                                    </p:set>
                                    <p:animEffect filter="dissolve" transition="in">
                                      <p:cBhvr>
                                        <p:cTn id="34" dur="1000"/>
                                        <p:tgtEl>
                                          <p:spTgt spid="336"/>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9" grpId="8" fill="hold">
                                  <p:stCondLst>
                                    <p:cond delay="0"/>
                                  </p:stCondLst>
                                  <p:iterate type="el" backwards="0">
                                    <p:tmAbs val="0"/>
                                  </p:iterate>
                                  <p:childTnLst>
                                    <p:set>
                                      <p:cBhvr>
                                        <p:cTn id="38" fill="hold"/>
                                        <p:tgtEl>
                                          <p:spTgt spid="343"/>
                                        </p:tgtEl>
                                        <p:attrNameLst>
                                          <p:attrName>style.visibility</p:attrName>
                                        </p:attrNameLst>
                                      </p:cBhvr>
                                      <p:to>
                                        <p:strVal val="visible"/>
                                      </p:to>
                                    </p:set>
                                    <p:animEffect filter="dissolve" transition="in">
                                      <p:cBhvr>
                                        <p:cTn id="39" dur="1000"/>
                                        <p:tgtEl>
                                          <p:spTgt spid="343"/>
                                        </p:tgtEl>
                                      </p:cBhvr>
                                    </p:animEffect>
                                  </p:childTnLst>
                                </p:cTn>
                              </p:par>
                            </p:childTnLst>
                          </p:cTn>
                        </p:par>
                        <p:par>
                          <p:cTn id="40" fill="hold">
                            <p:stCondLst>
                              <p:cond delay="1000"/>
                            </p:stCondLst>
                            <p:childTnLst>
                              <p:par>
                                <p:cTn id="41" presetClass="entr" nodeType="afterEffect" presetID="9" grpId="9" fill="hold">
                                  <p:stCondLst>
                                    <p:cond delay="0"/>
                                  </p:stCondLst>
                                  <p:iterate type="el" backwards="0">
                                    <p:tmAbs val="0"/>
                                  </p:iterate>
                                  <p:childTnLst>
                                    <p:set>
                                      <p:cBhvr>
                                        <p:cTn id="42" fill="hold"/>
                                        <p:tgtEl>
                                          <p:spTgt spid="344"/>
                                        </p:tgtEl>
                                        <p:attrNameLst>
                                          <p:attrName>style.visibility</p:attrName>
                                        </p:attrNameLst>
                                      </p:cBhvr>
                                      <p:to>
                                        <p:strVal val="visible"/>
                                      </p:to>
                                    </p:set>
                                    <p:animEffect filter="dissolve" transition="in">
                                      <p:cBhvr>
                                        <p:cTn id="43" dur="10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8" grpId="1"/>
      <p:bldP build="whole" bldLvl="1" animBg="1" rev="0" advAuto="0" spid="343" grpId="8"/>
      <p:bldP build="whole" bldLvl="1" animBg="1" rev="0" advAuto="0" spid="336" grpId="7"/>
      <p:bldP build="whole" bldLvl="1" animBg="1" rev="0" advAuto="0" spid="337" grpId="2"/>
      <p:bldP build="whole" bldLvl="1" animBg="1" rev="0" advAuto="0" spid="339" grpId="3"/>
      <p:bldP build="whole" bldLvl="1" animBg="1" rev="0" advAuto="0" spid="335" grpId="6"/>
      <p:bldP build="whole" bldLvl="1" animBg="1" rev="0" advAuto="0" spid="334" grpId="5"/>
      <p:bldP build="whole" bldLvl="1" animBg="1" rev="0" advAuto="0" spid="344" grpId="9"/>
      <p:bldP build="whole" bldLvl="1" animBg="1" rev="0" advAuto="0" spid="333" grpId="4"/>
    </p:bldLst>
  </p:timing>
</p:sld>
</file>

<file path=ppt/slides/slide13.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grpSp>
        <p:nvGrpSpPr>
          <p:cNvPr id="353" name="Group 353"/>
          <p:cNvGrpSpPr/>
          <p:nvPr/>
        </p:nvGrpSpPr>
        <p:grpSpPr>
          <a:xfrm>
            <a:off x="10655300" y="2123926"/>
            <a:ext cx="13614400" cy="11576348"/>
            <a:chOff x="0" y="0"/>
            <a:chExt cx="13614400" cy="11576347"/>
          </a:xfrm>
        </p:grpSpPr>
        <p:pic>
          <p:nvPicPr>
            <p:cNvPr id="346" name="figure2.jpg"/>
            <p:cNvPicPr>
              <a:picLocks noChangeAspect="1"/>
            </p:cNvPicPr>
            <p:nvPr/>
          </p:nvPicPr>
          <p:blipFill>
            <a:blip r:embed="rId2">
              <a:extLst/>
            </a:blip>
            <a:stretch>
              <a:fillRect/>
            </a:stretch>
          </p:blipFill>
          <p:spPr>
            <a:xfrm>
              <a:off x="419100" y="0"/>
              <a:ext cx="12280900" cy="11228252"/>
            </a:xfrm>
            <a:prstGeom prst="rect">
              <a:avLst/>
            </a:prstGeom>
            <a:ln w="12700" cap="flat">
              <a:noFill/>
              <a:miter lim="400000"/>
            </a:ln>
            <a:effectLst/>
          </p:spPr>
        </p:pic>
        <p:sp>
          <p:nvSpPr>
            <p:cNvPr id="347" name="Shape 347"/>
            <p:cNvSpPr/>
            <p:nvPr/>
          </p:nvSpPr>
          <p:spPr>
            <a:xfrm>
              <a:off x="368300" y="1574800"/>
              <a:ext cx="2441377"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48" name="Shape 348"/>
            <p:cNvSpPr/>
            <p:nvPr/>
          </p:nvSpPr>
          <p:spPr>
            <a:xfrm>
              <a:off x="0" y="9652000"/>
              <a:ext cx="2441377"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49" name="Shape 349"/>
            <p:cNvSpPr/>
            <p:nvPr/>
          </p:nvSpPr>
          <p:spPr>
            <a:xfrm>
              <a:off x="8890000" y="9652000"/>
              <a:ext cx="2667000"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50" name="Shape 350"/>
            <p:cNvSpPr/>
            <p:nvPr/>
          </p:nvSpPr>
          <p:spPr>
            <a:xfrm>
              <a:off x="10947400" y="5486400"/>
              <a:ext cx="2667000"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51" name="Shape 351"/>
            <p:cNvSpPr/>
            <p:nvPr/>
          </p:nvSpPr>
          <p:spPr>
            <a:xfrm>
              <a:off x="10033000" y="3200400"/>
              <a:ext cx="2667000"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52" name="Shape 352"/>
            <p:cNvSpPr/>
            <p:nvPr/>
          </p:nvSpPr>
          <p:spPr>
            <a:xfrm>
              <a:off x="2032000" y="1190277"/>
              <a:ext cx="1334592" cy="168324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354" name="sapceship.tiff"/>
          <p:cNvPicPr>
            <a:picLocks noChangeAspect="1"/>
          </p:cNvPicPr>
          <p:nvPr/>
        </p:nvPicPr>
        <p:blipFill>
          <a:blip r:embed="rId3">
            <a:extLst/>
          </a:blip>
          <a:stretch>
            <a:fillRect/>
          </a:stretch>
        </p:blipFill>
        <p:spPr>
          <a:xfrm>
            <a:off x="24850129" y="8283773"/>
            <a:ext cx="4394201" cy="2870201"/>
          </a:xfrm>
          <a:prstGeom prst="rect">
            <a:avLst/>
          </a:prstGeom>
          <a:ln w="12700">
            <a:miter lim="400000"/>
          </a:ln>
        </p:spPr>
      </p:pic>
      <p:sp>
        <p:nvSpPr>
          <p:cNvPr id="355" name="Shape 355"/>
          <p:cNvSpPr/>
          <p:nvPr/>
        </p:nvSpPr>
        <p:spPr>
          <a:xfrm>
            <a:off x="19815770" y="11569582"/>
            <a:ext cx="3709591" cy="18163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3000">
                <a:solidFill>
                  <a:srgbClr val="010101"/>
                </a:solidFill>
                <a:latin typeface="Arial"/>
                <a:ea typeface="Arial"/>
                <a:cs typeface="Arial"/>
                <a:sym typeface="Arial"/>
              </a:defRPr>
            </a:pPr>
            <a:r>
              <a:t>Some heat is absorbed by Greenhouse gases (CO</a:t>
            </a:r>
            <a:r>
              <a:rPr baseline="-5999"/>
              <a:t>2</a:t>
            </a:r>
            <a:r>
              <a:t>, CH</a:t>
            </a:r>
            <a:r>
              <a:rPr baseline="-5999"/>
              <a:t>4</a:t>
            </a:r>
            <a:r>
              <a:t>, H</a:t>
            </a:r>
            <a:r>
              <a:rPr baseline="-5999"/>
              <a:t>2</a:t>
            </a:r>
            <a:r>
              <a:t>O, ...)</a:t>
            </a:r>
          </a:p>
        </p:txBody>
      </p:sp>
      <p:sp>
        <p:nvSpPr>
          <p:cNvPr id="356" name="Shape 356"/>
          <p:cNvSpPr/>
          <p:nvPr/>
        </p:nvSpPr>
        <p:spPr>
          <a:xfrm>
            <a:off x="21653500" y="7908807"/>
            <a:ext cx="2208511" cy="13845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Some heat is released into space</a:t>
            </a:r>
          </a:p>
        </p:txBody>
      </p:sp>
      <p:sp>
        <p:nvSpPr>
          <p:cNvPr id="357" name="Shape 357"/>
          <p:cNvSpPr/>
          <p:nvPr/>
        </p:nvSpPr>
        <p:spPr>
          <a:xfrm>
            <a:off x="20723076" y="5340232"/>
            <a:ext cx="3002558" cy="13845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Some sunlight is bounced back into space</a:t>
            </a:r>
          </a:p>
        </p:txBody>
      </p:sp>
      <p:sp>
        <p:nvSpPr>
          <p:cNvPr id="358" name="Shape 358"/>
          <p:cNvSpPr/>
          <p:nvPr/>
        </p:nvSpPr>
        <p:spPr>
          <a:xfrm>
            <a:off x="10426501" y="3493695"/>
            <a:ext cx="3530998" cy="18163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With increasing Greenhouse gases, more heat is stored in atmosphere</a:t>
            </a:r>
          </a:p>
        </p:txBody>
      </p:sp>
      <p:sp>
        <p:nvSpPr>
          <p:cNvPr id="359" name="Shape 359"/>
          <p:cNvSpPr/>
          <p:nvPr/>
        </p:nvSpPr>
        <p:spPr>
          <a:xfrm>
            <a:off x="9521180" y="12248052"/>
            <a:ext cx="4299844" cy="1384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Less heat is released to space and stored in ocean and hydrosphere</a:t>
            </a:r>
          </a:p>
        </p:txBody>
      </p:sp>
      <p:sp>
        <p:nvSpPr>
          <p:cNvPr id="360" name="Shape 360"/>
          <p:cNvSpPr/>
          <p:nvPr/>
        </p:nvSpPr>
        <p:spPr>
          <a:xfrm>
            <a:off x="15278100" y="7035682"/>
            <a:ext cx="4299843" cy="1384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3000">
                <a:solidFill>
                  <a:srgbClr val="FFFFFF"/>
                </a:solidFill>
                <a:latin typeface="Arial"/>
                <a:ea typeface="Arial"/>
                <a:cs typeface="Arial"/>
                <a:sym typeface="Arial"/>
              </a:defRPr>
            </a:lvl1pPr>
          </a:lstStyle>
          <a:p>
            <a:pPr/>
            <a:r>
              <a:t>Some solar energy is used by plants and stored in fossils fuels</a:t>
            </a:r>
          </a:p>
        </p:txBody>
      </p:sp>
      <p:sp>
        <p:nvSpPr>
          <p:cNvPr id="361" name="Shape 361"/>
          <p:cNvSpPr/>
          <p:nvPr/>
        </p:nvSpPr>
        <p:spPr>
          <a:xfrm>
            <a:off x="234900" y="3097334"/>
            <a:ext cx="16054438"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EEI = Solar irradiance - Released Energy</a:t>
            </a:r>
          </a:p>
        </p:txBody>
      </p:sp>
      <p:sp>
        <p:nvSpPr>
          <p:cNvPr id="362" name="Shape 362"/>
          <p:cNvSpPr/>
          <p:nvPr/>
        </p:nvSpPr>
        <p:spPr>
          <a:xfrm>
            <a:off x="285700" y="4389623"/>
            <a:ext cx="8392171"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EEI &gt; 0: Global Warming</a:t>
            </a:r>
          </a:p>
          <a:p>
            <a:pPr>
              <a:defRPr sz="4000"/>
            </a:pPr>
            <a:r>
              <a:t>EEI &lt; 0: Global Cooling</a:t>
            </a:r>
          </a:p>
        </p:txBody>
      </p:sp>
      <p:sp>
        <p:nvSpPr>
          <p:cNvPr id="363" name="Shape 36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64"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365" name="Shape 365"/>
          <p:cNvSpPr/>
          <p:nvPr/>
        </p:nvSpPr>
        <p:spPr>
          <a:xfrm>
            <a:off x="336500" y="5958926"/>
            <a:ext cx="10492830"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What can change?</a:t>
            </a:r>
          </a:p>
          <a:p>
            <a:pPr marL="740833" indent="-423333">
              <a:buSzPct val="171000"/>
              <a:buChar char="•"/>
              <a:defRPr sz="4000"/>
            </a:pPr>
            <a:r>
              <a:t>Solar irradiance can change</a:t>
            </a:r>
          </a:p>
          <a:p>
            <a:pPr>
              <a:defRPr sz="4000"/>
            </a:pPr>
            <a:r>
              <a:t>     Currently: 1366±1 W/m</a:t>
            </a:r>
            <a:r>
              <a:rPr baseline="31999"/>
              <a:t>2 </a:t>
            </a:r>
            <a:r>
              <a:t>(~240 W/m</a:t>
            </a:r>
            <a:r>
              <a:rPr baseline="31999"/>
              <a:t>2</a:t>
            </a:r>
            <a:r>
              <a:t>)</a:t>
            </a:r>
          </a:p>
          <a:p>
            <a:pPr marL="740833" indent="-423333">
              <a:buSzPct val="171000"/>
              <a:buChar char="•"/>
              <a:defRPr sz="4000"/>
            </a:pPr>
            <a:r>
              <a:t>Reflected radiation can change (albedo)</a:t>
            </a:r>
          </a:p>
          <a:p>
            <a:pPr marL="740833" indent="-423333">
              <a:buSzPct val="171000"/>
              <a:buChar char="•"/>
              <a:defRPr sz="4000"/>
            </a:pPr>
            <a:r>
              <a:t>Absorbed energy can change</a:t>
            </a:r>
          </a:p>
        </p:txBody>
      </p:sp>
      <p:sp>
        <p:nvSpPr>
          <p:cNvPr id="366" name="Shape 366"/>
          <p:cNvSpPr/>
          <p:nvPr/>
        </p:nvSpPr>
        <p:spPr>
          <a:xfrm>
            <a:off x="159643" y="1346200"/>
            <a:ext cx="23995696"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rPr sz="5000"/>
              <a:t>Earth's Energy Imbalance</a:t>
            </a:r>
            <a:r>
              <a:t> </a:t>
            </a:r>
            <a:r>
              <a:rPr sz="5000"/>
              <a:t>(EEI)</a:t>
            </a:r>
            <a:r>
              <a:t> is the difference between the amount of solar energy absorbed by Earth and the amount of energy the planet radiates to space as heat. </a:t>
            </a:r>
          </a:p>
        </p:txBody>
      </p:sp>
      <p:sp>
        <p:nvSpPr>
          <p:cNvPr id="367" name="Shape 367"/>
          <p:cNvSpPr/>
          <p:nvPr/>
        </p:nvSpPr>
        <p:spPr>
          <a:xfrm>
            <a:off x="336500" y="9218934"/>
            <a:ext cx="10933064"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40833" indent="-423333">
              <a:buSzPct val="171000"/>
              <a:buChar char="•"/>
              <a:defRPr sz="4000"/>
            </a:pPr>
            <a:r>
              <a:t>Longterm EEI: 0.0000001-0.0000003 W/m</a:t>
            </a:r>
            <a:r>
              <a:rPr baseline="31999"/>
              <a:t>2</a:t>
            </a:r>
          </a:p>
          <a:p>
            <a:pPr marL="740833" indent="-423333">
              <a:buSzPct val="171000"/>
              <a:buChar char="•"/>
              <a:defRPr sz="4000"/>
            </a:pPr>
            <a:r>
              <a:t>10,000 years EEI:  ±0.01 W/m</a:t>
            </a:r>
            <a:r>
              <a:rPr baseline="31999"/>
              <a:t>2</a:t>
            </a:r>
          </a:p>
        </p:txBody>
      </p:sp>
      <p:sp>
        <p:nvSpPr>
          <p:cNvPr id="368" name="Shape 368"/>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
        <p:nvSpPr>
          <p:cNvPr id="369" name="Shape 369"/>
          <p:cNvSpPr/>
          <p:nvPr/>
        </p:nvSpPr>
        <p:spPr>
          <a:xfrm>
            <a:off x="336500" y="10500028"/>
            <a:ext cx="1049283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40833" indent="-423333">
              <a:buSzPct val="171000"/>
              <a:buChar char="•"/>
              <a:defRPr sz="4000"/>
            </a:pPr>
            <a:r>
              <a:t>Current EEI: ~0.6 W/m</a:t>
            </a:r>
            <a:r>
              <a:rPr baseline="31999"/>
              <a:t>2</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57"/>
                                        </p:tgtEl>
                                        <p:attrNameLst>
                                          <p:attrName>style.visibility</p:attrName>
                                        </p:attrNameLst>
                                      </p:cBhvr>
                                      <p:to>
                                        <p:strVal val="visible"/>
                                      </p:to>
                                    </p:set>
                                    <p:animEffect filter="dissolve" transition="in">
                                      <p:cBhvr>
                                        <p:cTn id="7" dur="1000"/>
                                        <p:tgtEl>
                                          <p:spTgt spid="35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56"/>
                                        </p:tgtEl>
                                        <p:attrNameLst>
                                          <p:attrName>style.visibility</p:attrName>
                                        </p:attrNameLst>
                                      </p:cBhvr>
                                      <p:to>
                                        <p:strVal val="visible"/>
                                      </p:to>
                                    </p:set>
                                    <p:animEffect filter="dissolve" transition="in">
                                      <p:cBhvr>
                                        <p:cTn id="11" dur="1000"/>
                                        <p:tgtEl>
                                          <p:spTgt spid="356"/>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55"/>
                                        </p:tgtEl>
                                        <p:attrNameLst>
                                          <p:attrName>style.visibility</p:attrName>
                                        </p:attrNameLst>
                                      </p:cBhvr>
                                      <p:to>
                                        <p:strVal val="visible"/>
                                      </p:to>
                                    </p:set>
                                    <p:animEffect filter="dissolve" transition="in">
                                      <p:cBhvr>
                                        <p:cTn id="15" dur="1000"/>
                                        <p:tgtEl>
                                          <p:spTgt spid="355"/>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361"/>
                                        </p:tgtEl>
                                        <p:attrNameLst>
                                          <p:attrName>style.visibility</p:attrName>
                                        </p:attrNameLst>
                                      </p:cBhvr>
                                      <p:to>
                                        <p:strVal val="visible"/>
                                      </p:to>
                                    </p:set>
                                    <p:animEffect filter="dissolve" transition="in">
                                      <p:cBhvr>
                                        <p:cTn id="20" dur="1000"/>
                                        <p:tgtEl>
                                          <p:spTgt spid="361"/>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362"/>
                                        </p:tgtEl>
                                        <p:attrNameLst>
                                          <p:attrName>style.visibility</p:attrName>
                                        </p:attrNameLst>
                                      </p:cBhvr>
                                      <p:to>
                                        <p:strVal val="visible"/>
                                      </p:to>
                                    </p:set>
                                    <p:animEffect filter="dissolve" transition="in">
                                      <p:cBhvr>
                                        <p:cTn id="25" dur="1000"/>
                                        <p:tgtEl>
                                          <p:spTgt spid="362"/>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365"/>
                                        </p:tgtEl>
                                        <p:attrNameLst>
                                          <p:attrName>style.visibility</p:attrName>
                                        </p:attrNameLst>
                                      </p:cBhvr>
                                      <p:to>
                                        <p:strVal val="visible"/>
                                      </p:to>
                                    </p:set>
                                    <p:animEffect filter="dissolve" transition="in">
                                      <p:cBhvr>
                                        <p:cTn id="30" dur="1000"/>
                                        <p:tgtEl>
                                          <p:spTgt spid="365"/>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7" fill="hold">
                                  <p:stCondLst>
                                    <p:cond delay="0"/>
                                  </p:stCondLst>
                                  <p:iterate type="el" backwards="0">
                                    <p:tmAbs val="0"/>
                                  </p:iterate>
                                  <p:childTnLst>
                                    <p:set>
                                      <p:cBhvr>
                                        <p:cTn id="34" fill="hold"/>
                                        <p:tgtEl>
                                          <p:spTgt spid="367"/>
                                        </p:tgtEl>
                                        <p:attrNameLst>
                                          <p:attrName>style.visibility</p:attrName>
                                        </p:attrNameLst>
                                      </p:cBhvr>
                                      <p:to>
                                        <p:strVal val="visible"/>
                                      </p:to>
                                    </p:set>
                                    <p:animEffect filter="dissolve" transition="in">
                                      <p:cBhvr>
                                        <p:cTn id="35" dur="1000"/>
                                        <p:tgtEl>
                                          <p:spTgt spid="367"/>
                                        </p:tgtEl>
                                      </p:cBhvr>
                                    </p:animEffect>
                                  </p:childTnLst>
                                </p:cTn>
                              </p:par>
                            </p:childTnLst>
                          </p:cTn>
                        </p:par>
                        <p:par>
                          <p:cTn id="36" fill="hold">
                            <p:stCondLst>
                              <p:cond delay="1000"/>
                            </p:stCondLst>
                            <p:childTnLst>
                              <p:par>
                                <p:cTn id="37" presetClass="entr" nodeType="afterEffect" presetID="9" grpId="8" fill="hold">
                                  <p:stCondLst>
                                    <p:cond delay="0"/>
                                  </p:stCondLst>
                                  <p:iterate type="el" backwards="0">
                                    <p:tmAbs val="0"/>
                                  </p:iterate>
                                  <p:childTnLst>
                                    <p:set>
                                      <p:cBhvr>
                                        <p:cTn id="38" fill="hold"/>
                                        <p:tgtEl>
                                          <p:spTgt spid="360"/>
                                        </p:tgtEl>
                                        <p:attrNameLst>
                                          <p:attrName>style.visibility</p:attrName>
                                        </p:attrNameLst>
                                      </p:cBhvr>
                                      <p:to>
                                        <p:strVal val="visible"/>
                                      </p:to>
                                    </p:set>
                                    <p:animEffect filter="dissolve" transition="in">
                                      <p:cBhvr>
                                        <p:cTn id="39" dur="1000"/>
                                        <p:tgtEl>
                                          <p:spTgt spid="360"/>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9" grpId="9" fill="hold">
                                  <p:stCondLst>
                                    <p:cond delay="0"/>
                                  </p:stCondLst>
                                  <p:iterate type="el" backwards="0">
                                    <p:tmAbs val="0"/>
                                  </p:iterate>
                                  <p:childTnLst>
                                    <p:set>
                                      <p:cBhvr>
                                        <p:cTn id="43" fill="hold"/>
                                        <p:tgtEl>
                                          <p:spTgt spid="358"/>
                                        </p:tgtEl>
                                        <p:attrNameLst>
                                          <p:attrName>style.visibility</p:attrName>
                                        </p:attrNameLst>
                                      </p:cBhvr>
                                      <p:to>
                                        <p:strVal val="visible"/>
                                      </p:to>
                                    </p:set>
                                    <p:animEffect filter="dissolve" transition="in">
                                      <p:cBhvr>
                                        <p:cTn id="44" dur="1000"/>
                                        <p:tgtEl>
                                          <p:spTgt spid="358"/>
                                        </p:tgtEl>
                                      </p:cBhvr>
                                    </p:animEffect>
                                  </p:childTnLst>
                                </p:cTn>
                              </p:par>
                            </p:childTnLst>
                          </p:cTn>
                        </p:par>
                        <p:par>
                          <p:cTn id="45" fill="hold">
                            <p:stCondLst>
                              <p:cond delay="1000"/>
                            </p:stCondLst>
                            <p:childTnLst>
                              <p:par>
                                <p:cTn id="46" presetClass="entr" nodeType="afterEffect" presetID="9" grpId="10" fill="hold">
                                  <p:stCondLst>
                                    <p:cond delay="0"/>
                                  </p:stCondLst>
                                  <p:iterate type="el" backwards="0">
                                    <p:tmAbs val="0"/>
                                  </p:iterate>
                                  <p:childTnLst>
                                    <p:set>
                                      <p:cBhvr>
                                        <p:cTn id="47" fill="hold"/>
                                        <p:tgtEl>
                                          <p:spTgt spid="359"/>
                                        </p:tgtEl>
                                        <p:attrNameLst>
                                          <p:attrName>style.visibility</p:attrName>
                                        </p:attrNameLst>
                                      </p:cBhvr>
                                      <p:to>
                                        <p:strVal val="visible"/>
                                      </p:to>
                                    </p:set>
                                    <p:animEffect filter="dissolve" transition="in">
                                      <p:cBhvr>
                                        <p:cTn id="48" dur="1000"/>
                                        <p:tgtEl>
                                          <p:spTgt spid="359"/>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11" fill="hold">
                                  <p:stCondLst>
                                    <p:cond delay="0"/>
                                  </p:stCondLst>
                                  <p:iterate type="el" backwards="0">
                                    <p:tmAbs val="0"/>
                                  </p:iterate>
                                  <p:childTnLst>
                                    <p:set>
                                      <p:cBhvr>
                                        <p:cTn id="52" fill="hold"/>
                                        <p:tgtEl>
                                          <p:spTgt spid="369"/>
                                        </p:tgtEl>
                                        <p:attrNameLst>
                                          <p:attrName>style.visibility</p:attrName>
                                        </p:attrNameLst>
                                      </p:cBhvr>
                                      <p:to>
                                        <p:strVal val="visible"/>
                                      </p:to>
                                    </p:set>
                                    <p:animEffect filter="dissolve" transition="in">
                                      <p:cBhvr>
                                        <p:cTn id="53"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5"/>
      <p:bldP build="whole" bldLvl="1" animBg="1" rev="0" advAuto="0" spid="355" grpId="3"/>
      <p:bldP build="whole" bldLvl="1" animBg="1" rev="0" advAuto="0" spid="365" grpId="6"/>
      <p:bldP build="whole" bldLvl="1" animBg="1" rev="0" advAuto="0" spid="357" grpId="1"/>
      <p:bldP build="whole" bldLvl="1" animBg="1" rev="0" advAuto="0" spid="367" grpId="7"/>
      <p:bldP build="whole" bldLvl="1" animBg="1" rev="0" advAuto="0" spid="360" grpId="8"/>
      <p:bldP build="whole" bldLvl="1" animBg="1" rev="0" advAuto="0" spid="358" grpId="9"/>
      <p:bldP build="whole" bldLvl="1" animBg="1" rev="0" advAuto="0" spid="359" grpId="10"/>
      <p:bldP build="whole" bldLvl="1" animBg="1" rev="0" advAuto="0" spid="369" grpId="11"/>
      <p:bldP build="whole" bldLvl="1" animBg="1" rev="0" advAuto="0" spid="356" grpId="2"/>
      <p:bldP build="whole" bldLvl="1" animBg="1" rev="0" advAuto="0" spid="361" grpId="4"/>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71" name="rockstrom_temperature_5M.tiff"/>
          <p:cNvPicPr>
            <a:picLocks noChangeAspect="1"/>
          </p:cNvPicPr>
          <p:nvPr/>
        </p:nvPicPr>
        <p:blipFill>
          <a:blip r:embed="rId2">
            <a:extLst/>
          </a:blip>
          <a:stretch>
            <a:fillRect/>
          </a:stretch>
        </p:blipFill>
        <p:spPr>
          <a:xfrm>
            <a:off x="76200" y="1968500"/>
            <a:ext cx="10456948" cy="4999729"/>
          </a:xfrm>
          <a:prstGeom prst="rect">
            <a:avLst/>
          </a:prstGeom>
          <a:ln w="12700">
            <a:miter lim="400000"/>
          </a:ln>
        </p:spPr>
      </p:pic>
      <p:pic>
        <p:nvPicPr>
          <p:cNvPr id="372" name="rockstrom_temperature.tiff"/>
          <p:cNvPicPr>
            <a:picLocks noChangeAspect="0"/>
          </p:cNvPicPr>
          <p:nvPr/>
        </p:nvPicPr>
        <p:blipFill>
          <a:blip r:embed="rId3">
            <a:extLst/>
          </a:blip>
          <a:stretch>
            <a:fillRect/>
          </a:stretch>
        </p:blipFill>
        <p:spPr>
          <a:xfrm>
            <a:off x="8206009" y="2648728"/>
            <a:ext cx="1384849" cy="4760548"/>
          </a:xfrm>
          <a:prstGeom prst="rect">
            <a:avLst/>
          </a:prstGeom>
          <a:ln w="12700">
            <a:miter lim="400000"/>
          </a:ln>
        </p:spPr>
      </p:pic>
      <p:sp>
        <p:nvSpPr>
          <p:cNvPr id="373" name="Shape 373"/>
          <p:cNvSpPr/>
          <p:nvPr/>
        </p:nvSpPr>
        <p:spPr>
          <a:xfrm>
            <a:off x="2046188" y="7440112"/>
            <a:ext cx="13563601" cy="3095031"/>
          </a:xfrm>
          <a:prstGeom prst="wedgeEllipseCallout">
            <a:avLst>
              <a:gd name="adj1" fmla="val 335"/>
              <a:gd name="adj2" fmla="val -144995"/>
            </a:avLst>
          </a:prstGeom>
          <a:solidFill>
            <a:srgbClr val="BFBEC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74" name="rockstrom_temperature.tiff"/>
          <p:cNvPicPr>
            <a:picLocks noChangeAspect="1"/>
          </p:cNvPicPr>
          <p:nvPr/>
        </p:nvPicPr>
        <p:blipFill>
          <a:blip r:embed="rId3">
            <a:extLst/>
          </a:blip>
          <a:stretch>
            <a:fillRect/>
          </a:stretch>
        </p:blipFill>
        <p:spPr>
          <a:xfrm>
            <a:off x="1830609" y="7146028"/>
            <a:ext cx="14550185" cy="4760548"/>
          </a:xfrm>
          <a:prstGeom prst="rect">
            <a:avLst/>
          </a:prstGeom>
          <a:ln w="12700">
            <a:miter lim="400000"/>
          </a:ln>
        </p:spPr>
      </p:pic>
      <p:sp>
        <p:nvSpPr>
          <p:cNvPr id="375" name="Shape 375"/>
          <p:cNvSpPr/>
          <p:nvPr/>
        </p:nvSpPr>
        <p:spPr>
          <a:xfrm>
            <a:off x="18107124" y="8837310"/>
            <a:ext cx="6130529" cy="4006951"/>
          </a:xfrm>
          <a:prstGeom prst="wedgeEllipseCallout">
            <a:avLst>
              <a:gd name="adj1" fmla="val -91592"/>
              <a:gd name="adj2" fmla="val -61684"/>
            </a:avLst>
          </a:prstGeom>
          <a:solidFill>
            <a:srgbClr val="BFBEC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76" name="osu_science_pub.png"/>
          <p:cNvPicPr>
            <a:picLocks noChangeAspect="1"/>
          </p:cNvPicPr>
          <p:nvPr/>
        </p:nvPicPr>
        <p:blipFill>
          <a:blip r:embed="rId4">
            <a:extLst/>
          </a:blip>
          <a:stretch>
            <a:fillRect/>
          </a:stretch>
        </p:blipFill>
        <p:spPr>
          <a:xfrm>
            <a:off x="17168257" y="8139539"/>
            <a:ext cx="7369891" cy="4934081"/>
          </a:xfrm>
          <a:prstGeom prst="rect">
            <a:avLst/>
          </a:prstGeom>
          <a:ln w="12700">
            <a:miter lim="400000"/>
          </a:ln>
        </p:spPr>
      </p:pic>
      <p:sp>
        <p:nvSpPr>
          <p:cNvPr id="377" name="Shape 377"/>
          <p:cNvSpPr/>
          <p:nvPr/>
        </p:nvSpPr>
        <p:spPr>
          <a:xfrm>
            <a:off x="167450" y="13068299"/>
            <a:ext cx="5718870"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i="1" sz="3400">
                <a:solidFill>
                  <a:srgbClr val="1A5078"/>
                </a:solidFill>
                <a:latin typeface="Trebuchet MS"/>
                <a:ea typeface="Trebuchet MS"/>
                <a:cs typeface="Trebuchet MS"/>
                <a:sym typeface="Trebuchet MS"/>
              </a:defRPr>
            </a:lvl1pPr>
          </a:lstStyle>
          <a:p>
            <a:pPr/>
            <a:r>
              <a:t>Rockstrom and Klum, 2015</a:t>
            </a:r>
          </a:p>
        </p:txBody>
      </p:sp>
      <p:sp>
        <p:nvSpPr>
          <p:cNvPr id="378" name="Shape 378"/>
          <p:cNvSpPr/>
          <p:nvPr/>
        </p:nvSpPr>
        <p:spPr>
          <a:xfrm>
            <a:off x="19888200" y="130556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a:r>
              <a:t>Marcott et al., 2013</a:t>
            </a:r>
          </a:p>
        </p:txBody>
      </p:sp>
      <p:sp>
        <p:nvSpPr>
          <p:cNvPr id="379" name="Shape 37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80"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381" name="Shape 381"/>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
        <p:nvSpPr>
          <p:cNvPr id="382" name="Shape 382"/>
          <p:cNvSpPr/>
          <p:nvPr/>
        </p:nvSpPr>
        <p:spPr>
          <a:xfrm>
            <a:off x="158700" y="987375"/>
            <a:ext cx="877352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Baseline and Range of Changes</a:t>
            </a:r>
          </a:p>
        </p:txBody>
      </p:sp>
      <p:grpSp>
        <p:nvGrpSpPr>
          <p:cNvPr id="385" name="Group 385"/>
          <p:cNvGrpSpPr/>
          <p:nvPr/>
        </p:nvGrpSpPr>
        <p:grpSpPr>
          <a:xfrm>
            <a:off x="285700" y="7530252"/>
            <a:ext cx="2323212" cy="3302001"/>
            <a:chOff x="0" y="0"/>
            <a:chExt cx="2323210" cy="3302000"/>
          </a:xfrm>
        </p:grpSpPr>
        <p:sp>
          <p:nvSpPr>
            <p:cNvPr id="383" name="Shape 383"/>
            <p:cNvSpPr/>
            <p:nvPr/>
          </p:nvSpPr>
          <p:spPr>
            <a:xfrm>
              <a:off x="1320800" y="0"/>
              <a:ext cx="1002411" cy="330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1000">
                  <a:latin typeface="Helvetica Light"/>
                  <a:ea typeface="Helvetica Light"/>
                  <a:cs typeface="Helvetica Light"/>
                  <a:sym typeface="Helvetica Light"/>
                </a:defRPr>
              </a:lvl1pPr>
            </a:lstStyle>
            <a:p>
              <a:pPr/>
              <a:r>
                <a:t>{</a:t>
              </a:r>
            </a:p>
          </p:txBody>
        </p:sp>
        <p:sp>
          <p:nvSpPr>
            <p:cNvPr id="384" name="Shape 384"/>
            <p:cNvSpPr/>
            <p:nvPr/>
          </p:nvSpPr>
          <p:spPr>
            <a:xfrm>
              <a:off x="0" y="1296247"/>
              <a:ext cx="1580340"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7000"/>
              </a:pPr>
              <a:r>
                <a:t>5</a:t>
              </a:r>
              <a:r>
                <a:rPr baseline="31999"/>
                <a:t>o</a:t>
              </a:r>
              <a:r>
                <a:t>C</a:t>
              </a:r>
            </a:p>
          </p:txBody>
        </p:sp>
      </p:grpSp>
      <p:grpSp>
        <p:nvGrpSpPr>
          <p:cNvPr id="388" name="Group 388"/>
          <p:cNvGrpSpPr/>
          <p:nvPr/>
        </p:nvGrpSpPr>
        <p:grpSpPr>
          <a:xfrm>
            <a:off x="9353994" y="2273299"/>
            <a:ext cx="2411533" cy="3149601"/>
            <a:chOff x="0" y="-381000"/>
            <a:chExt cx="2411532" cy="3149600"/>
          </a:xfrm>
        </p:grpSpPr>
        <p:sp>
          <p:nvSpPr>
            <p:cNvPr id="386" name="Shape 386"/>
            <p:cNvSpPr/>
            <p:nvPr/>
          </p:nvSpPr>
          <p:spPr>
            <a:xfrm>
              <a:off x="0" y="-381001"/>
              <a:ext cx="960121" cy="314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0">
                  <a:latin typeface="Helvetica Light"/>
                  <a:ea typeface="Helvetica Light"/>
                  <a:cs typeface="Helvetica Light"/>
                  <a:sym typeface="Helvetica Light"/>
                </a:defRPr>
              </a:lvl1pPr>
            </a:lstStyle>
            <a:p>
              <a:pPr/>
              <a:r>
                <a:t>}</a:t>
              </a:r>
            </a:p>
          </p:txBody>
        </p:sp>
        <p:sp>
          <p:nvSpPr>
            <p:cNvPr id="387" name="Shape 387"/>
            <p:cNvSpPr/>
            <p:nvPr/>
          </p:nvSpPr>
          <p:spPr>
            <a:xfrm>
              <a:off x="584200" y="800470"/>
              <a:ext cx="1827333"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7000"/>
              </a:pPr>
              <a:r>
                <a:t>6</a:t>
              </a:r>
              <a:r>
                <a:rPr baseline="31999"/>
                <a:t>o</a:t>
              </a:r>
              <a:r>
                <a:t>C </a:t>
              </a:r>
            </a:p>
          </p:txBody>
        </p:sp>
      </p:grpSp>
      <p:grpSp>
        <p:nvGrpSpPr>
          <p:cNvPr id="391" name="Group 391"/>
          <p:cNvGrpSpPr/>
          <p:nvPr/>
        </p:nvGrpSpPr>
        <p:grpSpPr>
          <a:xfrm>
            <a:off x="16770300" y="8930179"/>
            <a:ext cx="2111757" cy="2540001"/>
            <a:chOff x="0" y="381000"/>
            <a:chExt cx="2111755" cy="2540000"/>
          </a:xfrm>
        </p:grpSpPr>
        <p:sp>
          <p:nvSpPr>
            <p:cNvPr id="389" name="Shape 389"/>
            <p:cNvSpPr/>
            <p:nvPr/>
          </p:nvSpPr>
          <p:spPr>
            <a:xfrm>
              <a:off x="1320799" y="381000"/>
              <a:ext cx="790957" cy="2540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0">
                  <a:latin typeface="Helvetica Light"/>
                  <a:ea typeface="Helvetica Light"/>
                  <a:cs typeface="Helvetica Light"/>
                  <a:sym typeface="Helvetica Light"/>
                </a:defRPr>
              </a:lvl1pPr>
            </a:lstStyle>
            <a:p>
              <a:pPr/>
              <a:r>
                <a:t>{</a:t>
              </a:r>
            </a:p>
          </p:txBody>
        </p:sp>
        <p:sp>
          <p:nvSpPr>
            <p:cNvPr id="390" name="Shape 390"/>
            <p:cNvSpPr/>
            <p:nvPr/>
          </p:nvSpPr>
          <p:spPr>
            <a:xfrm>
              <a:off x="0" y="1296247"/>
              <a:ext cx="1580340"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7000"/>
              </a:pPr>
              <a:r>
                <a:t>1</a:t>
              </a:r>
              <a:r>
                <a:rPr baseline="31999"/>
                <a:t>o</a:t>
              </a:r>
              <a:r>
                <a:t>C</a:t>
              </a:r>
            </a:p>
          </p:txBody>
        </p:sp>
      </p:gr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71"/>
                                        </p:tgtEl>
                                        <p:attrNameLst>
                                          <p:attrName>style.visibility</p:attrName>
                                        </p:attrNameLst>
                                      </p:cBhvr>
                                      <p:to>
                                        <p:strVal val="visible"/>
                                      </p:to>
                                    </p:set>
                                    <p:animEffect filter="dissolve" transition="in">
                                      <p:cBhvr>
                                        <p:cTn id="7" dur="1000"/>
                                        <p:tgtEl>
                                          <p:spTgt spid="37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77"/>
                                        </p:tgtEl>
                                        <p:attrNameLst>
                                          <p:attrName>style.visibility</p:attrName>
                                        </p:attrNameLst>
                                      </p:cBhvr>
                                      <p:to>
                                        <p:strVal val="visible"/>
                                      </p:to>
                                    </p:set>
                                    <p:animEffect filter="dissolve" transition="in">
                                      <p:cBhvr>
                                        <p:cTn id="11" dur="1000"/>
                                        <p:tgtEl>
                                          <p:spTgt spid="377"/>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88"/>
                                        </p:tgtEl>
                                        <p:attrNameLst>
                                          <p:attrName>style.visibility</p:attrName>
                                        </p:attrNameLst>
                                      </p:cBhvr>
                                      <p:to>
                                        <p:strVal val="visible"/>
                                      </p:to>
                                    </p:set>
                                    <p:animEffect filter="dissolve" transition="in">
                                      <p:cBhvr>
                                        <p:cTn id="15" dur="1000"/>
                                        <p:tgtEl>
                                          <p:spTgt spid="388"/>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372"/>
                                        </p:tgtEl>
                                        <p:attrNameLst>
                                          <p:attrName>style.visibility</p:attrName>
                                        </p:attrNameLst>
                                      </p:cBhvr>
                                      <p:to>
                                        <p:strVal val="visible"/>
                                      </p:to>
                                    </p:set>
                                    <p:animEffect filter="dissolve" transition="in">
                                      <p:cBhvr>
                                        <p:cTn id="20" dur="1000"/>
                                        <p:tgtEl>
                                          <p:spTgt spid="372"/>
                                        </p:tgtEl>
                                      </p:cBhvr>
                                    </p:animEffect>
                                  </p:childTnLst>
                                </p:cTn>
                              </p:par>
                            </p:childTnLst>
                          </p:cTn>
                        </p:par>
                        <p:par>
                          <p:cTn id="21" fill="hold">
                            <p:stCondLst>
                              <p:cond delay="1000"/>
                            </p:stCondLst>
                            <p:childTnLst>
                              <p:par>
                                <p:cTn id="22" presetClass="entr" nodeType="afterEffect" presetSubtype="16" presetID="23" grpId="5" fill="hold">
                                  <p:stCondLst>
                                    <p:cond delay="0"/>
                                  </p:stCondLst>
                                  <p:iterate type="el" backwards="0">
                                    <p:tmAbs val="0"/>
                                  </p:iterate>
                                  <p:childTnLst>
                                    <p:set>
                                      <p:cBhvr>
                                        <p:cTn id="23" fill="hold"/>
                                        <p:tgtEl>
                                          <p:spTgt spid="373"/>
                                        </p:tgtEl>
                                        <p:attrNameLst>
                                          <p:attrName>style.visibility</p:attrName>
                                        </p:attrNameLst>
                                      </p:cBhvr>
                                      <p:to>
                                        <p:strVal val="visible"/>
                                      </p:to>
                                    </p:set>
                                    <p:anim calcmode="lin" valueType="num">
                                      <p:cBhvr>
                                        <p:cTn id="24" dur="1000" fill="hold"/>
                                        <p:tgtEl>
                                          <p:spTgt spid="373"/>
                                        </p:tgtEl>
                                        <p:attrNameLst>
                                          <p:attrName>ppt_w</p:attrName>
                                        </p:attrNameLst>
                                      </p:cBhvr>
                                      <p:tavLst>
                                        <p:tav tm="0">
                                          <p:val>
                                            <p:fltVal val="0"/>
                                          </p:val>
                                        </p:tav>
                                        <p:tav tm="100000">
                                          <p:val>
                                            <p:strVal val="#ppt_w"/>
                                          </p:val>
                                        </p:tav>
                                      </p:tavLst>
                                    </p:anim>
                                    <p:anim calcmode="lin" valueType="num">
                                      <p:cBhvr>
                                        <p:cTn id="25" dur="1000" fill="hold"/>
                                        <p:tgtEl>
                                          <p:spTgt spid="373"/>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Class="entr" nodeType="afterEffect" presetID="9" grpId="6" fill="hold">
                                  <p:stCondLst>
                                    <p:cond delay="0"/>
                                  </p:stCondLst>
                                  <p:iterate type="el" backwards="0">
                                    <p:tmAbs val="0"/>
                                  </p:iterate>
                                  <p:childTnLst>
                                    <p:set>
                                      <p:cBhvr>
                                        <p:cTn id="28" fill="hold"/>
                                        <p:tgtEl>
                                          <p:spTgt spid="374"/>
                                        </p:tgtEl>
                                        <p:attrNameLst>
                                          <p:attrName>style.visibility</p:attrName>
                                        </p:attrNameLst>
                                      </p:cBhvr>
                                      <p:to>
                                        <p:strVal val="visible"/>
                                      </p:to>
                                    </p:set>
                                    <p:animEffect filter="dissolve" transition="in">
                                      <p:cBhvr>
                                        <p:cTn id="29" dur="1000"/>
                                        <p:tgtEl>
                                          <p:spTgt spid="374"/>
                                        </p:tgtEl>
                                      </p:cBhvr>
                                    </p:animEffect>
                                  </p:childTnLst>
                                </p:cTn>
                              </p:par>
                            </p:childTnLst>
                          </p:cTn>
                        </p:par>
                        <p:par>
                          <p:cTn id="30" fill="hold">
                            <p:stCondLst>
                              <p:cond delay="3000"/>
                            </p:stCondLst>
                            <p:childTnLst>
                              <p:par>
                                <p:cTn id="31" presetClass="entr" nodeType="afterEffect" presetID="9" grpId="7" fill="hold">
                                  <p:stCondLst>
                                    <p:cond delay="0"/>
                                  </p:stCondLst>
                                  <p:iterate type="el" backwards="0">
                                    <p:tmAbs val="0"/>
                                  </p:iterate>
                                  <p:childTnLst>
                                    <p:set>
                                      <p:cBhvr>
                                        <p:cTn id="32" fill="hold"/>
                                        <p:tgtEl>
                                          <p:spTgt spid="385"/>
                                        </p:tgtEl>
                                        <p:attrNameLst>
                                          <p:attrName>style.visibility</p:attrName>
                                        </p:attrNameLst>
                                      </p:cBhvr>
                                      <p:to>
                                        <p:strVal val="visible"/>
                                      </p:to>
                                    </p:set>
                                    <p:animEffect filter="dissolve" transition="in">
                                      <p:cBhvr>
                                        <p:cTn id="33" dur="1000"/>
                                        <p:tgtEl>
                                          <p:spTgt spid="385"/>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16" presetID="23" grpId="8" fill="hold">
                                  <p:stCondLst>
                                    <p:cond delay="0"/>
                                  </p:stCondLst>
                                  <p:iterate type="el" backwards="0">
                                    <p:tmAbs val="0"/>
                                  </p:iterate>
                                  <p:childTnLst>
                                    <p:set>
                                      <p:cBhvr>
                                        <p:cTn id="37" fill="hold"/>
                                        <p:tgtEl>
                                          <p:spTgt spid="375"/>
                                        </p:tgtEl>
                                        <p:attrNameLst>
                                          <p:attrName>style.visibility</p:attrName>
                                        </p:attrNameLst>
                                      </p:cBhvr>
                                      <p:to>
                                        <p:strVal val="visible"/>
                                      </p:to>
                                    </p:set>
                                    <p:anim calcmode="lin" valueType="num">
                                      <p:cBhvr>
                                        <p:cTn id="38" dur="1000" fill="hold"/>
                                        <p:tgtEl>
                                          <p:spTgt spid="375"/>
                                        </p:tgtEl>
                                        <p:attrNameLst>
                                          <p:attrName>ppt_w</p:attrName>
                                        </p:attrNameLst>
                                      </p:cBhvr>
                                      <p:tavLst>
                                        <p:tav tm="0">
                                          <p:val>
                                            <p:fltVal val="0"/>
                                          </p:val>
                                        </p:tav>
                                        <p:tav tm="100000">
                                          <p:val>
                                            <p:strVal val="#ppt_w"/>
                                          </p:val>
                                        </p:tav>
                                      </p:tavLst>
                                    </p:anim>
                                    <p:anim calcmode="lin" valueType="num">
                                      <p:cBhvr>
                                        <p:cTn id="39" dur="1000" fill="hold"/>
                                        <p:tgtEl>
                                          <p:spTgt spid="375"/>
                                        </p:tgtEl>
                                        <p:attrNameLst>
                                          <p:attrName>ppt_h</p:attrName>
                                        </p:attrNameLst>
                                      </p:cBhvr>
                                      <p:tavLst>
                                        <p:tav tm="0">
                                          <p:val>
                                            <p:fltVal val="0"/>
                                          </p:val>
                                        </p:tav>
                                        <p:tav tm="100000">
                                          <p:val>
                                            <p:strVal val="#ppt_h"/>
                                          </p:val>
                                        </p:tav>
                                      </p:tavLst>
                                    </p:anim>
                                  </p:childTnLst>
                                </p:cTn>
                              </p:par>
                            </p:childTnLst>
                          </p:cTn>
                        </p:par>
                        <p:par>
                          <p:cTn id="40" fill="hold">
                            <p:stCondLst>
                              <p:cond delay="1000"/>
                            </p:stCondLst>
                            <p:childTnLst>
                              <p:par>
                                <p:cTn id="41" presetClass="entr" nodeType="afterEffect" presetSubtype="16" presetID="23" grpId="9" fill="hold">
                                  <p:stCondLst>
                                    <p:cond delay="0"/>
                                  </p:stCondLst>
                                  <p:iterate type="el" backwards="0">
                                    <p:tmAbs val="0"/>
                                  </p:iterate>
                                  <p:childTnLst>
                                    <p:set>
                                      <p:cBhvr>
                                        <p:cTn id="42" fill="hold"/>
                                        <p:tgtEl>
                                          <p:spTgt spid="376"/>
                                        </p:tgtEl>
                                        <p:attrNameLst>
                                          <p:attrName>style.visibility</p:attrName>
                                        </p:attrNameLst>
                                      </p:cBhvr>
                                      <p:to>
                                        <p:strVal val="visible"/>
                                      </p:to>
                                    </p:set>
                                    <p:anim calcmode="lin" valueType="num">
                                      <p:cBhvr>
                                        <p:cTn id="43" dur="1000" fill="hold"/>
                                        <p:tgtEl>
                                          <p:spTgt spid="376"/>
                                        </p:tgtEl>
                                        <p:attrNameLst>
                                          <p:attrName>ppt_w</p:attrName>
                                        </p:attrNameLst>
                                      </p:cBhvr>
                                      <p:tavLst>
                                        <p:tav tm="0">
                                          <p:val>
                                            <p:fltVal val="0"/>
                                          </p:val>
                                        </p:tav>
                                        <p:tav tm="100000">
                                          <p:val>
                                            <p:strVal val="#ppt_w"/>
                                          </p:val>
                                        </p:tav>
                                      </p:tavLst>
                                    </p:anim>
                                    <p:anim calcmode="lin" valueType="num">
                                      <p:cBhvr>
                                        <p:cTn id="44" dur="1000" fill="hold"/>
                                        <p:tgtEl>
                                          <p:spTgt spid="376"/>
                                        </p:tgtEl>
                                        <p:attrNameLst>
                                          <p:attrName>ppt_h</p:attrName>
                                        </p:attrNameLst>
                                      </p:cBhvr>
                                      <p:tavLst>
                                        <p:tav tm="0">
                                          <p:val>
                                            <p:fltVal val="0"/>
                                          </p:val>
                                        </p:tav>
                                        <p:tav tm="100000">
                                          <p:val>
                                            <p:strVal val="#ppt_h"/>
                                          </p:val>
                                        </p:tav>
                                      </p:tavLst>
                                    </p:anim>
                                  </p:childTnLst>
                                </p:cTn>
                              </p:par>
                            </p:childTnLst>
                          </p:cTn>
                        </p:par>
                        <p:par>
                          <p:cTn id="45" fill="hold">
                            <p:stCondLst>
                              <p:cond delay="2000"/>
                            </p:stCondLst>
                            <p:childTnLst>
                              <p:par>
                                <p:cTn id="46" presetClass="entr" nodeType="afterEffect" presetID="9" grpId="10" fill="hold">
                                  <p:stCondLst>
                                    <p:cond delay="0"/>
                                  </p:stCondLst>
                                  <p:iterate type="el" backwards="0">
                                    <p:tmAbs val="0"/>
                                  </p:iterate>
                                  <p:childTnLst>
                                    <p:set>
                                      <p:cBhvr>
                                        <p:cTn id="47" fill="hold"/>
                                        <p:tgtEl>
                                          <p:spTgt spid="378"/>
                                        </p:tgtEl>
                                        <p:attrNameLst>
                                          <p:attrName>style.visibility</p:attrName>
                                        </p:attrNameLst>
                                      </p:cBhvr>
                                      <p:to>
                                        <p:strVal val="visible"/>
                                      </p:to>
                                    </p:set>
                                    <p:animEffect filter="dissolve" transition="in">
                                      <p:cBhvr>
                                        <p:cTn id="48" dur="1000"/>
                                        <p:tgtEl>
                                          <p:spTgt spid="378"/>
                                        </p:tgtEl>
                                      </p:cBhvr>
                                    </p:animEffect>
                                  </p:childTnLst>
                                </p:cTn>
                              </p:par>
                            </p:childTnLst>
                          </p:cTn>
                        </p:par>
                        <p:par>
                          <p:cTn id="49" fill="hold">
                            <p:stCondLst>
                              <p:cond delay="3000"/>
                            </p:stCondLst>
                            <p:childTnLst>
                              <p:par>
                                <p:cTn id="50" presetClass="entr" nodeType="afterEffect" presetID="9" grpId="11" fill="hold">
                                  <p:stCondLst>
                                    <p:cond delay="0"/>
                                  </p:stCondLst>
                                  <p:iterate type="el" backwards="0">
                                    <p:tmAbs val="0"/>
                                  </p:iterate>
                                  <p:childTnLst>
                                    <p:set>
                                      <p:cBhvr>
                                        <p:cTn id="51" fill="hold"/>
                                        <p:tgtEl>
                                          <p:spTgt spid="391"/>
                                        </p:tgtEl>
                                        <p:attrNameLst>
                                          <p:attrName>style.visibility</p:attrName>
                                        </p:attrNameLst>
                                      </p:cBhvr>
                                      <p:to>
                                        <p:strVal val="visible"/>
                                      </p:to>
                                    </p:set>
                                    <p:animEffect filter="dissolve" transition="in">
                                      <p:cBhvr>
                                        <p:cTn id="52" dur="1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5" grpId="8"/>
      <p:bldP build="whole" bldLvl="1" animBg="1" rev="0" advAuto="0" spid="378" grpId="10"/>
      <p:bldP build="whole" bldLvl="1" animBg="1" rev="0" advAuto="0" spid="377" grpId="2"/>
      <p:bldP build="whole" bldLvl="1" animBg="1" rev="0" advAuto="0" spid="372" grpId="4"/>
      <p:bldP build="whole" bldLvl="1" animBg="1" rev="0" advAuto="0" spid="388" grpId="3"/>
      <p:bldP build="whole" bldLvl="1" animBg="1" rev="0" advAuto="0" spid="374" grpId="6"/>
      <p:bldP build="whole" bldLvl="1" animBg="1" rev="0" advAuto="0" spid="376" grpId="9"/>
      <p:bldP build="whole" bldLvl="1" animBg="1" rev="0" advAuto="0" spid="385" grpId="7"/>
      <p:bldP build="whole" bldLvl="1" animBg="1" rev="0" advAuto="0" spid="391" grpId="11"/>
      <p:bldP build="whole" bldLvl="1" animBg="1" rev="0" advAuto="0" spid="371" grpId="1"/>
      <p:bldP build="whole" bldLvl="1" animBg="1" rev="0" advAuto="0" spid="373" grpId="5"/>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93" name="droppedImage.pdf"/>
          <p:cNvPicPr>
            <a:picLocks noChangeAspect="1"/>
          </p:cNvPicPr>
          <p:nvPr/>
        </p:nvPicPr>
        <p:blipFill>
          <a:blip r:embed="rId2">
            <a:extLst/>
          </a:blip>
          <a:stretch>
            <a:fillRect/>
          </a:stretch>
        </p:blipFill>
        <p:spPr>
          <a:xfrm>
            <a:off x="22517100" y="698500"/>
            <a:ext cx="1460500" cy="1194955"/>
          </a:xfrm>
          <a:prstGeom prst="rect">
            <a:avLst/>
          </a:prstGeom>
          <a:ln w="12700">
            <a:miter lim="400000"/>
          </a:ln>
        </p:spPr>
      </p:pic>
      <p:pic>
        <p:nvPicPr>
          <p:cNvPr id="394" name="hansen_f18s.png"/>
          <p:cNvPicPr>
            <a:picLocks noChangeAspect="1"/>
          </p:cNvPicPr>
          <p:nvPr/>
        </p:nvPicPr>
        <p:blipFill>
          <a:blip r:embed="rId3">
            <a:extLst/>
          </a:blip>
          <a:stretch>
            <a:fillRect/>
          </a:stretch>
        </p:blipFill>
        <p:spPr>
          <a:xfrm>
            <a:off x="11069411" y="2272617"/>
            <a:ext cx="13195301" cy="11380748"/>
          </a:xfrm>
          <a:prstGeom prst="rect">
            <a:avLst/>
          </a:prstGeom>
          <a:ln w="12700">
            <a:miter lim="400000"/>
          </a:ln>
        </p:spPr>
      </p:pic>
      <p:sp>
        <p:nvSpPr>
          <p:cNvPr id="395" name="Shape 39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96"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397" name="Shape 397"/>
          <p:cNvSpPr/>
          <p:nvPr/>
        </p:nvSpPr>
        <p:spPr>
          <a:xfrm>
            <a:off x="158700" y="987375"/>
            <a:ext cx="877352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Baseline and Range of Changes</a:t>
            </a:r>
          </a:p>
        </p:txBody>
      </p:sp>
      <p:sp>
        <p:nvSpPr>
          <p:cNvPr id="398" name="Shape 398"/>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grpSp>
        <p:nvGrpSpPr>
          <p:cNvPr id="401" name="Group 401"/>
          <p:cNvGrpSpPr/>
          <p:nvPr/>
        </p:nvGrpSpPr>
        <p:grpSpPr>
          <a:xfrm>
            <a:off x="10318700" y="10273452"/>
            <a:ext cx="2069466" cy="2387601"/>
            <a:chOff x="0" y="457200"/>
            <a:chExt cx="2069464" cy="2387600"/>
          </a:xfrm>
        </p:grpSpPr>
        <p:sp>
          <p:nvSpPr>
            <p:cNvPr id="399" name="Shape 399"/>
            <p:cNvSpPr/>
            <p:nvPr/>
          </p:nvSpPr>
          <p:spPr>
            <a:xfrm>
              <a:off x="1320800" y="457200"/>
              <a:ext cx="748665" cy="238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5000">
                  <a:latin typeface="Helvetica Light"/>
                  <a:ea typeface="Helvetica Light"/>
                  <a:cs typeface="Helvetica Light"/>
                  <a:sym typeface="Helvetica Light"/>
                </a:defRPr>
              </a:lvl1pPr>
            </a:lstStyle>
            <a:p>
              <a:pPr/>
              <a:r>
                <a:t>{</a:t>
              </a:r>
            </a:p>
          </p:txBody>
        </p:sp>
        <p:sp>
          <p:nvSpPr>
            <p:cNvPr id="400" name="Shape 400"/>
            <p:cNvSpPr/>
            <p:nvPr/>
          </p:nvSpPr>
          <p:spPr>
            <a:xfrm>
              <a:off x="0" y="1117599"/>
              <a:ext cx="1580340"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7000"/>
              </a:pPr>
              <a:r>
                <a:t>5</a:t>
              </a:r>
              <a:r>
                <a:rPr baseline="31999"/>
                <a:t>o</a:t>
              </a:r>
              <a:r>
                <a:t>C</a:t>
              </a:r>
            </a:p>
          </p:txBody>
        </p:sp>
      </p:grpSp>
      <p:grpSp>
        <p:nvGrpSpPr>
          <p:cNvPr id="404" name="Group 404"/>
          <p:cNvGrpSpPr/>
          <p:nvPr/>
        </p:nvGrpSpPr>
        <p:grpSpPr>
          <a:xfrm>
            <a:off x="8215826" y="3085252"/>
            <a:ext cx="4172340" cy="2387601"/>
            <a:chOff x="-2102874" y="457200"/>
            <a:chExt cx="4172339" cy="2387600"/>
          </a:xfrm>
        </p:grpSpPr>
        <p:sp>
          <p:nvSpPr>
            <p:cNvPr id="402" name="Shape 402"/>
            <p:cNvSpPr/>
            <p:nvPr/>
          </p:nvSpPr>
          <p:spPr>
            <a:xfrm>
              <a:off x="1320800" y="457200"/>
              <a:ext cx="748665" cy="238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5000">
                  <a:latin typeface="Helvetica Light"/>
                  <a:ea typeface="Helvetica Light"/>
                  <a:cs typeface="Helvetica Light"/>
                  <a:sym typeface="Helvetica Light"/>
                </a:defRPr>
              </a:lvl1pPr>
            </a:lstStyle>
            <a:p>
              <a:pPr/>
              <a:r>
                <a:t>{</a:t>
              </a:r>
            </a:p>
          </p:txBody>
        </p:sp>
        <p:sp>
          <p:nvSpPr>
            <p:cNvPr id="403" name="Shape 403"/>
            <p:cNvSpPr/>
            <p:nvPr/>
          </p:nvSpPr>
          <p:spPr>
            <a:xfrm>
              <a:off x="-2102875" y="1164303"/>
              <a:ext cx="3573935"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000"/>
              </a:lvl1pPr>
            </a:lstStyle>
            <a:p>
              <a:pPr/>
              <a:r>
                <a:t>130 ppm</a:t>
              </a:r>
            </a:p>
          </p:txBody>
        </p:sp>
      </p:grpSp>
      <p:sp>
        <p:nvSpPr>
          <p:cNvPr id="405" name="Shape 405"/>
          <p:cNvSpPr/>
          <p:nvPr/>
        </p:nvSpPr>
        <p:spPr>
          <a:xfrm>
            <a:off x="19600152" y="1511479"/>
            <a:ext cx="3031748" cy="812801"/>
          </a:xfrm>
          <a:prstGeom prst="wedgeEllipseCallout">
            <a:avLst>
              <a:gd name="adj1" fmla="val 95543"/>
              <a:gd name="adj2" fmla="val 337523"/>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nvGrpSpPr>
          <p:cNvPr id="408" name="Group 408"/>
          <p:cNvGrpSpPr/>
          <p:nvPr/>
        </p:nvGrpSpPr>
        <p:grpSpPr>
          <a:xfrm>
            <a:off x="19846568" y="1281426"/>
            <a:ext cx="4460438" cy="4362246"/>
            <a:chOff x="-750938" y="-900471"/>
            <a:chExt cx="4460436" cy="4362245"/>
          </a:xfrm>
        </p:grpSpPr>
        <p:sp>
          <p:nvSpPr>
            <p:cNvPr id="406" name="Shape 406"/>
            <p:cNvSpPr/>
            <p:nvPr/>
          </p:nvSpPr>
          <p:spPr>
            <a:xfrm>
              <a:off x="2918542" y="921774"/>
              <a:ext cx="790957" cy="2540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0">
                  <a:latin typeface="Helvetica Light"/>
                  <a:ea typeface="Helvetica Light"/>
                  <a:cs typeface="Helvetica Light"/>
                  <a:sym typeface="Helvetica Light"/>
                </a:defRPr>
              </a:lvl1pPr>
            </a:lstStyle>
            <a:p>
              <a:pPr/>
              <a:r>
                <a:t>}</a:t>
              </a:r>
            </a:p>
          </p:txBody>
        </p:sp>
        <p:sp>
          <p:nvSpPr>
            <p:cNvPr id="407" name="Shape 407"/>
            <p:cNvSpPr/>
            <p:nvPr/>
          </p:nvSpPr>
          <p:spPr>
            <a:xfrm>
              <a:off x="-750939" y="-900472"/>
              <a:ext cx="2585096"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000"/>
              </a:lvl1pPr>
            </a:lstStyle>
            <a:p>
              <a:pPr/>
              <a:r>
                <a:t>130 m</a:t>
              </a:r>
            </a:p>
          </p:txBody>
        </p:sp>
      </p:gr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01"/>
                                        </p:tgtEl>
                                        <p:attrNameLst>
                                          <p:attrName>style.visibility</p:attrName>
                                        </p:attrNameLst>
                                      </p:cBhvr>
                                      <p:to>
                                        <p:strVal val="visible"/>
                                      </p:to>
                                    </p:set>
                                    <p:animEffect filter="dissolve" transition="in">
                                      <p:cBhvr>
                                        <p:cTn id="7" dur="1000"/>
                                        <p:tgtEl>
                                          <p:spTgt spid="40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04"/>
                                        </p:tgtEl>
                                        <p:attrNameLst>
                                          <p:attrName>style.visibility</p:attrName>
                                        </p:attrNameLst>
                                      </p:cBhvr>
                                      <p:to>
                                        <p:strVal val="visible"/>
                                      </p:to>
                                    </p:set>
                                    <p:animEffect filter="dissolve" transition="in">
                                      <p:cBhvr>
                                        <p:cTn id="11" dur="1000"/>
                                        <p:tgtEl>
                                          <p:spTgt spid="404"/>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08"/>
                                        </p:tgtEl>
                                        <p:attrNameLst>
                                          <p:attrName>style.visibility</p:attrName>
                                        </p:attrNameLst>
                                      </p:cBhvr>
                                      <p:to>
                                        <p:strVal val="visible"/>
                                      </p:to>
                                    </p:set>
                                    <p:animEffect filter="dissolve" transition="in">
                                      <p:cBhvr>
                                        <p:cTn id="15" dur="1000"/>
                                        <p:tgtEl>
                                          <p:spTgt spid="408"/>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405"/>
                                        </p:tgtEl>
                                        <p:attrNameLst>
                                          <p:attrName>style.visibility</p:attrName>
                                        </p:attrNameLst>
                                      </p:cBhvr>
                                      <p:to>
                                        <p:strVal val="visible"/>
                                      </p:to>
                                    </p:set>
                                    <p:animEffect filter="dissolve" transition="in">
                                      <p:cBhvr>
                                        <p:cTn id="19" dur="10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8" grpId="3"/>
      <p:bldP build="whole" bldLvl="1" animBg="1" rev="0" advAuto="0" spid="404" grpId="2"/>
      <p:bldP build="whole" bldLvl="1" animBg="1" rev="0" advAuto="0" spid="401" grpId="1"/>
      <p:bldP build="whole" bldLvl="1" animBg="1" rev="0" advAuto="0" spid="405" grpId="4"/>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10" name="droppedImage.pdf"/>
          <p:cNvPicPr>
            <a:picLocks noChangeAspect="1"/>
          </p:cNvPicPr>
          <p:nvPr/>
        </p:nvPicPr>
        <p:blipFill>
          <a:blip r:embed="rId2">
            <a:extLst/>
          </a:blip>
          <a:stretch>
            <a:fillRect/>
          </a:stretch>
        </p:blipFill>
        <p:spPr>
          <a:xfrm>
            <a:off x="22517100" y="698500"/>
            <a:ext cx="1460500" cy="1194955"/>
          </a:xfrm>
          <a:prstGeom prst="rect">
            <a:avLst/>
          </a:prstGeom>
          <a:ln w="12700">
            <a:miter lim="400000"/>
          </a:ln>
        </p:spPr>
      </p:pic>
      <p:pic>
        <p:nvPicPr>
          <p:cNvPr id="411" name="hansen_f18s.png"/>
          <p:cNvPicPr>
            <a:picLocks noChangeAspect="1"/>
          </p:cNvPicPr>
          <p:nvPr/>
        </p:nvPicPr>
        <p:blipFill>
          <a:blip r:embed="rId3">
            <a:extLst/>
          </a:blip>
          <a:stretch>
            <a:fillRect/>
          </a:stretch>
        </p:blipFill>
        <p:spPr>
          <a:xfrm>
            <a:off x="11069411" y="2272617"/>
            <a:ext cx="13195301" cy="11380748"/>
          </a:xfrm>
          <a:prstGeom prst="rect">
            <a:avLst/>
          </a:prstGeom>
          <a:ln w="12700">
            <a:miter lim="400000"/>
          </a:ln>
        </p:spPr>
      </p:pic>
      <p:grpSp>
        <p:nvGrpSpPr>
          <p:cNvPr id="414" name="Group 414"/>
          <p:cNvGrpSpPr/>
          <p:nvPr/>
        </p:nvGrpSpPr>
        <p:grpSpPr>
          <a:xfrm>
            <a:off x="140606" y="2221726"/>
            <a:ext cx="19683188" cy="11380748"/>
            <a:chOff x="0" y="0"/>
            <a:chExt cx="19683186" cy="11380746"/>
          </a:xfrm>
        </p:grpSpPr>
        <p:pic>
          <p:nvPicPr>
            <p:cNvPr id="412" name="LeavingtheHoloceneA.jpg"/>
            <p:cNvPicPr>
              <a:picLocks noChangeAspect="1"/>
            </p:cNvPicPr>
            <p:nvPr/>
          </p:nvPicPr>
          <p:blipFill>
            <a:blip r:embed="rId4">
              <a:extLst/>
            </a:blip>
            <a:stretch>
              <a:fillRect/>
            </a:stretch>
          </p:blipFill>
          <p:spPr>
            <a:xfrm>
              <a:off x="0" y="0"/>
              <a:ext cx="19683187" cy="11380747"/>
            </a:xfrm>
            <a:prstGeom prst="rect">
              <a:avLst/>
            </a:prstGeom>
            <a:ln w="12700" cap="flat">
              <a:noFill/>
              <a:miter lim="400000"/>
            </a:ln>
            <a:effectLst/>
          </p:spPr>
        </p:pic>
        <p:sp>
          <p:nvSpPr>
            <p:cNvPr id="413" name="Shape 413"/>
            <p:cNvSpPr/>
            <p:nvPr/>
          </p:nvSpPr>
          <p:spPr>
            <a:xfrm>
              <a:off x="101685" y="1994673"/>
              <a:ext cx="1738909" cy="97641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415" name="Shape 415"/>
          <p:cNvSpPr/>
          <p:nvPr/>
        </p:nvSpPr>
        <p:spPr>
          <a:xfrm>
            <a:off x="165100" y="1722239"/>
            <a:ext cx="10313393" cy="33020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Trebuchet MS"/>
                <a:ea typeface="Trebuchet MS"/>
                <a:cs typeface="Trebuchet MS"/>
                <a:sym typeface="Trebuchet MS"/>
              </a:defRPr>
            </a:pPr>
            <a:r>
              <a:t>Long-term (centuries to millennia) correlations:</a:t>
            </a:r>
          </a:p>
          <a:p>
            <a:pPr defTabSz="825500">
              <a:spcBef>
                <a:spcPts val="1400"/>
              </a:spcBef>
              <a:buSzPct val="125000"/>
              <a:buChar char="•"/>
              <a:defRPr sz="4800">
                <a:latin typeface="Trebuchet MS"/>
                <a:ea typeface="Trebuchet MS"/>
                <a:cs typeface="Trebuchet MS"/>
                <a:sym typeface="Trebuchet MS"/>
              </a:defRPr>
            </a:pPr>
            <a:r>
              <a:t>130 ppm CO</a:t>
            </a:r>
            <a:r>
              <a:rPr baseline="-5999"/>
              <a:t>2</a:t>
            </a:r>
            <a:r>
              <a:t> &lt;=&gt; 5</a:t>
            </a:r>
            <a:r>
              <a:rPr baseline="31999"/>
              <a:t>o</a:t>
            </a:r>
            <a:r>
              <a:t>C </a:t>
            </a:r>
          </a:p>
          <a:p>
            <a:pPr defTabSz="825500">
              <a:spcBef>
                <a:spcPts val="1400"/>
              </a:spcBef>
              <a:buSzPct val="125000"/>
              <a:buChar char="•"/>
              <a:defRPr sz="4800">
                <a:latin typeface="Trebuchet MS"/>
                <a:ea typeface="Trebuchet MS"/>
                <a:cs typeface="Trebuchet MS"/>
                <a:sym typeface="Trebuchet MS"/>
              </a:defRPr>
            </a:pPr>
            <a:r>
              <a:t>130 ppm CO</a:t>
            </a:r>
            <a:r>
              <a:rPr baseline="-5999"/>
              <a:t>2</a:t>
            </a:r>
            <a:r>
              <a:t> &lt;=&gt; 130 m in sea level</a:t>
            </a:r>
          </a:p>
        </p:txBody>
      </p:sp>
      <p:sp>
        <p:nvSpPr>
          <p:cNvPr id="416" name="Shape 416"/>
          <p:cNvSpPr/>
          <p:nvPr/>
        </p:nvSpPr>
        <p:spPr>
          <a:xfrm>
            <a:off x="15322500" y="3213100"/>
            <a:ext cx="4011787"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vl1pPr>
          </a:lstStyle>
          <a:p>
            <a:pPr/>
            <a:r>
              <a:t>Normal Range up to 1900</a:t>
            </a:r>
          </a:p>
        </p:txBody>
      </p:sp>
      <p:sp>
        <p:nvSpPr>
          <p:cNvPr id="417" name="Shape 417"/>
          <p:cNvSpPr/>
          <p:nvPr/>
        </p:nvSpPr>
        <p:spPr>
          <a:xfrm>
            <a:off x="22572860" y="10591835"/>
            <a:ext cx="188319" cy="1156856"/>
          </a:xfrm>
          <a:prstGeom prst="ellipse">
            <a:avLst/>
          </a:prstGeom>
          <a:ln w="381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18" name="Shape 418"/>
          <p:cNvSpPr/>
          <p:nvPr/>
        </p:nvSpPr>
        <p:spPr>
          <a:xfrm>
            <a:off x="10886281" y="9309713"/>
            <a:ext cx="5547519" cy="3543301"/>
          </a:xfrm>
          <a:prstGeom prst="wedgeEllipseCallout">
            <a:avLst>
              <a:gd name="adj1" fmla="val 161743"/>
              <a:gd name="adj2" fmla="val 874"/>
            </a:avLst>
          </a:prstGeom>
          <a:solidFill>
            <a:srgbClr val="D8F949">
              <a:alpha val="54000"/>
            </a:srgb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7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Holocene</a:t>
            </a:r>
          </a:p>
        </p:txBody>
      </p:sp>
      <p:sp>
        <p:nvSpPr>
          <p:cNvPr id="419" name="Shape 419"/>
          <p:cNvSpPr/>
          <p:nvPr/>
        </p:nvSpPr>
        <p:spPr>
          <a:xfrm>
            <a:off x="685800" y="9829800"/>
            <a:ext cx="1270000" cy="130473"/>
          </a:xfrm>
          <a:prstGeom prst="rect">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20" name="Shape 420"/>
          <p:cNvSpPr/>
          <p:nvPr/>
        </p:nvSpPr>
        <p:spPr>
          <a:xfrm>
            <a:off x="4013200" y="9664700"/>
            <a:ext cx="1270000" cy="741859"/>
          </a:xfrm>
          <a:prstGeom prst="rect">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21" name="Shape 421"/>
          <p:cNvSpPr/>
          <p:nvPr/>
        </p:nvSpPr>
        <p:spPr>
          <a:xfrm>
            <a:off x="7315200" y="8115300"/>
            <a:ext cx="1270000" cy="470496"/>
          </a:xfrm>
          <a:prstGeom prst="rect">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22" name="Shape 422"/>
          <p:cNvSpPr/>
          <p:nvPr/>
        </p:nvSpPr>
        <p:spPr>
          <a:xfrm>
            <a:off x="10566400" y="8115300"/>
            <a:ext cx="1270000" cy="300534"/>
          </a:xfrm>
          <a:prstGeom prst="rect">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23" name="Shape 423"/>
          <p:cNvSpPr/>
          <p:nvPr/>
        </p:nvSpPr>
        <p:spPr>
          <a:xfrm>
            <a:off x="13843000" y="7251700"/>
            <a:ext cx="1270000" cy="868561"/>
          </a:xfrm>
          <a:prstGeom prst="rect">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24" name="Shape 424"/>
          <p:cNvSpPr/>
          <p:nvPr/>
        </p:nvSpPr>
        <p:spPr>
          <a:xfrm>
            <a:off x="17032061" y="6360219"/>
            <a:ext cx="1270001" cy="130474"/>
          </a:xfrm>
          <a:prstGeom prst="rect">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25" name="Shape 425"/>
          <p:cNvSpPr/>
          <p:nvPr/>
        </p:nvSpPr>
        <p:spPr>
          <a:xfrm>
            <a:off x="17032061" y="6563419"/>
            <a:ext cx="1270001" cy="1835151"/>
          </a:xfrm>
          <a:prstGeom prst="rect">
            <a:avLst/>
          </a:prstGeom>
          <a:solidFill>
            <a:schemeClr val="accent1">
              <a:hueOff val="-137334"/>
              <a:satOff val="-2150"/>
              <a:lumOff val="15684"/>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26" name="Shape 42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27"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428" name="Shape 428"/>
          <p:cNvSpPr/>
          <p:nvPr/>
        </p:nvSpPr>
        <p:spPr>
          <a:xfrm>
            <a:off x="158700" y="987375"/>
            <a:ext cx="877352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Baseline and Range of Changes</a:t>
            </a:r>
          </a:p>
        </p:txBody>
      </p:sp>
      <p:sp>
        <p:nvSpPr>
          <p:cNvPr id="429" name="Shape 429"/>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15"/>
                                        </p:tgtEl>
                                        <p:attrNameLst>
                                          <p:attrName>style.visibility</p:attrName>
                                        </p:attrNameLst>
                                      </p:cBhvr>
                                      <p:to>
                                        <p:strVal val="visible"/>
                                      </p:to>
                                    </p:set>
                                    <p:animEffect filter="dissolve" transition="in">
                                      <p:cBhvr>
                                        <p:cTn id="7" dur="1000"/>
                                        <p:tgtEl>
                                          <p:spTgt spid="41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17"/>
                                        </p:tgtEl>
                                        <p:attrNameLst>
                                          <p:attrName>style.visibility</p:attrName>
                                        </p:attrNameLst>
                                      </p:cBhvr>
                                      <p:to>
                                        <p:strVal val="visible"/>
                                      </p:to>
                                    </p:set>
                                    <p:animEffect filter="dissolve" transition="in">
                                      <p:cBhvr>
                                        <p:cTn id="12" dur="1000"/>
                                        <p:tgtEl>
                                          <p:spTgt spid="417"/>
                                        </p:tgtEl>
                                      </p:cBhvr>
                                    </p:animEffect>
                                  </p:childTnLst>
                                </p:cTn>
                              </p:par>
                            </p:childTnLst>
                          </p:cTn>
                        </p:par>
                        <p:par>
                          <p:cTn id="13" fill="hold">
                            <p:stCondLst>
                              <p:cond delay="1000"/>
                            </p:stCondLst>
                            <p:childTnLst>
                              <p:par>
                                <p:cTn id="14" presetClass="entr" nodeType="afterEffect" presetSubtype="16" presetID="23" grpId="3" fill="hold">
                                  <p:stCondLst>
                                    <p:cond delay="0"/>
                                  </p:stCondLst>
                                  <p:iterate type="el" backwards="0">
                                    <p:tmAbs val="0"/>
                                  </p:iterate>
                                  <p:childTnLst>
                                    <p:set>
                                      <p:cBhvr>
                                        <p:cTn id="15" fill="hold"/>
                                        <p:tgtEl>
                                          <p:spTgt spid="418"/>
                                        </p:tgtEl>
                                        <p:attrNameLst>
                                          <p:attrName>style.visibility</p:attrName>
                                        </p:attrNameLst>
                                      </p:cBhvr>
                                      <p:to>
                                        <p:strVal val="visible"/>
                                      </p:to>
                                    </p:set>
                                    <p:anim calcmode="lin" valueType="num">
                                      <p:cBhvr>
                                        <p:cTn id="16" dur="1000" fill="hold"/>
                                        <p:tgtEl>
                                          <p:spTgt spid="418"/>
                                        </p:tgtEl>
                                        <p:attrNameLst>
                                          <p:attrName>ppt_w</p:attrName>
                                        </p:attrNameLst>
                                      </p:cBhvr>
                                      <p:tavLst>
                                        <p:tav tm="0">
                                          <p:val>
                                            <p:fltVal val="0"/>
                                          </p:val>
                                        </p:tav>
                                        <p:tav tm="100000">
                                          <p:val>
                                            <p:strVal val="#ppt_w"/>
                                          </p:val>
                                        </p:tav>
                                      </p:tavLst>
                                    </p:anim>
                                    <p:anim calcmode="lin" valueType="num">
                                      <p:cBhvr>
                                        <p:cTn id="17" dur="1000" fill="hold"/>
                                        <p:tgtEl>
                                          <p:spTgt spid="418"/>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Class="entr" nodeType="afterEffect" presetID="9" grpId="4" fill="hold">
                                  <p:stCondLst>
                                    <p:cond delay="0"/>
                                  </p:stCondLst>
                                  <p:iterate type="el" backwards="0">
                                    <p:tmAbs val="0"/>
                                  </p:iterate>
                                  <p:childTnLst>
                                    <p:set>
                                      <p:cBhvr>
                                        <p:cTn id="20" fill="hold"/>
                                        <p:tgtEl>
                                          <p:spTgt spid="419"/>
                                        </p:tgtEl>
                                        <p:attrNameLst>
                                          <p:attrName>style.visibility</p:attrName>
                                        </p:attrNameLst>
                                      </p:cBhvr>
                                      <p:to>
                                        <p:strVal val="visible"/>
                                      </p:to>
                                    </p:set>
                                    <p:animEffect filter="dissolve" transition="in">
                                      <p:cBhvr>
                                        <p:cTn id="21" dur="1000"/>
                                        <p:tgtEl>
                                          <p:spTgt spid="419"/>
                                        </p:tgtEl>
                                      </p:cBhvr>
                                    </p:animEffect>
                                  </p:childTnLst>
                                </p:cTn>
                              </p:par>
                            </p:childTnLst>
                          </p:cTn>
                        </p:par>
                        <p:par>
                          <p:cTn id="22" fill="hold">
                            <p:stCondLst>
                              <p:cond delay="3000"/>
                            </p:stCondLst>
                            <p:childTnLst>
                              <p:par>
                                <p:cTn id="23" presetClass="entr" nodeType="afterEffect" presetID="9" grpId="5" fill="hold">
                                  <p:stCondLst>
                                    <p:cond delay="0"/>
                                  </p:stCondLst>
                                  <p:iterate type="el" backwards="0">
                                    <p:tmAbs val="0"/>
                                  </p:iterate>
                                  <p:childTnLst>
                                    <p:set>
                                      <p:cBhvr>
                                        <p:cTn id="24" fill="hold"/>
                                        <p:tgtEl>
                                          <p:spTgt spid="420"/>
                                        </p:tgtEl>
                                        <p:attrNameLst>
                                          <p:attrName>style.visibility</p:attrName>
                                        </p:attrNameLst>
                                      </p:cBhvr>
                                      <p:to>
                                        <p:strVal val="visible"/>
                                      </p:to>
                                    </p:set>
                                    <p:animEffect filter="dissolve" transition="in">
                                      <p:cBhvr>
                                        <p:cTn id="25" dur="1000"/>
                                        <p:tgtEl>
                                          <p:spTgt spid="420"/>
                                        </p:tgtEl>
                                      </p:cBhvr>
                                    </p:animEffect>
                                  </p:childTnLst>
                                </p:cTn>
                              </p:par>
                            </p:childTnLst>
                          </p:cTn>
                        </p:par>
                        <p:par>
                          <p:cTn id="26" fill="hold">
                            <p:stCondLst>
                              <p:cond delay="4000"/>
                            </p:stCondLst>
                            <p:childTnLst>
                              <p:par>
                                <p:cTn id="27" presetClass="entr" nodeType="afterEffect" presetID="9" grpId="6" fill="hold">
                                  <p:stCondLst>
                                    <p:cond delay="0"/>
                                  </p:stCondLst>
                                  <p:iterate type="el" backwards="0">
                                    <p:tmAbs val="0"/>
                                  </p:iterate>
                                  <p:childTnLst>
                                    <p:set>
                                      <p:cBhvr>
                                        <p:cTn id="28" fill="hold"/>
                                        <p:tgtEl>
                                          <p:spTgt spid="421"/>
                                        </p:tgtEl>
                                        <p:attrNameLst>
                                          <p:attrName>style.visibility</p:attrName>
                                        </p:attrNameLst>
                                      </p:cBhvr>
                                      <p:to>
                                        <p:strVal val="visible"/>
                                      </p:to>
                                    </p:set>
                                    <p:animEffect filter="dissolve" transition="in">
                                      <p:cBhvr>
                                        <p:cTn id="29" dur="1000"/>
                                        <p:tgtEl>
                                          <p:spTgt spid="421"/>
                                        </p:tgtEl>
                                      </p:cBhvr>
                                    </p:animEffect>
                                  </p:childTnLst>
                                </p:cTn>
                              </p:par>
                            </p:childTnLst>
                          </p:cTn>
                        </p:par>
                        <p:par>
                          <p:cTn id="30" fill="hold">
                            <p:stCondLst>
                              <p:cond delay="5000"/>
                            </p:stCondLst>
                            <p:childTnLst>
                              <p:par>
                                <p:cTn id="31" presetClass="entr" nodeType="afterEffect" presetID="9" grpId="7" fill="hold">
                                  <p:stCondLst>
                                    <p:cond delay="0"/>
                                  </p:stCondLst>
                                  <p:iterate type="el" backwards="0">
                                    <p:tmAbs val="0"/>
                                  </p:iterate>
                                  <p:childTnLst>
                                    <p:set>
                                      <p:cBhvr>
                                        <p:cTn id="32" fill="hold"/>
                                        <p:tgtEl>
                                          <p:spTgt spid="422"/>
                                        </p:tgtEl>
                                        <p:attrNameLst>
                                          <p:attrName>style.visibility</p:attrName>
                                        </p:attrNameLst>
                                      </p:cBhvr>
                                      <p:to>
                                        <p:strVal val="visible"/>
                                      </p:to>
                                    </p:set>
                                    <p:animEffect filter="dissolve" transition="in">
                                      <p:cBhvr>
                                        <p:cTn id="33" dur="1000"/>
                                        <p:tgtEl>
                                          <p:spTgt spid="422"/>
                                        </p:tgtEl>
                                      </p:cBhvr>
                                    </p:animEffect>
                                  </p:childTnLst>
                                </p:cTn>
                              </p:par>
                            </p:childTnLst>
                          </p:cTn>
                        </p:par>
                        <p:par>
                          <p:cTn id="34" fill="hold">
                            <p:stCondLst>
                              <p:cond delay="6000"/>
                            </p:stCondLst>
                            <p:childTnLst>
                              <p:par>
                                <p:cTn id="35" presetClass="entr" nodeType="afterEffect" presetID="9" grpId="8" fill="hold">
                                  <p:stCondLst>
                                    <p:cond delay="0"/>
                                  </p:stCondLst>
                                  <p:iterate type="el" backwards="0">
                                    <p:tmAbs val="0"/>
                                  </p:iterate>
                                  <p:childTnLst>
                                    <p:set>
                                      <p:cBhvr>
                                        <p:cTn id="36" fill="hold"/>
                                        <p:tgtEl>
                                          <p:spTgt spid="423"/>
                                        </p:tgtEl>
                                        <p:attrNameLst>
                                          <p:attrName>style.visibility</p:attrName>
                                        </p:attrNameLst>
                                      </p:cBhvr>
                                      <p:to>
                                        <p:strVal val="visible"/>
                                      </p:to>
                                    </p:set>
                                    <p:animEffect filter="dissolve" transition="in">
                                      <p:cBhvr>
                                        <p:cTn id="37" dur="1000"/>
                                        <p:tgtEl>
                                          <p:spTgt spid="423"/>
                                        </p:tgtEl>
                                      </p:cBhvr>
                                    </p:animEffect>
                                  </p:childTnLst>
                                </p:cTn>
                              </p:par>
                            </p:childTnLst>
                          </p:cTn>
                        </p:par>
                        <p:par>
                          <p:cTn id="38" fill="hold">
                            <p:stCondLst>
                              <p:cond delay="7000"/>
                            </p:stCondLst>
                            <p:childTnLst>
                              <p:par>
                                <p:cTn id="39" presetClass="entr" nodeType="afterEffect" presetID="9" grpId="9" fill="hold">
                                  <p:stCondLst>
                                    <p:cond delay="0"/>
                                  </p:stCondLst>
                                  <p:iterate type="el" backwards="0">
                                    <p:tmAbs val="0"/>
                                  </p:iterate>
                                  <p:childTnLst>
                                    <p:set>
                                      <p:cBhvr>
                                        <p:cTn id="40" fill="hold"/>
                                        <p:tgtEl>
                                          <p:spTgt spid="424"/>
                                        </p:tgtEl>
                                        <p:attrNameLst>
                                          <p:attrName>style.visibility</p:attrName>
                                        </p:attrNameLst>
                                      </p:cBhvr>
                                      <p:to>
                                        <p:strVal val="visible"/>
                                      </p:to>
                                    </p:set>
                                    <p:animEffect filter="dissolve" transition="in">
                                      <p:cBhvr>
                                        <p:cTn id="41" dur="1000"/>
                                        <p:tgtEl>
                                          <p:spTgt spid="424"/>
                                        </p:tgtEl>
                                      </p:cBhvr>
                                    </p:animEffect>
                                  </p:childTnLst>
                                </p:cTn>
                              </p:par>
                            </p:childTnLst>
                          </p:cTn>
                        </p:par>
                        <p:par>
                          <p:cTn id="42" fill="hold">
                            <p:stCondLst>
                              <p:cond delay="8000"/>
                            </p:stCondLst>
                            <p:childTnLst>
                              <p:par>
                                <p:cTn id="43" presetClass="entr" nodeType="afterEffect" presetID="9" grpId="10" fill="hold">
                                  <p:stCondLst>
                                    <p:cond delay="0"/>
                                  </p:stCondLst>
                                  <p:iterate type="el" backwards="0">
                                    <p:tmAbs val="0"/>
                                  </p:iterate>
                                  <p:childTnLst>
                                    <p:set>
                                      <p:cBhvr>
                                        <p:cTn id="44" fill="hold"/>
                                        <p:tgtEl>
                                          <p:spTgt spid="425"/>
                                        </p:tgtEl>
                                        <p:attrNameLst>
                                          <p:attrName>style.visibility</p:attrName>
                                        </p:attrNameLst>
                                      </p:cBhvr>
                                      <p:to>
                                        <p:strVal val="visible"/>
                                      </p:to>
                                    </p:set>
                                    <p:animEffect filter="dissolve" transition="in">
                                      <p:cBhvr>
                                        <p:cTn id="45" dur="10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2" grpId="7"/>
      <p:bldP build="whole" bldLvl="1" animBg="1" rev="0" advAuto="0" spid="423" grpId="8"/>
      <p:bldP build="whole" bldLvl="1" animBg="1" rev="0" advAuto="0" spid="418" grpId="3"/>
      <p:bldP build="whole" bldLvl="1" animBg="1" rev="0" advAuto="0" spid="417" grpId="2"/>
      <p:bldP build="whole" bldLvl="1" animBg="1" rev="0" advAuto="0" spid="425" grpId="10"/>
      <p:bldP build="whole" bldLvl="1" animBg="1" rev="0" advAuto="0" spid="421" grpId="6"/>
      <p:bldP build="whole" bldLvl="1" animBg="1" rev="0" advAuto="0" spid="419" grpId="4"/>
      <p:bldP build="whole" bldLvl="1" animBg="1" rev="0" advAuto="0" spid="424" grpId="9"/>
      <p:bldP build="whole" bldLvl="1" animBg="1" rev="0" advAuto="0" spid="420" grpId="5"/>
      <p:bldP build="whole" bldLvl="1" animBg="1" rev="0" advAuto="0" spid="415"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31" name="Post Glacial corrected.jpg"/>
          <p:cNvPicPr>
            <a:picLocks noChangeAspect="1"/>
          </p:cNvPicPr>
          <p:nvPr/>
        </p:nvPicPr>
        <p:blipFill>
          <a:blip r:embed="rId2">
            <a:extLst/>
          </a:blip>
          <a:stretch>
            <a:fillRect/>
          </a:stretch>
        </p:blipFill>
        <p:spPr>
          <a:xfrm>
            <a:off x="13559631" y="3816746"/>
            <a:ext cx="10696577" cy="7315201"/>
          </a:xfrm>
          <a:prstGeom prst="rect">
            <a:avLst/>
          </a:prstGeom>
          <a:ln w="12700">
            <a:miter lim="400000"/>
          </a:ln>
        </p:spPr>
      </p:pic>
      <p:grpSp>
        <p:nvGrpSpPr>
          <p:cNvPr id="439" name="Group 439"/>
          <p:cNvGrpSpPr/>
          <p:nvPr/>
        </p:nvGrpSpPr>
        <p:grpSpPr>
          <a:xfrm>
            <a:off x="126995" y="2512659"/>
            <a:ext cx="13360410" cy="8944682"/>
            <a:chOff x="0" y="0"/>
            <a:chExt cx="13360409" cy="8944681"/>
          </a:xfrm>
        </p:grpSpPr>
        <p:grpSp>
          <p:nvGrpSpPr>
            <p:cNvPr id="437" name="Group 437"/>
            <p:cNvGrpSpPr/>
            <p:nvPr/>
          </p:nvGrpSpPr>
          <p:grpSpPr>
            <a:xfrm>
              <a:off x="0" y="0"/>
              <a:ext cx="13360410" cy="8944682"/>
              <a:chOff x="0" y="0"/>
              <a:chExt cx="13360409" cy="8944681"/>
            </a:xfrm>
          </p:grpSpPr>
          <p:pic>
            <p:nvPicPr>
              <p:cNvPr id="432" name="osu_science_pub.png"/>
              <p:cNvPicPr>
                <a:picLocks noChangeAspect="1"/>
              </p:cNvPicPr>
              <p:nvPr/>
            </p:nvPicPr>
            <p:blipFill>
              <a:blip r:embed="rId3">
                <a:extLst/>
              </a:blip>
              <a:stretch>
                <a:fillRect/>
              </a:stretch>
            </p:blipFill>
            <p:spPr>
              <a:xfrm>
                <a:off x="0" y="0"/>
                <a:ext cx="13360410" cy="8944682"/>
              </a:xfrm>
              <a:prstGeom prst="rect">
                <a:avLst/>
              </a:prstGeom>
              <a:ln w="12700" cap="flat">
                <a:noFill/>
                <a:miter lim="400000"/>
              </a:ln>
              <a:effectLst/>
            </p:spPr>
          </p:pic>
          <p:sp>
            <p:nvSpPr>
              <p:cNvPr id="433" name="Shape 433"/>
              <p:cNvSpPr/>
              <p:nvPr/>
            </p:nvSpPr>
            <p:spPr>
              <a:xfrm>
                <a:off x="2913695" y="5428184"/>
                <a:ext cx="6035512" cy="1331976"/>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34" name="Shape 434"/>
              <p:cNvSpPr/>
              <p:nvPr/>
            </p:nvSpPr>
            <p:spPr>
              <a:xfrm>
                <a:off x="7669262" y="4907882"/>
                <a:ext cx="3610901" cy="1560909"/>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35" name="Shape 435"/>
              <p:cNvSpPr/>
              <p:nvPr/>
            </p:nvSpPr>
            <p:spPr>
              <a:xfrm>
                <a:off x="10010624" y="6114984"/>
                <a:ext cx="2247709" cy="1238322"/>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36" name="Shape 436"/>
              <p:cNvSpPr/>
              <p:nvPr/>
            </p:nvSpPr>
            <p:spPr>
              <a:xfrm>
                <a:off x="12351985" y="5979706"/>
                <a:ext cx="364213" cy="842891"/>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438" name="Shape 438"/>
            <p:cNvSpPr/>
            <p:nvPr/>
          </p:nvSpPr>
          <p:spPr>
            <a:xfrm>
              <a:off x="12154268" y="6062954"/>
              <a:ext cx="156092" cy="842891"/>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440" name="droppedImage.pdf"/>
          <p:cNvPicPr>
            <a:picLocks noChangeAspect="1"/>
          </p:cNvPicPr>
          <p:nvPr/>
        </p:nvPicPr>
        <p:blipFill>
          <a:blip r:embed="rId4">
            <a:extLst/>
          </a:blip>
          <a:stretch>
            <a:fillRect/>
          </a:stretch>
        </p:blipFill>
        <p:spPr>
          <a:xfrm>
            <a:off x="22517100" y="698500"/>
            <a:ext cx="1460500" cy="1194955"/>
          </a:xfrm>
          <a:prstGeom prst="rect">
            <a:avLst/>
          </a:prstGeom>
          <a:ln w="12700">
            <a:miter lim="400000"/>
          </a:ln>
        </p:spPr>
      </p:pic>
      <p:sp>
        <p:nvSpPr>
          <p:cNvPr id="441" name="Shape 441"/>
          <p:cNvSpPr/>
          <p:nvPr/>
        </p:nvSpPr>
        <p:spPr>
          <a:xfrm>
            <a:off x="8597900" y="100076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a:r>
              <a:t>Marcott et al., 2013</a:t>
            </a:r>
          </a:p>
        </p:txBody>
      </p:sp>
      <p:sp>
        <p:nvSpPr>
          <p:cNvPr id="442" name="Shape 442"/>
          <p:cNvSpPr/>
          <p:nvPr/>
        </p:nvSpPr>
        <p:spPr>
          <a:xfrm>
            <a:off x="12239647" y="4158089"/>
            <a:ext cx="863703" cy="3975114"/>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43" name="Shape 443"/>
          <p:cNvSpPr/>
          <p:nvPr/>
        </p:nvSpPr>
        <p:spPr>
          <a:xfrm>
            <a:off x="2995129" y="8225164"/>
            <a:ext cx="9817101" cy="1041401"/>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r" defTabSz="825500">
              <a:spcBef>
                <a:spcPts val="1400"/>
              </a:spcBef>
              <a:defRPr sz="5400">
                <a:solidFill>
                  <a:srgbClr val="0E5074"/>
                </a:solidFill>
                <a:latin typeface="Trebuchet MS"/>
                <a:ea typeface="Trebuchet MS"/>
                <a:cs typeface="Trebuchet MS"/>
                <a:sym typeface="Trebuchet MS"/>
              </a:defRPr>
            </a:lvl1pPr>
          </a:lstStyle>
          <a:p>
            <a:pPr/>
            <a:r>
              <a:t>&lt;------------Holocene------------&gt;</a:t>
            </a:r>
          </a:p>
        </p:txBody>
      </p:sp>
      <p:sp>
        <p:nvSpPr>
          <p:cNvPr id="444" name="Shape 444"/>
          <p:cNvSpPr/>
          <p:nvPr/>
        </p:nvSpPr>
        <p:spPr>
          <a:xfrm>
            <a:off x="13605670" y="1688697"/>
            <a:ext cx="10604501" cy="800101"/>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4800">
                <a:solidFill>
                  <a:srgbClr val="FFFFFF"/>
                </a:solidFill>
                <a:latin typeface="+mj-lt"/>
                <a:ea typeface="+mj-ea"/>
                <a:cs typeface="+mj-cs"/>
                <a:sym typeface="Gill Sans"/>
              </a:defRPr>
            </a:lvl1pPr>
          </a:lstStyle>
          <a:p>
            <a:pPr/>
            <a:r>
              <a:t>Global Sea Level Changes</a:t>
            </a:r>
          </a:p>
        </p:txBody>
      </p:sp>
      <p:sp>
        <p:nvSpPr>
          <p:cNvPr id="445" name="Shape 445"/>
          <p:cNvSpPr/>
          <p:nvPr/>
        </p:nvSpPr>
        <p:spPr>
          <a:xfrm>
            <a:off x="127000" y="1688697"/>
            <a:ext cx="13360400" cy="800101"/>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4800">
                <a:solidFill>
                  <a:srgbClr val="FFFFFF"/>
                </a:solidFill>
                <a:latin typeface="+mj-lt"/>
                <a:ea typeface="+mj-ea"/>
                <a:cs typeface="+mj-cs"/>
                <a:sym typeface="Gill Sans"/>
              </a:defRPr>
            </a:lvl1pPr>
          </a:lstStyle>
          <a:p>
            <a:pPr/>
            <a:r>
              <a:t>Global Temperature Changes</a:t>
            </a:r>
          </a:p>
        </p:txBody>
      </p:sp>
      <p:sp>
        <p:nvSpPr>
          <p:cNvPr id="446" name="Shape 446"/>
          <p:cNvSpPr/>
          <p:nvPr/>
        </p:nvSpPr>
        <p:spPr>
          <a:xfrm>
            <a:off x="18695615" y="5086350"/>
            <a:ext cx="4203701" cy="825500"/>
          </a:xfrm>
          <a:prstGeom prst="rect">
            <a:avLst/>
          </a:prstGeom>
          <a:solidFill>
            <a:srgbClr val="E0E5E3">
              <a:alpha val="47000"/>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232A7D"/>
                </a:solidFill>
                <a:latin typeface="+mj-lt"/>
                <a:ea typeface="+mj-ea"/>
                <a:cs typeface="+mj-cs"/>
                <a:sym typeface="Gill Sans"/>
              </a:defRPr>
            </a:lvl1pPr>
          </a:lstStyle>
          <a:p>
            <a:pPr/>
            <a:r>
              <a:t>&lt;--Holocene--&gt;</a:t>
            </a:r>
          </a:p>
        </p:txBody>
      </p:sp>
      <p:sp>
        <p:nvSpPr>
          <p:cNvPr id="447" name="Shape 447"/>
          <p:cNvSpPr/>
          <p:nvPr/>
        </p:nvSpPr>
        <p:spPr>
          <a:xfrm>
            <a:off x="18948400" y="3937000"/>
            <a:ext cx="4267200" cy="1028700"/>
          </a:xfrm>
          <a:prstGeom prst="ellipse">
            <a:avLst/>
          </a:prstGeom>
          <a:ln w="50800">
            <a:solidFill>
              <a:srgbClr val="CD6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48" name="Shape 448"/>
          <p:cNvSpPr/>
          <p:nvPr/>
        </p:nvSpPr>
        <p:spPr>
          <a:xfrm>
            <a:off x="2794000" y="4597400"/>
            <a:ext cx="9499600" cy="3098800"/>
          </a:xfrm>
          <a:prstGeom prst="ellipse">
            <a:avLst/>
          </a:prstGeom>
          <a:ln w="50800">
            <a:solidFill>
              <a:srgbClr val="CD6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49" name="Shape 44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50"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451" name="Shape 451"/>
          <p:cNvSpPr/>
          <p:nvPr/>
        </p:nvSpPr>
        <p:spPr>
          <a:xfrm>
            <a:off x="107900" y="937501"/>
            <a:ext cx="23956138"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atin typeface="Helvetica Light"/>
                <a:ea typeface="Helvetica Light"/>
                <a:cs typeface="Helvetica Light"/>
                <a:sym typeface="Helvetica Light"/>
              </a:defRPr>
            </a:lvl1pPr>
          </a:lstStyle>
          <a:p>
            <a:pPr/>
            <a:r>
              <a:t>Normalcy Bias: Climate variations are small and sea level is stable — a result of the Holocene</a:t>
            </a:r>
          </a:p>
        </p:txBody>
      </p:sp>
      <p:sp>
        <p:nvSpPr>
          <p:cNvPr id="452" name="Shape 452"/>
          <p:cNvSpPr/>
          <p:nvPr/>
        </p:nvSpPr>
        <p:spPr>
          <a:xfrm>
            <a:off x="1496529" y="12249546"/>
            <a:ext cx="19796523"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atin typeface="Helvetica Light"/>
                <a:ea typeface="Helvetica Light"/>
                <a:cs typeface="Helvetica Light"/>
                <a:sym typeface="Helvetica Light"/>
              </a:defRPr>
            </a:lvl1pPr>
          </a:lstStyle>
          <a:p>
            <a:pPr/>
            <a:r>
              <a:t>With stable climate and sea level, the Holocene was a safe operating space for humanity.</a:t>
            </a:r>
          </a:p>
        </p:txBody>
      </p:sp>
      <p:grpSp>
        <p:nvGrpSpPr>
          <p:cNvPr id="455" name="Group 455"/>
          <p:cNvGrpSpPr/>
          <p:nvPr/>
        </p:nvGrpSpPr>
        <p:grpSpPr>
          <a:xfrm>
            <a:off x="17916202" y="2670571"/>
            <a:ext cx="5762527" cy="1672830"/>
            <a:chOff x="0" y="0"/>
            <a:chExt cx="5762525" cy="1672828"/>
          </a:xfrm>
        </p:grpSpPr>
        <p:sp>
          <p:nvSpPr>
            <p:cNvPr id="453" name="Shape 453"/>
            <p:cNvSpPr/>
            <p:nvPr/>
          </p:nvSpPr>
          <p:spPr>
            <a:xfrm flipH="1">
              <a:off x="2817762" y="625811"/>
              <a:ext cx="1" cy="1047018"/>
            </a:xfrm>
            <a:prstGeom prst="line">
              <a:avLst/>
            </a:prstGeom>
            <a:noFill/>
            <a:ln w="1143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54" name="Shape 454"/>
            <p:cNvSpPr/>
            <p:nvPr/>
          </p:nvSpPr>
          <p:spPr>
            <a:xfrm>
              <a:off x="0" y="0"/>
              <a:ext cx="5762526"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800">
                  <a:latin typeface="Helvetica Light"/>
                  <a:ea typeface="Helvetica Light"/>
                  <a:cs typeface="Helvetica Light"/>
                  <a:sym typeface="Helvetica Light"/>
                </a:defRPr>
              </a:lvl1pPr>
            </a:lstStyle>
            <a:p>
              <a:pPr/>
              <a:r>
                <a:t>Settlements in river deltas</a:t>
              </a:r>
            </a:p>
          </p:txBody>
        </p:sp>
      </p:grpSp>
      <p:sp>
        <p:nvSpPr>
          <p:cNvPr id="456" name="Shape 456"/>
          <p:cNvSpPr/>
          <p:nvPr/>
        </p:nvSpPr>
        <p:spPr>
          <a:xfrm>
            <a:off x="11727381" y="12289548"/>
            <a:ext cx="1346201" cy="723901"/>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57" name="Shape 457"/>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45"/>
                                        </p:tgtEl>
                                        <p:attrNameLst>
                                          <p:attrName>style.visibility</p:attrName>
                                        </p:attrNameLst>
                                      </p:cBhvr>
                                      <p:to>
                                        <p:strVal val="visible"/>
                                      </p:to>
                                    </p:set>
                                    <p:animEffect filter="dissolve" transition="in">
                                      <p:cBhvr>
                                        <p:cTn id="7" dur="1000"/>
                                        <p:tgtEl>
                                          <p:spTgt spid="445"/>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39"/>
                                        </p:tgtEl>
                                        <p:attrNameLst>
                                          <p:attrName>style.visibility</p:attrName>
                                        </p:attrNameLst>
                                      </p:cBhvr>
                                      <p:to>
                                        <p:strVal val="visible"/>
                                      </p:to>
                                    </p:set>
                                    <p:animEffect filter="dissolve" transition="in">
                                      <p:cBhvr>
                                        <p:cTn id="11" dur="1000"/>
                                        <p:tgtEl>
                                          <p:spTgt spid="43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41"/>
                                        </p:tgtEl>
                                        <p:attrNameLst>
                                          <p:attrName>style.visibility</p:attrName>
                                        </p:attrNameLst>
                                      </p:cBhvr>
                                      <p:to>
                                        <p:strVal val="visible"/>
                                      </p:to>
                                    </p:set>
                                    <p:animEffect filter="dissolve" transition="in">
                                      <p:cBhvr>
                                        <p:cTn id="15" dur="1000"/>
                                        <p:tgtEl>
                                          <p:spTgt spid="441"/>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444"/>
                                        </p:tgtEl>
                                        <p:attrNameLst>
                                          <p:attrName>style.visibility</p:attrName>
                                        </p:attrNameLst>
                                      </p:cBhvr>
                                      <p:to>
                                        <p:strVal val="visible"/>
                                      </p:to>
                                    </p:set>
                                    <p:animEffect filter="dissolve" transition="in">
                                      <p:cBhvr>
                                        <p:cTn id="19" dur="1000"/>
                                        <p:tgtEl>
                                          <p:spTgt spid="444"/>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431"/>
                                        </p:tgtEl>
                                        <p:attrNameLst>
                                          <p:attrName>style.visibility</p:attrName>
                                        </p:attrNameLst>
                                      </p:cBhvr>
                                      <p:to>
                                        <p:strVal val="visible"/>
                                      </p:to>
                                    </p:set>
                                    <p:animEffect filter="dissolve" transition="in">
                                      <p:cBhvr>
                                        <p:cTn id="23" dur="1000"/>
                                        <p:tgtEl>
                                          <p:spTgt spid="431"/>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443"/>
                                        </p:tgtEl>
                                        <p:attrNameLst>
                                          <p:attrName>style.visibility</p:attrName>
                                        </p:attrNameLst>
                                      </p:cBhvr>
                                      <p:to>
                                        <p:strVal val="visible"/>
                                      </p:to>
                                    </p:set>
                                    <p:animEffect filter="dissolve" transition="in">
                                      <p:cBhvr>
                                        <p:cTn id="27" dur="1000"/>
                                        <p:tgtEl>
                                          <p:spTgt spid="443"/>
                                        </p:tgtEl>
                                      </p:cBhvr>
                                    </p:animEffect>
                                  </p:childTnLst>
                                </p:cTn>
                              </p:par>
                            </p:childTnLst>
                          </p:cTn>
                        </p:par>
                        <p:par>
                          <p:cTn id="28" fill="hold">
                            <p:stCondLst>
                              <p:cond delay="6000"/>
                            </p:stCondLst>
                            <p:childTnLst>
                              <p:par>
                                <p:cTn id="29" presetClass="entr" nodeType="afterEffect" presetID="9" grpId="7" fill="hold">
                                  <p:stCondLst>
                                    <p:cond delay="0"/>
                                  </p:stCondLst>
                                  <p:iterate type="el" backwards="0">
                                    <p:tmAbs val="0"/>
                                  </p:iterate>
                                  <p:childTnLst>
                                    <p:set>
                                      <p:cBhvr>
                                        <p:cTn id="30" fill="hold"/>
                                        <p:tgtEl>
                                          <p:spTgt spid="446"/>
                                        </p:tgtEl>
                                        <p:attrNameLst>
                                          <p:attrName>style.visibility</p:attrName>
                                        </p:attrNameLst>
                                      </p:cBhvr>
                                      <p:to>
                                        <p:strVal val="visible"/>
                                      </p:to>
                                    </p:set>
                                    <p:animEffect filter="dissolve" transition="in">
                                      <p:cBhvr>
                                        <p:cTn id="31" dur="1000"/>
                                        <p:tgtEl>
                                          <p:spTgt spid="446"/>
                                        </p:tgtEl>
                                      </p:cBhvr>
                                    </p:animEffect>
                                  </p:childTnLst>
                                </p:cTn>
                              </p:par>
                            </p:childTnLst>
                          </p:cTn>
                        </p:par>
                        <p:par>
                          <p:cTn id="32" fill="hold">
                            <p:stCondLst>
                              <p:cond delay="7000"/>
                            </p:stCondLst>
                            <p:childTnLst>
                              <p:par>
                                <p:cTn id="33" presetClass="entr" nodeType="afterEffect" presetID="9" grpId="8" fill="hold">
                                  <p:stCondLst>
                                    <p:cond delay="0"/>
                                  </p:stCondLst>
                                  <p:iterate type="el" backwards="0">
                                    <p:tmAbs val="0"/>
                                  </p:iterate>
                                  <p:childTnLst>
                                    <p:set>
                                      <p:cBhvr>
                                        <p:cTn id="34" fill="hold"/>
                                        <p:tgtEl>
                                          <p:spTgt spid="447"/>
                                        </p:tgtEl>
                                        <p:attrNameLst>
                                          <p:attrName>style.visibility</p:attrName>
                                        </p:attrNameLst>
                                      </p:cBhvr>
                                      <p:to>
                                        <p:strVal val="visible"/>
                                      </p:to>
                                    </p:set>
                                    <p:animEffect filter="dissolve" transition="in">
                                      <p:cBhvr>
                                        <p:cTn id="35" dur="1000"/>
                                        <p:tgtEl>
                                          <p:spTgt spid="447"/>
                                        </p:tgtEl>
                                      </p:cBhvr>
                                    </p:animEffect>
                                  </p:childTnLst>
                                </p:cTn>
                              </p:par>
                            </p:childTnLst>
                          </p:cTn>
                        </p:par>
                        <p:par>
                          <p:cTn id="36" fill="hold">
                            <p:stCondLst>
                              <p:cond delay="8000"/>
                            </p:stCondLst>
                            <p:childTnLst>
                              <p:par>
                                <p:cTn id="37" presetClass="entr" nodeType="afterEffect" presetID="9" grpId="9" fill="hold">
                                  <p:stCondLst>
                                    <p:cond delay="0"/>
                                  </p:stCondLst>
                                  <p:iterate type="el" backwards="0">
                                    <p:tmAbs val="0"/>
                                  </p:iterate>
                                  <p:childTnLst>
                                    <p:set>
                                      <p:cBhvr>
                                        <p:cTn id="38" fill="hold"/>
                                        <p:tgtEl>
                                          <p:spTgt spid="448"/>
                                        </p:tgtEl>
                                        <p:attrNameLst>
                                          <p:attrName>style.visibility</p:attrName>
                                        </p:attrNameLst>
                                      </p:cBhvr>
                                      <p:to>
                                        <p:strVal val="visible"/>
                                      </p:to>
                                    </p:set>
                                    <p:animEffect filter="dissolve" transition="in">
                                      <p:cBhvr>
                                        <p:cTn id="39" dur="1000"/>
                                        <p:tgtEl>
                                          <p:spTgt spid="448"/>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9" grpId="10" fill="hold">
                                  <p:stCondLst>
                                    <p:cond delay="0"/>
                                  </p:stCondLst>
                                  <p:iterate type="el" backwards="0">
                                    <p:tmAbs val="0"/>
                                  </p:iterate>
                                  <p:childTnLst>
                                    <p:set>
                                      <p:cBhvr>
                                        <p:cTn id="43" fill="hold"/>
                                        <p:tgtEl>
                                          <p:spTgt spid="452"/>
                                        </p:tgtEl>
                                        <p:attrNameLst>
                                          <p:attrName>style.visibility</p:attrName>
                                        </p:attrNameLst>
                                      </p:cBhvr>
                                      <p:to>
                                        <p:strVal val="visible"/>
                                      </p:to>
                                    </p:set>
                                    <p:animEffect filter="dissolve" transition="in">
                                      <p:cBhvr>
                                        <p:cTn id="44" dur="1000"/>
                                        <p:tgtEl>
                                          <p:spTgt spid="452"/>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ID="9" grpId="11" fill="hold">
                                  <p:stCondLst>
                                    <p:cond delay="0"/>
                                  </p:stCondLst>
                                  <p:iterate type="el" backwards="0">
                                    <p:tmAbs val="0"/>
                                  </p:iterate>
                                  <p:childTnLst>
                                    <p:set>
                                      <p:cBhvr>
                                        <p:cTn id="48" fill="hold"/>
                                        <p:tgtEl>
                                          <p:spTgt spid="455"/>
                                        </p:tgtEl>
                                        <p:attrNameLst>
                                          <p:attrName>style.visibility</p:attrName>
                                        </p:attrNameLst>
                                      </p:cBhvr>
                                      <p:to>
                                        <p:strVal val="visible"/>
                                      </p:to>
                                    </p:set>
                                    <p:animEffect filter="dissolve" transition="in">
                                      <p:cBhvr>
                                        <p:cTn id="49" dur="1000"/>
                                        <p:tgtEl>
                                          <p:spTgt spid="455"/>
                                        </p:tgtEl>
                                      </p:cBhvr>
                                    </p:animEffect>
                                  </p:childTnLst>
                                </p:cTn>
                              </p:par>
                            </p:childTnLst>
                          </p:cTn>
                        </p:par>
                        <p:par>
                          <p:cTn id="50" fill="hold">
                            <p:stCondLst>
                              <p:cond delay="1000"/>
                            </p:stCondLst>
                            <p:childTnLst>
                              <p:par>
                                <p:cTn id="51" presetClass="entr" nodeType="afterEffect" presetID="9" grpId="12" fill="hold">
                                  <p:stCondLst>
                                    <p:cond delay="0"/>
                                  </p:stCondLst>
                                  <p:iterate type="el" backwards="0">
                                    <p:tmAbs val="0"/>
                                  </p:iterate>
                                  <p:childTnLst>
                                    <p:set>
                                      <p:cBhvr>
                                        <p:cTn id="52" fill="hold"/>
                                        <p:tgtEl>
                                          <p:spTgt spid="456"/>
                                        </p:tgtEl>
                                        <p:attrNameLst>
                                          <p:attrName>style.visibility</p:attrName>
                                        </p:attrNameLst>
                                      </p:cBhvr>
                                      <p:to>
                                        <p:strVal val="visible"/>
                                      </p:to>
                                    </p:set>
                                    <p:animEffect filter="dissolve" transition="in">
                                      <p:cBhvr>
                                        <p:cTn id="53" dur="1000"/>
                                        <p:tgtEl>
                                          <p:spTgt spid="456"/>
                                        </p:tgtEl>
                                      </p:cBhvr>
                                    </p:animEffect>
                                  </p:childTnLst>
                                </p:cTn>
                              </p:par>
                            </p:childTnLst>
                          </p:cTn>
                        </p:par>
                        <p:par>
                          <p:cTn id="54" fill="hold">
                            <p:stCondLst>
                              <p:cond delay="2000"/>
                            </p:stCondLst>
                            <p:childTnLst>
                              <p:par>
                                <p:cTn id="55" presetClass="entr" nodeType="afterEffect" presetID="9" grpId="13" fill="hold">
                                  <p:stCondLst>
                                    <p:cond delay="0"/>
                                  </p:stCondLst>
                                  <p:iterate type="el" backwards="0">
                                    <p:tmAbs val="0"/>
                                  </p:iterate>
                                  <p:childTnLst>
                                    <p:set>
                                      <p:cBhvr>
                                        <p:cTn id="56" fill="hold"/>
                                        <p:tgtEl>
                                          <p:spTgt spid="442"/>
                                        </p:tgtEl>
                                        <p:attrNameLst>
                                          <p:attrName>style.visibility</p:attrName>
                                        </p:attrNameLst>
                                      </p:cBhvr>
                                      <p:to>
                                        <p:strVal val="visible"/>
                                      </p:to>
                                    </p:set>
                                    <p:animEffect filter="dissolve" transition="in">
                                      <p:cBhvr>
                                        <p:cTn id="57" dur="10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6" grpId="7"/>
      <p:bldP build="whole" bldLvl="1" animBg="1" rev="0" advAuto="0" spid="448" grpId="9"/>
      <p:bldP build="whole" bldLvl="1" animBg="1" rev="0" advAuto="0" spid="456" grpId="12"/>
      <p:bldP build="whole" bldLvl="1" animBg="1" rev="0" advAuto="0" spid="441" grpId="3"/>
      <p:bldP build="whole" bldLvl="1" animBg="1" rev="0" advAuto="0" spid="442" grpId="13"/>
      <p:bldP build="whole" bldLvl="1" animBg="1" rev="0" advAuto="0" spid="443" grpId="6"/>
      <p:bldP build="whole" bldLvl="1" animBg="1" rev="0" advAuto="0" spid="445" grpId="1"/>
      <p:bldP build="whole" bldLvl="1" animBg="1" rev="0" advAuto="0" spid="455" grpId="11"/>
      <p:bldP build="whole" bldLvl="1" animBg="1" rev="0" advAuto="0" spid="439" grpId="2"/>
      <p:bldP build="whole" bldLvl="1" animBg="1" rev="0" advAuto="0" spid="447" grpId="8"/>
      <p:bldP build="whole" bldLvl="1" animBg="1" rev="0" advAuto="0" spid="444" grpId="4"/>
      <p:bldP build="whole" bldLvl="1" animBg="1" rev="0" advAuto="0" spid="431" grpId="5"/>
      <p:bldP build="whole" bldLvl="1" animBg="1" rev="0" advAuto="0" spid="452" grpId="10"/>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59" name="Shape 459"/>
          <p:cNvSpPr/>
          <p:nvPr/>
        </p:nvSpPr>
        <p:spPr>
          <a:xfrm>
            <a:off x="127000" y="1499137"/>
            <a:ext cx="24130001" cy="57020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Holocene, climate and sea level were exceptionally stable.</a:t>
            </a:r>
          </a:p>
        </p:txBody>
      </p:sp>
      <p:sp>
        <p:nvSpPr>
          <p:cNvPr id="460" name="Shape 460"/>
          <p:cNvSpPr/>
          <p:nvPr/>
        </p:nvSpPr>
        <p:spPr>
          <a:xfrm>
            <a:off x="127000" y="2094350"/>
            <a:ext cx="24129999" cy="5702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Holocene was a “safe operating space for humanity” allowing the emergence of a dominant species</a:t>
            </a:r>
          </a:p>
        </p:txBody>
      </p:sp>
      <p:sp>
        <p:nvSpPr>
          <p:cNvPr id="461" name="Shape 46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6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63" name="Shape 463"/>
          <p:cNvSpPr/>
          <p:nvPr/>
        </p:nvSpPr>
        <p:spPr>
          <a:xfrm>
            <a:off x="158700" y="68312"/>
            <a:ext cx="2934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Key Points</a:t>
            </a:r>
          </a:p>
        </p:txBody>
      </p:sp>
      <p:sp>
        <p:nvSpPr>
          <p:cNvPr id="464" name="Shape 464"/>
          <p:cNvSpPr/>
          <p:nvPr/>
        </p:nvSpPr>
        <p:spPr>
          <a:xfrm>
            <a:off x="158700" y="893812"/>
            <a:ext cx="19650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Baseline</a:t>
            </a:r>
          </a:p>
        </p:txBody>
      </p:sp>
    </p:spTree>
  </p:cSld>
  <p:clrMapOvr>
    <a:masterClrMapping/>
  </p:clrMapOvr>
  <mc:AlternateContent xmlns:mc="http://schemas.openxmlformats.org/markup-compatibility/2006">
    <mc:Choice xmlns:p14="http://schemas.microsoft.com/office/powerpoint/2010/main" Requires="p14">
      <p:transition spd="slow" advClick="1" p14:dur="2000">
        <p:wipe dir="d"/>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66"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67" name="Shape 467"/>
          <p:cNvSpPr/>
          <p:nvPr/>
        </p:nvSpPr>
        <p:spPr>
          <a:xfrm>
            <a:off x="53150" y="118999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mj-lt"/>
                <a:ea typeface="+mj-ea"/>
                <a:cs typeface="+mj-cs"/>
                <a:sym typeface="Gill Sans"/>
              </a:defRPr>
            </a:pPr>
            <a:r>
              <a:t>Hans-Peter Plag</a:t>
            </a:r>
          </a:p>
          <a:p>
            <a:pPr defTabSz="825500">
              <a:defRPr sz="5400">
                <a:solidFill>
                  <a:srgbClr val="1B527B"/>
                </a:solidFill>
                <a:latin typeface="+mj-lt"/>
                <a:ea typeface="+mj-ea"/>
                <a:cs typeface="+mj-cs"/>
                <a:sym typeface="Gill Sans"/>
              </a:defRPr>
            </a:pPr>
            <a:r>
              <a:t>February 9, 2016</a:t>
            </a:r>
          </a:p>
        </p:txBody>
      </p:sp>
      <p:pic>
        <p:nvPicPr>
          <p:cNvPr id="468" name="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469" name="Shape 469"/>
          <p:cNvSpPr/>
          <p:nvPr/>
        </p:nvSpPr>
        <p:spPr>
          <a:xfrm>
            <a:off x="1583112" y="3487737"/>
            <a:ext cx="21217776" cy="3952876"/>
          </a:xfrm>
          <a:prstGeom prst="rect">
            <a:avLst/>
          </a:prstGeom>
          <a:solidFill>
            <a:srgbClr val="FFFFFF">
              <a:alpha val="52794"/>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4200">
                <a:latin typeface="Helvetica Light"/>
                <a:ea typeface="Helvetica Light"/>
                <a:cs typeface="Helvetica Light"/>
                <a:sym typeface="Helvetica Light"/>
              </a:defRPr>
            </a:pPr>
            <a:r>
              <a:t>Contents</a:t>
            </a:r>
          </a:p>
          <a:p>
            <a:pPr marL="518583" indent="-518583" defTabSz="584200">
              <a:buSzPct val="75000"/>
              <a:buChar char="-"/>
              <a:defRPr sz="4200">
                <a:latin typeface="Helvetica Light"/>
                <a:ea typeface="Helvetica Light"/>
                <a:cs typeface="Helvetica Light"/>
                <a:sym typeface="Helvetica Light"/>
              </a:defRPr>
            </a:pPr>
            <a:r>
              <a:t>The Baseline: Past Climate Changes</a:t>
            </a:r>
          </a:p>
          <a:p>
            <a:pPr marL="518583" indent="-518583" defTabSz="584200">
              <a:buSzPct val="75000"/>
              <a:buChar char="-"/>
              <a:defRPr sz="4200">
                <a:latin typeface="Helvetica Light"/>
                <a:ea typeface="Helvetica Light"/>
                <a:cs typeface="Helvetica Light"/>
                <a:sym typeface="Helvetica Light"/>
              </a:defRPr>
            </a:pPr>
            <a:r>
              <a:t>The Syndrome: Modern Climate and Global Change</a:t>
            </a:r>
          </a:p>
          <a:p>
            <a:pPr marL="518583" indent="-518583" defTabSz="584200">
              <a:buSzPct val="75000"/>
              <a:buChar char="-"/>
              <a:defRPr sz="4200">
                <a:latin typeface="Helvetica Light"/>
                <a:ea typeface="Helvetica Light"/>
                <a:cs typeface="Helvetica Light"/>
                <a:sym typeface="Helvetica Light"/>
              </a:defRPr>
            </a:pPr>
            <a:r>
              <a:t>The Diagnosis: A new Economy and Global Order</a:t>
            </a:r>
          </a:p>
          <a:p>
            <a:pPr marL="518583" indent="-518583" defTabSz="584200">
              <a:buSzPct val="75000"/>
              <a:buChar char="-"/>
              <a:defRPr sz="4200">
                <a:latin typeface="Helvetica Light"/>
                <a:ea typeface="Helvetica Light"/>
                <a:cs typeface="Helvetica Light"/>
                <a:sym typeface="Helvetica Light"/>
              </a:defRPr>
            </a:pPr>
            <a:r>
              <a:t>The Prognosis: Leaving the “Safe Operating Space” and into the Unknown</a:t>
            </a:r>
          </a:p>
          <a:p>
            <a:pPr marL="518583" indent="-518583" defTabSz="584200">
              <a:buSzPct val="75000"/>
              <a:buChar char="-"/>
              <a:defRPr sz="4200">
                <a:latin typeface="Helvetica Light"/>
                <a:ea typeface="Helvetica Light"/>
                <a:cs typeface="Helvetica Light"/>
                <a:sym typeface="Helvetica Light"/>
              </a:defRPr>
            </a:pPr>
            <a:r>
              <a:t>The Therapy: A new Ethics, Economy, and Global Governance</a:t>
            </a:r>
          </a:p>
        </p:txBody>
      </p:sp>
      <p:sp>
        <p:nvSpPr>
          <p:cNvPr id="470" name="Shape 470"/>
          <p:cNvSpPr/>
          <p:nvPr/>
        </p:nvSpPr>
        <p:spPr>
          <a:xfrm>
            <a:off x="2133600" y="5464175"/>
            <a:ext cx="12288932" cy="0"/>
          </a:xfrm>
          <a:prstGeom prst="line">
            <a:avLst/>
          </a:prstGeom>
          <a:ln w="50800">
            <a:solidFill>
              <a:schemeClr val="accent6">
                <a:hueOff val="10811956"/>
                <a:satOff val="-58544"/>
                <a:lumOff val="-9736"/>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71" name="Shape 471"/>
          <p:cNvSpPr/>
          <p:nvPr/>
        </p:nvSpPr>
        <p:spPr>
          <a:xfrm>
            <a:off x="381347" y="295377"/>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a:pPr>
            <a:r>
              <a:t>Modern Climate Change: A Symptom of a </a:t>
            </a:r>
          </a:p>
          <a:p>
            <a:pPr>
              <a:defRPr sz="7000"/>
            </a:pPr>
            <a:r>
              <a:t>Single-Species High-Energy Pulse</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48"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49" name="Mari_Logo1.jpg"/>
          <p:cNvPicPr>
            <a:picLocks noChangeAspect="1"/>
          </p:cNvPicPr>
          <p:nvPr/>
        </p:nvPicPr>
        <p:blipFill>
          <a:blip r:embed="rId3">
            <a:extLst/>
          </a:blip>
          <a:stretch>
            <a:fillRect/>
          </a:stretch>
        </p:blipFill>
        <p:spPr>
          <a:xfrm>
            <a:off x="23430172" y="12309375"/>
            <a:ext cx="933017" cy="765474"/>
          </a:xfrm>
          <a:prstGeom prst="rect">
            <a:avLst/>
          </a:prstGeom>
          <a:ln w="12700">
            <a:miter lim="400000"/>
          </a:ln>
        </p:spPr>
      </p:pic>
      <p:sp>
        <p:nvSpPr>
          <p:cNvPr id="250" name="Shape 250"/>
          <p:cNvSpPr/>
          <p:nvPr/>
        </p:nvSpPr>
        <p:spPr>
          <a:xfrm>
            <a:off x="381347" y="266699"/>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Modern Climate Change: A Result and Determinant of the Global Order </a:t>
            </a:r>
          </a:p>
        </p:txBody>
      </p:sp>
      <p:sp>
        <p:nvSpPr>
          <p:cNvPr id="251" name="Shape 251"/>
          <p:cNvSpPr/>
          <p:nvPr/>
        </p:nvSpPr>
        <p:spPr>
          <a:xfrm>
            <a:off x="11556860" y="10157983"/>
            <a:ext cx="12052778" cy="2747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latin typeface="Helvetica Neue Light"/>
                <a:ea typeface="Helvetica Neue Light"/>
                <a:cs typeface="Helvetica Neue Light"/>
                <a:sym typeface="Helvetica Neue Light"/>
              </a:defRPr>
            </a:pPr>
            <a:r>
              <a:t>Hans-Peter Plag</a:t>
            </a:r>
          </a:p>
          <a:p>
            <a:pPr defTabSz="825500">
              <a:defRPr sz="5800">
                <a:latin typeface="Helvetica Neue Light"/>
                <a:ea typeface="Helvetica Neue Light"/>
                <a:cs typeface="Helvetica Neue Light"/>
                <a:sym typeface="Helvetica Neue Light"/>
              </a:defRPr>
            </a:pPr>
            <a:r>
              <a:t>Old Dominion University</a:t>
            </a:r>
          </a:p>
          <a:p>
            <a:pPr defTabSz="825500">
              <a:defRPr sz="5800">
                <a:latin typeface="Helvetica Neue Light"/>
                <a:ea typeface="Helvetica Neue Light"/>
                <a:cs typeface="Helvetica Neue Light"/>
                <a:sym typeface="Helvetica Neue Light"/>
              </a:defRPr>
            </a:pPr>
            <a:r>
              <a:t>Norfolk, VA, USA</a:t>
            </a:r>
          </a:p>
        </p:txBody>
      </p:sp>
      <p:sp>
        <p:nvSpPr>
          <p:cNvPr id="252" name="Shape 252"/>
          <p:cNvSpPr/>
          <p:nvPr/>
        </p:nvSpPr>
        <p:spPr>
          <a:xfrm>
            <a:off x="367375" y="2733240"/>
            <a:ext cx="23649249" cy="957276"/>
          </a:xfrm>
          <a:prstGeom prst="rect">
            <a:avLst/>
          </a:prstGeom>
          <a:solidFill>
            <a:srgbClr val="DCDEE0">
              <a:alpha val="4471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800">
                <a:latin typeface="Helvetica Neue"/>
                <a:ea typeface="Helvetica Neue"/>
                <a:cs typeface="Helvetica Neue"/>
                <a:sym typeface="Helvetica Neue"/>
              </a:defRPr>
            </a:lvl1pPr>
          </a:lstStyle>
          <a:p>
            <a:pPr/>
            <a:r>
              <a:t>Our perception depends on the distance we have …</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52"/>
                                        </p:tgtEl>
                                        <p:attrNameLst>
                                          <p:attrName>style.visibility</p:attrName>
                                        </p:attrNameLst>
                                      </p:cBhvr>
                                      <p:to>
                                        <p:strVal val="visible"/>
                                      </p:to>
                                    </p:set>
                                    <p:animEffect filter="dissolve" transition="in">
                                      <p:cBhvr>
                                        <p:cTn id="7"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73" name="droppedImage.pdf"/>
          <p:cNvPicPr>
            <a:picLocks noChangeAspect="1"/>
          </p:cNvPicPr>
          <p:nvPr/>
        </p:nvPicPr>
        <p:blipFill>
          <a:blip r:embed="rId2">
            <a:extLst/>
          </a:blip>
          <a:stretch>
            <a:fillRect/>
          </a:stretch>
        </p:blipFill>
        <p:spPr>
          <a:xfrm>
            <a:off x="22517100" y="698500"/>
            <a:ext cx="1460500" cy="1194955"/>
          </a:xfrm>
          <a:prstGeom prst="rect">
            <a:avLst/>
          </a:prstGeom>
          <a:ln w="12700">
            <a:miter lim="400000"/>
          </a:ln>
        </p:spPr>
      </p:pic>
      <p:grpSp>
        <p:nvGrpSpPr>
          <p:cNvPr id="477" name="Group 477"/>
          <p:cNvGrpSpPr/>
          <p:nvPr/>
        </p:nvGrpSpPr>
        <p:grpSpPr>
          <a:xfrm>
            <a:off x="1834445" y="1921888"/>
            <a:ext cx="20715110" cy="11624824"/>
            <a:chOff x="0" y="0"/>
            <a:chExt cx="20715109" cy="11624823"/>
          </a:xfrm>
        </p:grpSpPr>
        <p:pic>
          <p:nvPicPr>
            <p:cNvPr id="474" name="temp_anomaly.jpg"/>
            <p:cNvPicPr>
              <a:picLocks noChangeAspect="1"/>
            </p:cNvPicPr>
            <p:nvPr/>
          </p:nvPicPr>
          <p:blipFill>
            <a:blip r:embed="rId3">
              <a:extLst/>
            </a:blip>
            <a:stretch>
              <a:fillRect/>
            </a:stretch>
          </p:blipFill>
          <p:spPr>
            <a:xfrm>
              <a:off x="0" y="0"/>
              <a:ext cx="20666355" cy="11624824"/>
            </a:xfrm>
            <a:prstGeom prst="rect">
              <a:avLst/>
            </a:prstGeom>
            <a:ln w="12700" cap="flat">
              <a:noFill/>
              <a:miter lim="400000"/>
            </a:ln>
            <a:effectLst/>
          </p:spPr>
        </p:pic>
        <p:pic>
          <p:nvPicPr>
            <p:cNvPr id="475" name="temp_scale.png"/>
            <p:cNvPicPr>
              <a:picLocks noChangeAspect="1"/>
            </p:cNvPicPr>
            <p:nvPr/>
          </p:nvPicPr>
          <p:blipFill>
            <a:blip r:embed="rId4">
              <a:extLst/>
            </a:blip>
            <a:stretch>
              <a:fillRect/>
            </a:stretch>
          </p:blipFill>
          <p:spPr>
            <a:xfrm>
              <a:off x="14447395" y="8165537"/>
              <a:ext cx="6267715" cy="1762795"/>
            </a:xfrm>
            <a:prstGeom prst="rect">
              <a:avLst/>
            </a:prstGeom>
            <a:ln w="12700" cap="flat">
              <a:noFill/>
              <a:miter lim="400000"/>
            </a:ln>
            <a:effectLst/>
          </p:spPr>
        </p:pic>
        <p:sp>
          <p:nvSpPr>
            <p:cNvPr id="476" name="Shape 476"/>
            <p:cNvSpPr/>
            <p:nvPr/>
          </p:nvSpPr>
          <p:spPr>
            <a:xfrm>
              <a:off x="12942481" y="10775949"/>
              <a:ext cx="750282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900"/>
              </a:lvl1pPr>
            </a:lstStyle>
            <a:p>
              <a:pPr/>
              <a:r>
                <a:t>Temperature 2008-2012 compared to 1900</a:t>
              </a:r>
            </a:p>
          </p:txBody>
        </p:sp>
      </p:grpSp>
      <p:sp>
        <p:nvSpPr>
          <p:cNvPr id="478" name="Shape 47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79"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480" name="Shape 480"/>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77"/>
                                        </p:tgtEl>
                                        <p:attrNameLst>
                                          <p:attrName>style.visibility</p:attrName>
                                        </p:attrNameLst>
                                      </p:cBhvr>
                                      <p:to>
                                        <p:strVal val="visible"/>
                                      </p:to>
                                    </p:set>
                                    <p:animEffect filter="dissolve" transition="in">
                                      <p:cBhvr>
                                        <p:cTn id="7" dur="1000"/>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7"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82" name="global_temp_1850_2012.png"/>
          <p:cNvPicPr>
            <a:picLocks noChangeAspect="1"/>
          </p:cNvPicPr>
          <p:nvPr/>
        </p:nvPicPr>
        <p:blipFill>
          <a:blip r:embed="rId2">
            <a:extLst/>
          </a:blip>
          <a:stretch>
            <a:fillRect/>
          </a:stretch>
        </p:blipFill>
        <p:spPr>
          <a:xfrm>
            <a:off x="114300" y="2236199"/>
            <a:ext cx="9172619" cy="9677401"/>
          </a:xfrm>
          <a:prstGeom prst="rect">
            <a:avLst/>
          </a:prstGeom>
        </p:spPr>
      </p:pic>
      <p:sp>
        <p:nvSpPr>
          <p:cNvPr id="483" name="Shape 483"/>
          <p:cNvSpPr/>
          <p:nvPr/>
        </p:nvSpPr>
        <p:spPr>
          <a:xfrm>
            <a:off x="21844009" y="13093700"/>
            <a:ext cx="2514601"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1E5E7B"/>
                </a:solidFill>
                <a:latin typeface="Trebuchet MS"/>
                <a:ea typeface="Trebuchet MS"/>
                <a:cs typeface="Trebuchet MS"/>
                <a:sym typeface="Trebuchet MS"/>
              </a:defRPr>
            </a:lvl1pPr>
          </a:lstStyle>
          <a:p>
            <a:pPr/>
            <a:r>
              <a:t>IPCC, 2013</a:t>
            </a:r>
          </a:p>
        </p:txBody>
      </p:sp>
      <p:pic>
        <p:nvPicPr>
          <p:cNvPr id="484" name="climate_params_p1.png"/>
          <p:cNvPicPr>
            <a:picLocks noChangeAspect="1"/>
          </p:cNvPicPr>
          <p:nvPr/>
        </p:nvPicPr>
        <p:blipFill>
          <a:blip r:embed="rId3">
            <a:extLst/>
          </a:blip>
          <a:stretch>
            <a:fillRect/>
          </a:stretch>
        </p:blipFill>
        <p:spPr>
          <a:xfrm>
            <a:off x="9732768" y="2228850"/>
            <a:ext cx="5562601" cy="5772150"/>
          </a:xfrm>
          <a:prstGeom prst="rect">
            <a:avLst/>
          </a:prstGeom>
        </p:spPr>
      </p:pic>
      <p:pic>
        <p:nvPicPr>
          <p:cNvPr id="485" name="climate_params_p2.png"/>
          <p:cNvPicPr>
            <a:picLocks noChangeAspect="1"/>
          </p:cNvPicPr>
          <p:nvPr/>
        </p:nvPicPr>
        <p:blipFill>
          <a:blip r:embed="rId4">
            <a:extLst/>
          </a:blip>
          <a:stretch>
            <a:fillRect/>
          </a:stretch>
        </p:blipFill>
        <p:spPr>
          <a:xfrm>
            <a:off x="9723214" y="7919603"/>
            <a:ext cx="5563860" cy="5715001"/>
          </a:xfrm>
          <a:prstGeom prst="rect">
            <a:avLst/>
          </a:prstGeom>
        </p:spPr>
      </p:pic>
      <p:pic>
        <p:nvPicPr>
          <p:cNvPr id="486" name="chemical_params.png"/>
          <p:cNvPicPr>
            <a:picLocks noChangeAspect="1"/>
          </p:cNvPicPr>
          <p:nvPr/>
        </p:nvPicPr>
        <p:blipFill>
          <a:blip r:embed="rId5">
            <a:extLst/>
          </a:blip>
          <a:stretch>
            <a:fillRect/>
          </a:stretch>
        </p:blipFill>
        <p:spPr>
          <a:xfrm>
            <a:off x="15724477" y="2281177"/>
            <a:ext cx="8534402" cy="9682223"/>
          </a:xfrm>
          <a:prstGeom prst="rect">
            <a:avLst/>
          </a:prstGeom>
        </p:spPr>
      </p:pic>
      <p:sp>
        <p:nvSpPr>
          <p:cNvPr id="487" name="Shape 487"/>
          <p:cNvSpPr/>
          <p:nvPr/>
        </p:nvSpPr>
        <p:spPr>
          <a:xfrm>
            <a:off x="809647" y="6892433"/>
            <a:ext cx="8931874" cy="4705066"/>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88" name="Shape 488"/>
          <p:cNvSpPr/>
          <p:nvPr/>
        </p:nvSpPr>
        <p:spPr>
          <a:xfrm>
            <a:off x="10260630" y="4829477"/>
            <a:ext cx="4732242" cy="3135822"/>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89" name="Shape 489"/>
          <p:cNvSpPr/>
          <p:nvPr/>
        </p:nvSpPr>
        <p:spPr>
          <a:xfrm>
            <a:off x="10890200" y="2705100"/>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Snow Cover</a:t>
            </a:r>
          </a:p>
        </p:txBody>
      </p:sp>
      <p:sp>
        <p:nvSpPr>
          <p:cNvPr id="490" name="Shape 490"/>
          <p:cNvSpPr/>
          <p:nvPr/>
        </p:nvSpPr>
        <p:spPr>
          <a:xfrm>
            <a:off x="1771600" y="3677107"/>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Temperature</a:t>
            </a:r>
          </a:p>
        </p:txBody>
      </p:sp>
      <p:sp>
        <p:nvSpPr>
          <p:cNvPr id="491" name="Shape 491"/>
          <p:cNvSpPr/>
          <p:nvPr/>
        </p:nvSpPr>
        <p:spPr>
          <a:xfrm>
            <a:off x="10890200" y="6808199"/>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Sea Ice</a:t>
            </a:r>
          </a:p>
        </p:txBody>
      </p:sp>
      <p:sp>
        <p:nvSpPr>
          <p:cNvPr id="492" name="Shape 492"/>
          <p:cNvSpPr/>
          <p:nvPr/>
        </p:nvSpPr>
        <p:spPr>
          <a:xfrm>
            <a:off x="10890200" y="9779999"/>
            <a:ext cx="362337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Upper Ocean Heat</a:t>
            </a:r>
          </a:p>
        </p:txBody>
      </p:sp>
      <p:sp>
        <p:nvSpPr>
          <p:cNvPr id="493" name="Shape 493"/>
          <p:cNvSpPr/>
          <p:nvPr/>
        </p:nvSpPr>
        <p:spPr>
          <a:xfrm>
            <a:off x="12592000" y="12573999"/>
            <a:ext cx="206259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Sea Level</a:t>
            </a:r>
          </a:p>
        </p:txBody>
      </p:sp>
      <p:sp>
        <p:nvSpPr>
          <p:cNvPr id="494" name="Shape 49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95" name="Mari_Logo1.jpg"/>
          <p:cNvPicPr>
            <a:picLocks noChangeAspect="1"/>
          </p:cNvPicPr>
          <p:nvPr/>
        </p:nvPicPr>
        <p:blipFill>
          <a:blip r:embed="rId6">
            <a:extLst/>
          </a:blip>
          <a:stretch>
            <a:fillRect/>
          </a:stretch>
        </p:blipFill>
        <p:spPr>
          <a:xfrm>
            <a:off x="23455572" y="91975"/>
            <a:ext cx="933017" cy="765474"/>
          </a:xfrm>
          <a:prstGeom prst="rect">
            <a:avLst/>
          </a:prstGeom>
          <a:ln w="12700">
            <a:miter lim="400000"/>
          </a:ln>
        </p:spPr>
      </p:pic>
      <p:sp>
        <p:nvSpPr>
          <p:cNvPr id="496" name="Shape 496"/>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83"/>
                                        </p:tgtEl>
                                        <p:attrNameLst>
                                          <p:attrName>style.visibility</p:attrName>
                                        </p:attrNameLst>
                                      </p:cBhvr>
                                      <p:to>
                                        <p:strVal val="visible"/>
                                      </p:to>
                                    </p:set>
                                    <p:animEffect filter="dissolve" transition="in">
                                      <p:cBhvr>
                                        <p:cTn id="7" dur="1000"/>
                                        <p:tgtEl>
                                          <p:spTgt spid="483"/>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82"/>
                                        </p:tgtEl>
                                        <p:attrNameLst>
                                          <p:attrName>style.visibility</p:attrName>
                                        </p:attrNameLst>
                                      </p:cBhvr>
                                      <p:to>
                                        <p:strVal val="visible"/>
                                      </p:to>
                                    </p:set>
                                    <p:animEffect filter="dissolve" transition="in">
                                      <p:cBhvr>
                                        <p:cTn id="11" dur="1000"/>
                                        <p:tgtEl>
                                          <p:spTgt spid="482"/>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90"/>
                                        </p:tgtEl>
                                        <p:attrNameLst>
                                          <p:attrName>style.visibility</p:attrName>
                                        </p:attrNameLst>
                                      </p:cBhvr>
                                      <p:to>
                                        <p:strVal val="visible"/>
                                      </p:to>
                                    </p:set>
                                    <p:animEffect filter="dissolve" transition="in">
                                      <p:cBhvr>
                                        <p:cTn id="15" dur="1000"/>
                                        <p:tgtEl>
                                          <p:spTgt spid="490"/>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484"/>
                                        </p:tgtEl>
                                        <p:attrNameLst>
                                          <p:attrName>style.visibility</p:attrName>
                                        </p:attrNameLst>
                                      </p:cBhvr>
                                      <p:to>
                                        <p:strVal val="visible"/>
                                      </p:to>
                                    </p:set>
                                    <p:animEffect filter="dissolve" transition="in">
                                      <p:cBhvr>
                                        <p:cTn id="19" dur="1000"/>
                                        <p:tgtEl>
                                          <p:spTgt spid="484"/>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489"/>
                                        </p:tgtEl>
                                        <p:attrNameLst>
                                          <p:attrName>style.visibility</p:attrName>
                                        </p:attrNameLst>
                                      </p:cBhvr>
                                      <p:to>
                                        <p:strVal val="visible"/>
                                      </p:to>
                                    </p:set>
                                    <p:animEffect filter="dissolve" transition="in">
                                      <p:cBhvr>
                                        <p:cTn id="23" dur="1000"/>
                                        <p:tgtEl>
                                          <p:spTgt spid="489"/>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491"/>
                                        </p:tgtEl>
                                        <p:attrNameLst>
                                          <p:attrName>style.visibility</p:attrName>
                                        </p:attrNameLst>
                                      </p:cBhvr>
                                      <p:to>
                                        <p:strVal val="visible"/>
                                      </p:to>
                                    </p:set>
                                    <p:animEffect filter="dissolve" transition="in">
                                      <p:cBhvr>
                                        <p:cTn id="27" dur="1000"/>
                                        <p:tgtEl>
                                          <p:spTgt spid="491"/>
                                        </p:tgtEl>
                                      </p:cBhvr>
                                    </p:animEffect>
                                  </p:childTnLst>
                                </p:cTn>
                              </p:par>
                            </p:childTnLst>
                          </p:cTn>
                        </p:par>
                        <p:par>
                          <p:cTn id="28" fill="hold">
                            <p:stCondLst>
                              <p:cond delay="6000"/>
                            </p:stCondLst>
                            <p:childTnLst>
                              <p:par>
                                <p:cTn id="29" presetClass="entr" nodeType="afterEffect" presetID="9" grpId="7" fill="hold">
                                  <p:stCondLst>
                                    <p:cond delay="0"/>
                                  </p:stCondLst>
                                  <p:iterate type="el" backwards="0">
                                    <p:tmAbs val="0"/>
                                  </p:iterate>
                                  <p:childTnLst>
                                    <p:set>
                                      <p:cBhvr>
                                        <p:cTn id="30" fill="hold"/>
                                        <p:tgtEl>
                                          <p:spTgt spid="485"/>
                                        </p:tgtEl>
                                        <p:attrNameLst>
                                          <p:attrName>style.visibility</p:attrName>
                                        </p:attrNameLst>
                                      </p:cBhvr>
                                      <p:to>
                                        <p:strVal val="visible"/>
                                      </p:to>
                                    </p:set>
                                    <p:animEffect filter="dissolve" transition="in">
                                      <p:cBhvr>
                                        <p:cTn id="31" dur="1000"/>
                                        <p:tgtEl>
                                          <p:spTgt spid="485"/>
                                        </p:tgtEl>
                                      </p:cBhvr>
                                    </p:animEffect>
                                  </p:childTnLst>
                                </p:cTn>
                              </p:par>
                            </p:childTnLst>
                          </p:cTn>
                        </p:par>
                        <p:par>
                          <p:cTn id="32" fill="hold">
                            <p:stCondLst>
                              <p:cond delay="7000"/>
                            </p:stCondLst>
                            <p:childTnLst>
                              <p:par>
                                <p:cTn id="33" presetClass="entr" nodeType="afterEffect" presetID="9" grpId="8" fill="hold">
                                  <p:stCondLst>
                                    <p:cond delay="0"/>
                                  </p:stCondLst>
                                  <p:iterate type="el" backwards="0">
                                    <p:tmAbs val="0"/>
                                  </p:iterate>
                                  <p:childTnLst>
                                    <p:set>
                                      <p:cBhvr>
                                        <p:cTn id="34" fill="hold"/>
                                        <p:tgtEl>
                                          <p:spTgt spid="492"/>
                                        </p:tgtEl>
                                        <p:attrNameLst>
                                          <p:attrName>style.visibility</p:attrName>
                                        </p:attrNameLst>
                                      </p:cBhvr>
                                      <p:to>
                                        <p:strVal val="visible"/>
                                      </p:to>
                                    </p:set>
                                    <p:animEffect filter="dissolve" transition="in">
                                      <p:cBhvr>
                                        <p:cTn id="35" dur="1000"/>
                                        <p:tgtEl>
                                          <p:spTgt spid="492"/>
                                        </p:tgtEl>
                                      </p:cBhvr>
                                    </p:animEffect>
                                  </p:childTnLst>
                                </p:cTn>
                              </p:par>
                            </p:childTnLst>
                          </p:cTn>
                        </p:par>
                        <p:par>
                          <p:cTn id="36" fill="hold">
                            <p:stCondLst>
                              <p:cond delay="8000"/>
                            </p:stCondLst>
                            <p:childTnLst>
                              <p:par>
                                <p:cTn id="37" presetClass="entr" nodeType="afterEffect" presetID="9" grpId="9" fill="hold">
                                  <p:stCondLst>
                                    <p:cond delay="0"/>
                                  </p:stCondLst>
                                  <p:iterate type="el" backwards="0">
                                    <p:tmAbs val="0"/>
                                  </p:iterate>
                                  <p:childTnLst>
                                    <p:set>
                                      <p:cBhvr>
                                        <p:cTn id="38" fill="hold"/>
                                        <p:tgtEl>
                                          <p:spTgt spid="493"/>
                                        </p:tgtEl>
                                        <p:attrNameLst>
                                          <p:attrName>style.visibility</p:attrName>
                                        </p:attrNameLst>
                                      </p:cBhvr>
                                      <p:to>
                                        <p:strVal val="visible"/>
                                      </p:to>
                                    </p:set>
                                    <p:animEffect filter="dissolve" transition="in">
                                      <p:cBhvr>
                                        <p:cTn id="39" dur="1000"/>
                                        <p:tgtEl>
                                          <p:spTgt spid="493"/>
                                        </p:tgtEl>
                                      </p:cBhvr>
                                    </p:animEffect>
                                  </p:childTnLst>
                                </p:cTn>
                              </p:par>
                            </p:childTnLst>
                          </p:cTn>
                        </p:par>
                        <p:par>
                          <p:cTn id="40" fill="hold">
                            <p:stCondLst>
                              <p:cond delay="9000"/>
                            </p:stCondLst>
                            <p:childTnLst>
                              <p:par>
                                <p:cTn id="41" presetClass="entr" nodeType="afterEffect" presetID="9" grpId="10" fill="hold">
                                  <p:stCondLst>
                                    <p:cond delay="0"/>
                                  </p:stCondLst>
                                  <p:iterate type="el" backwards="0">
                                    <p:tmAbs val="0"/>
                                  </p:iterate>
                                  <p:childTnLst>
                                    <p:set>
                                      <p:cBhvr>
                                        <p:cTn id="42" fill="hold"/>
                                        <p:tgtEl>
                                          <p:spTgt spid="486"/>
                                        </p:tgtEl>
                                        <p:attrNameLst>
                                          <p:attrName>style.visibility</p:attrName>
                                        </p:attrNameLst>
                                      </p:cBhvr>
                                      <p:to>
                                        <p:strVal val="visible"/>
                                      </p:to>
                                    </p:set>
                                    <p:animEffect filter="dissolve" transition="in">
                                      <p:cBhvr>
                                        <p:cTn id="43" dur="1000"/>
                                        <p:tgtEl>
                                          <p:spTgt spid="486"/>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9" grpId="11" fill="hold">
                                  <p:stCondLst>
                                    <p:cond delay="0"/>
                                  </p:stCondLst>
                                  <p:iterate type="el" backwards="0">
                                    <p:tmAbs val="0"/>
                                  </p:iterate>
                                  <p:childTnLst>
                                    <p:set>
                                      <p:cBhvr>
                                        <p:cTn id="47" fill="hold"/>
                                        <p:tgtEl>
                                          <p:spTgt spid="487"/>
                                        </p:tgtEl>
                                        <p:attrNameLst>
                                          <p:attrName>style.visibility</p:attrName>
                                        </p:attrNameLst>
                                      </p:cBhvr>
                                      <p:to>
                                        <p:strVal val="visible"/>
                                      </p:to>
                                    </p:set>
                                    <p:animEffect filter="dissolve" transition="in">
                                      <p:cBhvr>
                                        <p:cTn id="48" dur="1000"/>
                                        <p:tgtEl>
                                          <p:spTgt spid="487"/>
                                        </p:tgtEl>
                                      </p:cBhvr>
                                    </p:animEffect>
                                  </p:childTnLst>
                                </p:cTn>
                              </p:par>
                            </p:childTnLst>
                          </p:cTn>
                        </p:par>
                        <p:par>
                          <p:cTn id="49" fill="hold">
                            <p:stCondLst>
                              <p:cond delay="1000"/>
                            </p:stCondLst>
                            <p:childTnLst>
                              <p:par>
                                <p:cTn id="50" presetClass="entr" nodeType="afterEffect" presetID="9" grpId="12" fill="hold">
                                  <p:stCondLst>
                                    <p:cond delay="0"/>
                                  </p:stCondLst>
                                  <p:iterate type="el" backwards="0">
                                    <p:tmAbs val="0"/>
                                  </p:iterate>
                                  <p:childTnLst>
                                    <p:set>
                                      <p:cBhvr>
                                        <p:cTn id="51" fill="hold"/>
                                        <p:tgtEl>
                                          <p:spTgt spid="488"/>
                                        </p:tgtEl>
                                        <p:attrNameLst>
                                          <p:attrName>style.visibility</p:attrName>
                                        </p:attrNameLst>
                                      </p:cBhvr>
                                      <p:to>
                                        <p:strVal val="visible"/>
                                      </p:to>
                                    </p:set>
                                    <p:animEffect filter="dissolve" transition="in">
                                      <p:cBhvr>
                                        <p:cTn id="52" dur="10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3" grpId="9"/>
      <p:bldP build="whole" bldLvl="1" animBg="1" rev="0" advAuto="0" spid="486" grpId="10"/>
      <p:bldP build="whole" bldLvl="1" animBg="1" rev="0" advAuto="0" spid="483" grpId="1"/>
      <p:bldP build="whole" bldLvl="1" animBg="1" rev="0" advAuto="0" spid="490" grpId="3"/>
      <p:bldP build="whole" bldLvl="1" animBg="1" rev="0" advAuto="0" spid="488" grpId="12"/>
      <p:bldP build="whole" bldLvl="1" animBg="1" rev="0" advAuto="0" spid="492" grpId="8"/>
      <p:bldP build="whole" bldLvl="1" animBg="1" rev="0" advAuto="0" spid="485" grpId="7"/>
      <p:bldP build="whole" bldLvl="1" animBg="1" rev="0" advAuto="0" spid="489" grpId="5"/>
      <p:bldP build="whole" bldLvl="1" animBg="1" rev="0" advAuto="0" spid="484" grpId="4"/>
      <p:bldP build="whole" bldLvl="1" animBg="1" rev="0" advAuto="0" spid="482" grpId="2"/>
      <p:bldP build="whole" bldLvl="1" animBg="1" rev="0" advAuto="0" spid="491" grpId="6"/>
      <p:bldP build="whole" bldLvl="1" animBg="1" rev="0" advAuto="0" spid="487" grpId="1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98" name="Shape 498"/>
          <p:cNvSpPr/>
          <p:nvPr/>
        </p:nvSpPr>
        <p:spPr>
          <a:xfrm>
            <a:off x="6883400" y="116205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a:r>
              <a:t>Marcott et al., 2013</a:t>
            </a:r>
          </a:p>
        </p:txBody>
      </p:sp>
      <p:pic>
        <p:nvPicPr>
          <p:cNvPr id="499" name="05b16705-108b-4813-8054-84dc979f1be8-620x465.jpg"/>
          <p:cNvPicPr>
            <a:picLocks noChangeAspect="1"/>
          </p:cNvPicPr>
          <p:nvPr/>
        </p:nvPicPr>
        <p:blipFill>
          <a:blip r:embed="rId2">
            <a:extLst/>
          </a:blip>
          <a:stretch>
            <a:fillRect/>
          </a:stretch>
        </p:blipFill>
        <p:spPr>
          <a:xfrm>
            <a:off x="13048786" y="3473536"/>
            <a:ext cx="10962844" cy="8222134"/>
          </a:xfrm>
          <a:prstGeom prst="rect">
            <a:avLst/>
          </a:prstGeom>
          <a:ln w="12700">
            <a:miter lim="400000"/>
          </a:ln>
        </p:spPr>
      </p:pic>
      <p:sp>
        <p:nvSpPr>
          <p:cNvPr id="500" name="Shape 500"/>
          <p:cNvSpPr/>
          <p:nvPr/>
        </p:nvSpPr>
        <p:spPr>
          <a:xfrm>
            <a:off x="18694400" y="116205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a:r>
              <a:t>Kinnart et al., 2011</a:t>
            </a:r>
          </a:p>
        </p:txBody>
      </p:sp>
      <p:sp>
        <p:nvSpPr>
          <p:cNvPr id="501" name="Shape 501"/>
          <p:cNvSpPr/>
          <p:nvPr/>
        </p:nvSpPr>
        <p:spPr>
          <a:xfrm>
            <a:off x="23126700" y="5473700"/>
            <a:ext cx="863600" cy="5702300"/>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506" name="Group 506"/>
          <p:cNvGrpSpPr/>
          <p:nvPr/>
        </p:nvGrpSpPr>
        <p:grpSpPr>
          <a:xfrm>
            <a:off x="-319996" y="2582989"/>
            <a:ext cx="13150311" cy="8804022"/>
            <a:chOff x="0" y="0"/>
            <a:chExt cx="13150310" cy="8804020"/>
          </a:xfrm>
        </p:grpSpPr>
        <p:pic>
          <p:nvPicPr>
            <p:cNvPr id="502" name="osu_science_pub.png"/>
            <p:cNvPicPr>
              <a:picLocks noChangeAspect="1"/>
            </p:cNvPicPr>
            <p:nvPr/>
          </p:nvPicPr>
          <p:blipFill>
            <a:blip r:embed="rId3">
              <a:extLst/>
            </a:blip>
            <a:stretch>
              <a:fillRect/>
            </a:stretch>
          </p:blipFill>
          <p:spPr>
            <a:xfrm>
              <a:off x="0" y="0"/>
              <a:ext cx="13150311" cy="8804021"/>
            </a:xfrm>
            <a:prstGeom prst="rect">
              <a:avLst/>
            </a:prstGeom>
            <a:ln w="12700" cap="flat">
              <a:noFill/>
              <a:miter lim="400000"/>
            </a:ln>
            <a:effectLst/>
          </p:spPr>
        </p:pic>
        <p:sp>
          <p:nvSpPr>
            <p:cNvPr id="503" name="Shape 503"/>
            <p:cNvSpPr/>
            <p:nvPr/>
          </p:nvSpPr>
          <p:spPr>
            <a:xfrm>
              <a:off x="2861069" y="5365712"/>
              <a:ext cx="5303372" cy="103576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04" name="Shape 504"/>
            <p:cNvSpPr/>
            <p:nvPr/>
          </p:nvSpPr>
          <p:spPr>
            <a:xfrm>
              <a:off x="9346277" y="5854142"/>
              <a:ext cx="2655814" cy="156693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05" name="Shape 505"/>
            <p:cNvSpPr/>
            <p:nvPr/>
          </p:nvSpPr>
          <p:spPr>
            <a:xfrm>
              <a:off x="7212677" y="4869495"/>
              <a:ext cx="3891286" cy="156693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507" name="Shape 507"/>
          <p:cNvSpPr/>
          <p:nvPr/>
        </p:nvSpPr>
        <p:spPr>
          <a:xfrm>
            <a:off x="11658600" y="4152900"/>
            <a:ext cx="694333" cy="4610200"/>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508" name="Shape 50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09"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510" name="Shape 510"/>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06"/>
                                        </p:tgtEl>
                                        <p:attrNameLst>
                                          <p:attrName>style.visibility</p:attrName>
                                        </p:attrNameLst>
                                      </p:cBhvr>
                                      <p:to>
                                        <p:strVal val="visible"/>
                                      </p:to>
                                    </p:set>
                                    <p:animEffect filter="dissolve" transition="in">
                                      <p:cBhvr>
                                        <p:cTn id="7" dur="1000"/>
                                        <p:tgtEl>
                                          <p:spTgt spid="50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98"/>
                                        </p:tgtEl>
                                        <p:attrNameLst>
                                          <p:attrName>style.visibility</p:attrName>
                                        </p:attrNameLst>
                                      </p:cBhvr>
                                      <p:to>
                                        <p:strVal val="visible"/>
                                      </p:to>
                                    </p:set>
                                    <p:animEffect filter="dissolve" transition="in">
                                      <p:cBhvr>
                                        <p:cTn id="11" dur="1000"/>
                                        <p:tgtEl>
                                          <p:spTgt spid="498"/>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99"/>
                                        </p:tgtEl>
                                        <p:attrNameLst>
                                          <p:attrName>style.visibility</p:attrName>
                                        </p:attrNameLst>
                                      </p:cBhvr>
                                      <p:to>
                                        <p:strVal val="visible"/>
                                      </p:to>
                                    </p:set>
                                    <p:animEffect filter="dissolve" transition="in">
                                      <p:cBhvr>
                                        <p:cTn id="15" dur="1000"/>
                                        <p:tgtEl>
                                          <p:spTgt spid="499"/>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500"/>
                                        </p:tgtEl>
                                        <p:attrNameLst>
                                          <p:attrName>style.visibility</p:attrName>
                                        </p:attrNameLst>
                                      </p:cBhvr>
                                      <p:to>
                                        <p:strVal val="visible"/>
                                      </p:to>
                                    </p:set>
                                    <p:animEffect filter="dissolve" transition="in">
                                      <p:cBhvr>
                                        <p:cTn id="19" dur="1000"/>
                                        <p:tgtEl>
                                          <p:spTgt spid="500"/>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507"/>
                                        </p:tgtEl>
                                        <p:attrNameLst>
                                          <p:attrName>style.visibility</p:attrName>
                                        </p:attrNameLst>
                                      </p:cBhvr>
                                      <p:to>
                                        <p:strVal val="visible"/>
                                      </p:to>
                                    </p:set>
                                    <p:animEffect filter="dissolve" transition="in">
                                      <p:cBhvr>
                                        <p:cTn id="23" dur="1000"/>
                                        <p:tgtEl>
                                          <p:spTgt spid="507"/>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501"/>
                                        </p:tgtEl>
                                        <p:attrNameLst>
                                          <p:attrName>style.visibility</p:attrName>
                                        </p:attrNameLst>
                                      </p:cBhvr>
                                      <p:to>
                                        <p:strVal val="visible"/>
                                      </p:to>
                                    </p:set>
                                    <p:animEffect filter="dissolve" transition="in">
                                      <p:cBhvr>
                                        <p:cTn id="27" dur="10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6" grpId="1"/>
      <p:bldP build="whole" bldLvl="1" animBg="1" rev="0" advAuto="0" spid="498" grpId="2"/>
      <p:bldP build="whole" bldLvl="1" animBg="1" rev="0" advAuto="0" spid="507" grpId="5"/>
      <p:bldP build="whole" bldLvl="1" animBg="1" rev="0" advAuto="0" spid="500" grpId="4"/>
      <p:bldP build="whole" bldLvl="1" animBg="1" rev="0" advAuto="0" spid="501" grpId="6"/>
      <p:bldP build="whole" bldLvl="1" animBg="1" rev="0" advAuto="0" spid="499" grpId="3"/>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12" name="Shape 51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1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grpSp>
        <p:nvGrpSpPr>
          <p:cNvPr id="524" name="Group 524"/>
          <p:cNvGrpSpPr/>
          <p:nvPr/>
        </p:nvGrpSpPr>
        <p:grpSpPr>
          <a:xfrm>
            <a:off x="242206" y="1506744"/>
            <a:ext cx="20007038" cy="11567997"/>
            <a:chOff x="0" y="0"/>
            <a:chExt cx="20007036" cy="11567995"/>
          </a:xfrm>
        </p:grpSpPr>
        <p:grpSp>
          <p:nvGrpSpPr>
            <p:cNvPr id="516" name="Group 516"/>
            <p:cNvGrpSpPr/>
            <p:nvPr/>
          </p:nvGrpSpPr>
          <p:grpSpPr>
            <a:xfrm>
              <a:off x="0" y="0"/>
              <a:ext cx="20007037" cy="11567996"/>
              <a:chOff x="0" y="0"/>
              <a:chExt cx="20007036" cy="11567995"/>
            </a:xfrm>
          </p:grpSpPr>
          <p:pic>
            <p:nvPicPr>
              <p:cNvPr id="514" name="LeavingtheHoloceneA.jpg"/>
              <p:cNvPicPr>
                <a:picLocks noChangeAspect="1"/>
              </p:cNvPicPr>
              <p:nvPr/>
            </p:nvPicPr>
            <p:blipFill>
              <a:blip r:embed="rId3">
                <a:extLst/>
              </a:blip>
              <a:stretch>
                <a:fillRect/>
              </a:stretch>
            </p:blipFill>
            <p:spPr>
              <a:xfrm>
                <a:off x="0" y="0"/>
                <a:ext cx="20007037" cy="11567996"/>
              </a:xfrm>
              <a:prstGeom prst="rect">
                <a:avLst/>
              </a:prstGeom>
              <a:ln w="12700" cap="flat">
                <a:noFill/>
                <a:miter lim="400000"/>
              </a:ln>
              <a:effectLst/>
            </p:spPr>
          </p:pic>
          <p:sp>
            <p:nvSpPr>
              <p:cNvPr id="515" name="Shape 515"/>
              <p:cNvSpPr/>
              <p:nvPr/>
            </p:nvSpPr>
            <p:spPr>
              <a:xfrm>
                <a:off x="103358" y="2027491"/>
                <a:ext cx="1767519" cy="99247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517" name="Shape 517"/>
            <p:cNvSpPr/>
            <p:nvPr/>
          </p:nvSpPr>
          <p:spPr>
            <a:xfrm>
              <a:off x="554163" y="7733250"/>
              <a:ext cx="1290896" cy="132620"/>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18" name="Shape 518"/>
            <p:cNvSpPr/>
            <p:nvPr/>
          </p:nvSpPr>
          <p:spPr>
            <a:xfrm>
              <a:off x="3936309" y="7565433"/>
              <a:ext cx="1290896" cy="754066"/>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19" name="Shape 519"/>
            <p:cNvSpPr/>
            <p:nvPr/>
          </p:nvSpPr>
          <p:spPr>
            <a:xfrm>
              <a:off x="7292637" y="5990540"/>
              <a:ext cx="1290897" cy="478238"/>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20" name="Shape 520"/>
            <p:cNvSpPr/>
            <p:nvPr/>
          </p:nvSpPr>
          <p:spPr>
            <a:xfrm>
              <a:off x="10597329" y="5990540"/>
              <a:ext cx="1290897" cy="305480"/>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21" name="Shape 521"/>
            <p:cNvSpPr/>
            <p:nvPr/>
          </p:nvSpPr>
          <p:spPr>
            <a:xfrm>
              <a:off x="13927839" y="5112732"/>
              <a:ext cx="1290897" cy="882852"/>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22" name="Shape 522"/>
            <p:cNvSpPr/>
            <p:nvPr/>
          </p:nvSpPr>
          <p:spPr>
            <a:xfrm>
              <a:off x="17169372" y="4206583"/>
              <a:ext cx="1290896" cy="132621"/>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23" name="Shape 523"/>
            <p:cNvSpPr/>
            <p:nvPr/>
          </p:nvSpPr>
          <p:spPr>
            <a:xfrm>
              <a:off x="17169372" y="4413127"/>
              <a:ext cx="1290896" cy="1865345"/>
            </a:xfrm>
            <a:prstGeom prst="rect">
              <a:avLst/>
            </a:prstGeom>
            <a:solidFill>
              <a:schemeClr val="accent1">
                <a:hueOff val="-137334"/>
                <a:satOff val="-2150"/>
                <a:lumOff val="15684"/>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535" name="Group 535"/>
          <p:cNvGrpSpPr/>
          <p:nvPr/>
        </p:nvGrpSpPr>
        <p:grpSpPr>
          <a:xfrm>
            <a:off x="-94473" y="1662262"/>
            <a:ext cx="20402736" cy="11353801"/>
            <a:chOff x="0" y="0"/>
            <a:chExt cx="20402734" cy="11353800"/>
          </a:xfrm>
        </p:grpSpPr>
        <p:grpSp>
          <p:nvGrpSpPr>
            <p:cNvPr id="527" name="Group 527"/>
            <p:cNvGrpSpPr/>
            <p:nvPr/>
          </p:nvGrpSpPr>
          <p:grpSpPr>
            <a:xfrm>
              <a:off x="0" y="0"/>
              <a:ext cx="20402735" cy="11353800"/>
              <a:chOff x="0" y="0"/>
              <a:chExt cx="20402734" cy="11353800"/>
            </a:xfrm>
          </p:grpSpPr>
          <p:pic>
            <p:nvPicPr>
              <p:cNvPr id="525" name="LeavingtheHoloceneB.jpg"/>
              <p:cNvPicPr>
                <a:picLocks noChangeAspect="1"/>
              </p:cNvPicPr>
              <p:nvPr/>
            </p:nvPicPr>
            <p:blipFill>
              <a:blip r:embed="rId4">
                <a:extLst/>
              </a:blip>
              <a:stretch>
                <a:fillRect/>
              </a:stretch>
            </p:blipFill>
            <p:spPr>
              <a:xfrm>
                <a:off x="371999" y="0"/>
                <a:ext cx="20030736" cy="11353800"/>
              </a:xfrm>
              <a:prstGeom prst="rect">
                <a:avLst/>
              </a:prstGeom>
              <a:ln w="12700" cap="flat">
                <a:noFill/>
                <a:miter lim="400000"/>
              </a:ln>
              <a:effectLst/>
            </p:spPr>
          </p:pic>
          <p:sp>
            <p:nvSpPr>
              <p:cNvPr id="526" name="Shape 526"/>
              <p:cNvSpPr/>
              <p:nvPr/>
            </p:nvSpPr>
            <p:spPr>
              <a:xfrm>
                <a:off x="0" y="1667355"/>
                <a:ext cx="2061981" cy="122330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528" name="Shape 528"/>
            <p:cNvSpPr/>
            <p:nvPr/>
          </p:nvSpPr>
          <p:spPr>
            <a:xfrm>
              <a:off x="860640" y="7517318"/>
              <a:ext cx="1289802" cy="132508"/>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29" name="Shape 529"/>
            <p:cNvSpPr/>
            <p:nvPr/>
          </p:nvSpPr>
          <p:spPr>
            <a:xfrm>
              <a:off x="4252817" y="7375440"/>
              <a:ext cx="1289802" cy="753426"/>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30" name="Shape 530"/>
            <p:cNvSpPr/>
            <p:nvPr/>
          </p:nvSpPr>
          <p:spPr>
            <a:xfrm>
              <a:off x="7619198" y="5776086"/>
              <a:ext cx="1289802" cy="477832"/>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31" name="Shape 531"/>
            <p:cNvSpPr/>
            <p:nvPr/>
          </p:nvSpPr>
          <p:spPr>
            <a:xfrm>
              <a:off x="10985579" y="5776086"/>
              <a:ext cx="1289803" cy="305220"/>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32" name="Shape 532"/>
            <p:cNvSpPr/>
            <p:nvPr/>
          </p:nvSpPr>
          <p:spPr>
            <a:xfrm>
              <a:off x="14261675" y="4924817"/>
              <a:ext cx="1289802" cy="882105"/>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33" name="Shape 533"/>
            <p:cNvSpPr/>
            <p:nvPr/>
          </p:nvSpPr>
          <p:spPr>
            <a:xfrm>
              <a:off x="17448866" y="4019437"/>
              <a:ext cx="1289803" cy="132508"/>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34" name="Shape 534"/>
            <p:cNvSpPr/>
            <p:nvPr/>
          </p:nvSpPr>
          <p:spPr>
            <a:xfrm>
              <a:off x="17461765" y="4225806"/>
              <a:ext cx="1289802" cy="1863763"/>
            </a:xfrm>
            <a:prstGeom prst="rect">
              <a:avLst/>
            </a:prstGeom>
            <a:solidFill>
              <a:schemeClr val="accent1">
                <a:hueOff val="-137334"/>
                <a:satOff val="-2150"/>
                <a:lumOff val="15684"/>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536" name="Shape 536"/>
          <p:cNvSpPr/>
          <p:nvPr/>
        </p:nvSpPr>
        <p:spPr>
          <a:xfrm>
            <a:off x="19034918" y="8699500"/>
            <a:ext cx="4970464"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Trebuchet MS"/>
                <a:ea typeface="Trebuchet MS"/>
                <a:cs typeface="Trebuchet MS"/>
                <a:sym typeface="Trebuchet MS"/>
              </a:defRPr>
            </a:pPr>
            <a:r>
              <a:t>“Normal Range”</a:t>
            </a:r>
          </a:p>
          <a:p>
            <a:pPr defTabSz="825500">
              <a:spcBef>
                <a:spcPts val="1400"/>
              </a:spcBef>
              <a:defRPr sz="4800">
                <a:latin typeface="Trebuchet MS"/>
                <a:ea typeface="Trebuchet MS"/>
                <a:cs typeface="Trebuchet MS"/>
                <a:sym typeface="Trebuchet MS"/>
              </a:defRPr>
            </a:pPr>
            <a:r>
              <a:t>(800,000 years)</a:t>
            </a:r>
          </a:p>
        </p:txBody>
      </p:sp>
      <p:sp>
        <p:nvSpPr>
          <p:cNvPr id="537" name="Shape 537"/>
          <p:cNvSpPr/>
          <p:nvPr/>
        </p:nvSpPr>
        <p:spPr>
          <a:xfrm>
            <a:off x="19009518" y="55244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a:r>
              <a:t>“Current State”</a:t>
            </a:r>
          </a:p>
        </p:txBody>
      </p:sp>
      <p:sp>
        <p:nvSpPr>
          <p:cNvPr id="538" name="Shape 538"/>
          <p:cNvSpPr/>
          <p:nvPr/>
        </p:nvSpPr>
        <p:spPr>
          <a:xfrm>
            <a:off x="82500" y="987375"/>
            <a:ext cx="931491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Lab Results for “Patient Earth”</a:t>
            </a:r>
          </a:p>
        </p:txBody>
      </p:sp>
      <p:sp>
        <p:nvSpPr>
          <p:cNvPr id="539" name="Shape 539"/>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38"/>
                                        </p:tgtEl>
                                        <p:attrNameLst>
                                          <p:attrName>style.visibility</p:attrName>
                                        </p:attrNameLst>
                                      </p:cBhvr>
                                      <p:to>
                                        <p:strVal val="visible"/>
                                      </p:to>
                                    </p:set>
                                    <p:animEffect filter="dissolve" transition="in">
                                      <p:cBhvr>
                                        <p:cTn id="7" dur="1000"/>
                                        <p:tgtEl>
                                          <p:spTgt spid="53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35"/>
                                        </p:tgtEl>
                                        <p:attrNameLst>
                                          <p:attrName>style.visibility</p:attrName>
                                        </p:attrNameLst>
                                      </p:cBhvr>
                                      <p:to>
                                        <p:strVal val="visible"/>
                                      </p:to>
                                    </p:set>
                                    <p:animEffect filter="dissolve" transition="in">
                                      <p:cBhvr>
                                        <p:cTn id="11" dur="1000"/>
                                        <p:tgtEl>
                                          <p:spTgt spid="53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537"/>
                                        </p:tgtEl>
                                        <p:attrNameLst>
                                          <p:attrName>style.visibility</p:attrName>
                                        </p:attrNameLst>
                                      </p:cBhvr>
                                      <p:to>
                                        <p:strVal val="visible"/>
                                      </p:to>
                                    </p:set>
                                    <p:animEffect filter="dissolve" transition="in">
                                      <p:cBhvr>
                                        <p:cTn id="15" dur="1000"/>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5" grpId="2"/>
      <p:bldP build="whole" bldLvl="1" animBg="1" rev="0" advAuto="0" spid="538" grpId="1"/>
      <p:bldP build="whole" bldLvl="1" animBg="1" rev="0" advAuto="0" spid="537" grpId="3"/>
    </p:bldLst>
  </p:timing>
</p:sld>
</file>

<file path=ppt/slides/slide24.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541" name="Shape 541"/>
          <p:cNvSpPr/>
          <p:nvPr/>
        </p:nvSpPr>
        <p:spPr>
          <a:xfrm>
            <a:off x="658216" y="1997527"/>
            <a:ext cx="7907438"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Total energy storage in 200 Myrs: </a:t>
            </a:r>
          </a:p>
          <a:p>
            <a:pPr>
              <a:defRPr sz="4000"/>
            </a:pPr>
            <a:r>
              <a:t>Order 100-1000 ZetaJoules</a:t>
            </a:r>
          </a:p>
        </p:txBody>
      </p:sp>
      <p:sp>
        <p:nvSpPr>
          <p:cNvPr id="542" name="Shape 54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4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44" name="Shape 544"/>
          <p:cNvSpPr/>
          <p:nvPr/>
        </p:nvSpPr>
        <p:spPr>
          <a:xfrm>
            <a:off x="184100" y="977620"/>
            <a:ext cx="694701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Earth’s Energy Imbalance</a:t>
            </a:r>
          </a:p>
        </p:txBody>
      </p:sp>
      <p:sp>
        <p:nvSpPr>
          <p:cNvPr id="545" name="Shape 545"/>
          <p:cNvSpPr/>
          <p:nvPr/>
        </p:nvSpPr>
        <p:spPr>
          <a:xfrm>
            <a:off x="158700" y="68312"/>
            <a:ext cx="191989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Based on Feedback: The Earth’s Life-Support System and sustainability</a:t>
            </a:r>
          </a:p>
        </p:txBody>
      </p:sp>
      <p:sp>
        <p:nvSpPr>
          <p:cNvPr id="546" name="Shape 546"/>
          <p:cNvSpPr/>
          <p:nvPr/>
        </p:nvSpPr>
        <p:spPr>
          <a:xfrm>
            <a:off x="14816435" y="1239435"/>
            <a:ext cx="9255919"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Helvetica Light"/>
                <a:ea typeface="Helvetica Light"/>
                <a:cs typeface="Helvetica Light"/>
                <a:sym typeface="Helvetica Light"/>
              </a:defRPr>
            </a:pPr>
            <a:r>
              <a:t>International System of Units: </a:t>
            </a:r>
          </a:p>
          <a:p>
            <a:pPr>
              <a:defRPr sz="4000">
                <a:latin typeface="Helvetica Light"/>
                <a:ea typeface="Helvetica Light"/>
                <a:cs typeface="Helvetica Light"/>
                <a:sym typeface="Helvetica Light"/>
              </a:defRPr>
            </a:pPr>
            <a:r>
              <a:t>Energy: Joules </a:t>
            </a:r>
          </a:p>
          <a:p>
            <a:pPr>
              <a:defRPr sz="4000">
                <a:latin typeface="Helvetica Light"/>
                <a:ea typeface="Helvetica Light"/>
                <a:cs typeface="Helvetica Light"/>
                <a:sym typeface="Helvetica Light"/>
              </a:defRPr>
            </a:pPr>
            <a:r>
              <a:t>Power:   Energy/time: Joules/s = Watt</a:t>
            </a:r>
          </a:p>
          <a:p>
            <a:pPr>
              <a:defRPr sz="4000">
                <a:latin typeface="Helvetica Light"/>
                <a:ea typeface="Helvetica Light"/>
                <a:cs typeface="Helvetica Light"/>
                <a:sym typeface="Helvetica Light"/>
              </a:defRPr>
            </a:pPr>
          </a:p>
          <a:p>
            <a:pPr>
              <a:defRPr sz="4000">
                <a:latin typeface="Helvetica Light"/>
                <a:ea typeface="Helvetica Light"/>
                <a:cs typeface="Helvetica Light"/>
                <a:sym typeface="Helvetica Light"/>
              </a:defRPr>
            </a:pPr>
            <a:r>
              <a:t>1 Watt * 1 s = 1 Joules </a:t>
            </a:r>
          </a:p>
          <a:p>
            <a:pPr>
              <a:defRPr sz="4000">
                <a:latin typeface="Helvetica Light"/>
                <a:ea typeface="Helvetica Light"/>
                <a:cs typeface="Helvetica Light"/>
                <a:sym typeface="Helvetica Light"/>
              </a:defRPr>
            </a:pPr>
          </a:p>
          <a:p>
            <a:pPr>
              <a:defRPr sz="4000">
                <a:latin typeface="Helvetica Light"/>
                <a:ea typeface="Helvetica Light"/>
                <a:cs typeface="Helvetica Light"/>
                <a:sym typeface="Helvetica Light"/>
              </a:defRPr>
            </a:pPr>
            <a:r>
              <a:t>Giga: 10</a:t>
            </a:r>
            <a:r>
              <a:rPr baseline="31999"/>
              <a:t>9</a:t>
            </a:r>
            <a:r>
              <a:t>               Exa:  10</a:t>
            </a:r>
            <a:r>
              <a:rPr baseline="31999"/>
              <a:t>18</a:t>
            </a:r>
          </a:p>
          <a:p>
            <a:pPr>
              <a:defRPr sz="4000">
                <a:latin typeface="Helvetica Light"/>
                <a:ea typeface="Helvetica Light"/>
                <a:cs typeface="Helvetica Light"/>
                <a:sym typeface="Helvetica Light"/>
              </a:defRPr>
            </a:pPr>
            <a:r>
              <a:t>Tera:  10</a:t>
            </a:r>
            <a:r>
              <a:rPr baseline="31999"/>
              <a:t>12</a:t>
            </a:r>
            <a:r>
              <a:t>             Zeta: 10</a:t>
            </a:r>
            <a:r>
              <a:rPr baseline="31999"/>
              <a:t>21</a:t>
            </a:r>
          </a:p>
          <a:p>
            <a:pPr>
              <a:defRPr sz="4000">
                <a:latin typeface="Helvetica Light"/>
                <a:ea typeface="Helvetica Light"/>
                <a:cs typeface="Helvetica Light"/>
                <a:sym typeface="Helvetica Light"/>
              </a:defRPr>
            </a:pPr>
            <a:r>
              <a:t>Peta:  10</a:t>
            </a:r>
            <a:r>
              <a:rPr baseline="31999"/>
              <a:t>15</a:t>
            </a:r>
          </a:p>
        </p:txBody>
      </p:sp>
      <p:sp>
        <p:nvSpPr>
          <p:cNvPr id="547" name="Shape 547"/>
          <p:cNvSpPr/>
          <p:nvPr/>
        </p:nvSpPr>
        <p:spPr>
          <a:xfrm>
            <a:off x="592435" y="3525435"/>
            <a:ext cx="11199813"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Helvetica Light"/>
                <a:ea typeface="Helvetica Light"/>
                <a:cs typeface="Helvetica Light"/>
                <a:sym typeface="Helvetica Light"/>
              </a:defRPr>
            </a:pPr>
            <a:r>
              <a:rPr i="1">
                <a:latin typeface="Helvetica"/>
                <a:ea typeface="Helvetica"/>
                <a:cs typeface="Helvetica"/>
                <a:sym typeface="Helvetica"/>
              </a:rPr>
              <a:t>EEI</a:t>
            </a:r>
            <a:r>
              <a:t> = 10</a:t>
            </a:r>
            <a:r>
              <a:rPr baseline="31999"/>
              <a:t>-10 </a:t>
            </a:r>
            <a:r>
              <a:t>- 10</a:t>
            </a:r>
            <a:r>
              <a:rPr baseline="31999"/>
              <a:t>-9</a:t>
            </a:r>
            <a:r>
              <a:t> </a:t>
            </a:r>
          </a:p>
          <a:p>
            <a:pPr>
              <a:defRPr sz="4000">
                <a:latin typeface="Helvetica Light"/>
                <a:ea typeface="Helvetica Light"/>
                <a:cs typeface="Helvetica Light"/>
                <a:sym typeface="Helvetica Light"/>
              </a:defRPr>
            </a:pPr>
            <a:r>
              <a:rPr i="1">
                <a:latin typeface="Helvetica"/>
                <a:ea typeface="Helvetica"/>
                <a:cs typeface="Helvetica"/>
                <a:sym typeface="Helvetica"/>
              </a:rPr>
              <a:t>I</a:t>
            </a:r>
            <a:r>
              <a:t> ~ 10</a:t>
            </a:r>
            <a:r>
              <a:rPr baseline="31999"/>
              <a:t>5</a:t>
            </a:r>
            <a:r>
              <a:t> TeraWatt ~ 10</a:t>
            </a:r>
            <a:r>
              <a:rPr baseline="31999"/>
              <a:t>17</a:t>
            </a:r>
            <a:r>
              <a:t> Watt (solar irradiation) </a:t>
            </a:r>
          </a:p>
          <a:p>
            <a:pPr>
              <a:defRPr sz="4000">
                <a:latin typeface="Helvetica Light"/>
                <a:ea typeface="Helvetica Light"/>
                <a:cs typeface="Helvetica Light"/>
                <a:sym typeface="Helvetica Light"/>
              </a:defRPr>
            </a:pPr>
          </a:p>
          <a:p>
            <a:pPr>
              <a:defRPr sz="4000">
                <a:latin typeface="Helvetica Light"/>
                <a:ea typeface="Helvetica Light"/>
                <a:cs typeface="Helvetica Light"/>
                <a:sym typeface="Helvetica Light"/>
              </a:defRPr>
            </a:pPr>
            <a:r>
              <a:rPr i="1">
                <a:latin typeface="Helvetica"/>
                <a:ea typeface="Helvetica"/>
                <a:cs typeface="Helvetica"/>
                <a:sym typeface="Helvetica"/>
              </a:rPr>
              <a:t>P</a:t>
            </a:r>
            <a:r>
              <a:t> = </a:t>
            </a:r>
            <a:r>
              <a:rPr i="1">
                <a:latin typeface="Helvetica"/>
                <a:ea typeface="Helvetica"/>
                <a:cs typeface="Helvetica"/>
                <a:sym typeface="Helvetica"/>
              </a:rPr>
              <a:t>EEI</a:t>
            </a:r>
            <a:r>
              <a:t> * </a:t>
            </a:r>
            <a:r>
              <a:rPr i="1">
                <a:latin typeface="Helvetica"/>
                <a:ea typeface="Helvetica"/>
                <a:cs typeface="Helvetica"/>
                <a:sym typeface="Helvetica"/>
              </a:rPr>
              <a:t>I</a:t>
            </a:r>
            <a:r>
              <a:t> ~ 10</a:t>
            </a:r>
            <a:r>
              <a:rPr baseline="31999"/>
              <a:t>7</a:t>
            </a:r>
            <a:r>
              <a:t> - 10</a:t>
            </a:r>
            <a:r>
              <a:rPr baseline="31999"/>
              <a:t>8</a:t>
            </a:r>
            <a:r>
              <a:t> Watt</a:t>
            </a:r>
          </a:p>
          <a:p>
            <a:pPr>
              <a:defRPr sz="4000">
                <a:latin typeface="Helvetica Light"/>
                <a:ea typeface="Helvetica Light"/>
                <a:cs typeface="Helvetica Light"/>
                <a:sym typeface="Helvetica Light"/>
              </a:defRPr>
            </a:pPr>
            <a:r>
              <a:t>(</a:t>
            </a:r>
            <a:r>
              <a:rPr i="1">
                <a:latin typeface="Helvetica"/>
                <a:ea typeface="Helvetica"/>
                <a:cs typeface="Helvetica"/>
                <a:sym typeface="Helvetica"/>
              </a:rPr>
              <a:t>P</a:t>
            </a:r>
            <a:r>
              <a:t>: power of energy storage on the planet)</a:t>
            </a:r>
          </a:p>
        </p:txBody>
      </p:sp>
      <p:sp>
        <p:nvSpPr>
          <p:cNvPr id="548" name="Shape 548"/>
          <p:cNvSpPr/>
          <p:nvPr/>
        </p:nvSpPr>
        <p:spPr>
          <a:xfrm>
            <a:off x="503535" y="7741835"/>
            <a:ext cx="13929123"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Helvetica Light"/>
                <a:ea typeface="Helvetica Light"/>
                <a:cs typeface="Helvetica Light"/>
                <a:sym typeface="Helvetica Light"/>
              </a:defRPr>
            </a:pPr>
            <a:r>
              <a:t>200 Myrs = 200,000,000 * 31,557,600 s</a:t>
            </a:r>
          </a:p>
          <a:p>
            <a:pPr>
              <a:defRPr sz="4000">
                <a:latin typeface="Helvetica Light"/>
                <a:ea typeface="Helvetica Light"/>
                <a:cs typeface="Helvetica Light"/>
                <a:sym typeface="Helvetica Light"/>
              </a:defRPr>
            </a:pPr>
            <a:r>
              <a:t>200 Myrs</a:t>
            </a:r>
            <a:r>
              <a:rPr i="1">
                <a:latin typeface="Helvetica"/>
                <a:ea typeface="Helvetica"/>
                <a:cs typeface="Helvetica"/>
                <a:sym typeface="Helvetica"/>
              </a:rPr>
              <a:t> * P = </a:t>
            </a:r>
            <a:r>
              <a:t>6,311,520,000,000,000 * 10,000,000 Joules</a:t>
            </a:r>
          </a:p>
          <a:p>
            <a:pPr>
              <a:defRPr sz="4000">
                <a:latin typeface="Helvetica Light"/>
                <a:ea typeface="Helvetica Light"/>
                <a:cs typeface="Helvetica Light"/>
                <a:sym typeface="Helvetica Light"/>
              </a:defRPr>
            </a:pPr>
            <a:r>
              <a:t>                      = 63,115,200,000,000,000,000,000</a:t>
            </a:r>
          </a:p>
          <a:p>
            <a:pPr>
              <a:defRPr sz="4000">
                <a:latin typeface="Helvetica Light"/>
                <a:ea typeface="Helvetica Light"/>
                <a:cs typeface="Helvetica Light"/>
                <a:sym typeface="Helvetica Light"/>
              </a:defRPr>
            </a:pPr>
            <a:r>
              <a:t>                      ~ 63 ZetaJules ~ 100 ZetaJules</a:t>
            </a:r>
          </a:p>
        </p:txBody>
      </p:sp>
      <p:sp>
        <p:nvSpPr>
          <p:cNvPr id="549" name="Shape 549"/>
          <p:cNvSpPr/>
          <p:nvPr/>
        </p:nvSpPr>
        <p:spPr>
          <a:xfrm>
            <a:off x="452735" y="10815235"/>
            <a:ext cx="13632756"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Helvetica Light"/>
                <a:ea typeface="Helvetica Light"/>
                <a:cs typeface="Helvetica Light"/>
                <a:sym typeface="Helvetica Light"/>
              </a:defRPr>
            </a:pPr>
            <a:r>
              <a:t>Humanity: 20 TeraWatt, </a:t>
            </a:r>
          </a:p>
          <a:p>
            <a:pPr>
              <a:defRPr sz="4000">
                <a:latin typeface="Helvetica Light"/>
                <a:ea typeface="Helvetica Light"/>
                <a:cs typeface="Helvetica Light"/>
                <a:sym typeface="Helvetica Light"/>
              </a:defRPr>
            </a:pPr>
            <a:r>
              <a:t>Energy in 100 yrs:</a:t>
            </a:r>
          </a:p>
          <a:p>
            <a:pPr>
              <a:defRPr sz="4000">
                <a:latin typeface="Helvetica Light"/>
                <a:ea typeface="Helvetica Light"/>
                <a:cs typeface="Helvetica Light"/>
                <a:sym typeface="Helvetica Light"/>
              </a:defRPr>
            </a:pPr>
            <a:r>
              <a:t>E = 100 * 31,557,600 s * 20,000,000,000,000 Watt</a:t>
            </a:r>
          </a:p>
          <a:p>
            <a:pPr>
              <a:defRPr sz="4000">
                <a:latin typeface="Helvetica Light"/>
                <a:ea typeface="Helvetica Light"/>
                <a:cs typeface="Helvetica Light"/>
                <a:sym typeface="Helvetica Light"/>
              </a:defRPr>
            </a:pPr>
            <a:r>
              <a:t>   =  63,115,200,000,000,000,000,000 ~ 100 ZetaJules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51" name="Shape 55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5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553" name="CO2.tiff"/>
          <p:cNvPicPr>
            <a:picLocks noChangeAspect="1"/>
          </p:cNvPicPr>
          <p:nvPr/>
        </p:nvPicPr>
        <p:blipFill>
          <a:blip r:embed="rId3">
            <a:extLst/>
          </a:blip>
          <a:stretch>
            <a:fillRect/>
          </a:stretch>
        </p:blipFill>
        <p:spPr>
          <a:xfrm>
            <a:off x="213768" y="3119435"/>
            <a:ext cx="13705018" cy="7918823"/>
          </a:xfrm>
          <a:prstGeom prst="rect">
            <a:avLst/>
          </a:prstGeom>
          <a:ln w="12700">
            <a:miter lim="400000"/>
          </a:ln>
        </p:spPr>
      </p:pic>
      <p:sp>
        <p:nvSpPr>
          <p:cNvPr id="554" name="Shape 554"/>
          <p:cNvSpPr/>
          <p:nvPr/>
        </p:nvSpPr>
        <p:spPr>
          <a:xfrm>
            <a:off x="184100" y="1011039"/>
            <a:ext cx="527927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Greenhouse Gases</a:t>
            </a:r>
          </a:p>
        </p:txBody>
      </p:sp>
      <p:sp>
        <p:nvSpPr>
          <p:cNvPr id="555" name="Shape 555"/>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pic>
        <p:nvPicPr>
          <p:cNvPr id="556" name="methane_atmospheric.png"/>
          <p:cNvPicPr>
            <a:picLocks noChangeAspect="1"/>
          </p:cNvPicPr>
          <p:nvPr/>
        </p:nvPicPr>
        <p:blipFill>
          <a:blip r:embed="rId4">
            <a:extLst/>
          </a:blip>
          <a:stretch>
            <a:fillRect/>
          </a:stretch>
        </p:blipFill>
        <p:spPr>
          <a:xfrm>
            <a:off x="13335000" y="3600520"/>
            <a:ext cx="10160000" cy="72571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58" name="Shape 55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5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60" name="Shape 560"/>
          <p:cNvSpPr/>
          <p:nvPr/>
        </p:nvSpPr>
        <p:spPr>
          <a:xfrm>
            <a:off x="133300" y="931912"/>
            <a:ext cx="921503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700">
                <a:latin typeface="Helvetica Light"/>
                <a:ea typeface="Helvetica Light"/>
                <a:cs typeface="Helvetica Light"/>
                <a:sym typeface="Helvetica Light"/>
              </a:defRPr>
            </a:pPr>
            <a:r>
              <a:t>Greenhouse Gases: Example CO</a:t>
            </a:r>
            <a:r>
              <a:rPr baseline="-5999"/>
              <a:t>2</a:t>
            </a:r>
          </a:p>
        </p:txBody>
      </p:sp>
      <p:grpSp>
        <p:nvGrpSpPr>
          <p:cNvPr id="564" name="Group 564"/>
          <p:cNvGrpSpPr/>
          <p:nvPr/>
        </p:nvGrpSpPr>
        <p:grpSpPr>
          <a:xfrm>
            <a:off x="1268957" y="3785240"/>
            <a:ext cx="21141433" cy="4673601"/>
            <a:chOff x="0" y="0"/>
            <a:chExt cx="21141432" cy="4673600"/>
          </a:xfrm>
        </p:grpSpPr>
        <p:sp>
          <p:nvSpPr>
            <p:cNvPr id="561" name="Shape 561"/>
            <p:cNvSpPr/>
            <p:nvPr/>
          </p:nvSpPr>
          <p:spPr>
            <a:xfrm>
              <a:off x="0" y="783482"/>
              <a:ext cx="21141433" cy="375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740833" indent="-423333">
                <a:buSzPct val="171000"/>
                <a:buChar char="•"/>
                <a:tabLst>
                  <a:tab pos="139700" algn="l"/>
                  <a:tab pos="457200" algn="l"/>
                </a:tabLst>
                <a:defRPr sz="4000">
                  <a:solidFill>
                    <a:srgbClr val="666666"/>
                  </a:solidFill>
                </a:defRPr>
              </a:pPr>
              <a:r>
                <a:t>312 ppm: My Birth</a:t>
              </a:r>
            </a:p>
            <a:p>
              <a:pPr marL="740833" indent="-423333">
                <a:buSzPct val="171000"/>
                <a:buChar char="•"/>
                <a:tabLst>
                  <a:tab pos="139700" algn="l"/>
                  <a:tab pos="457200" algn="l"/>
                </a:tabLst>
                <a:defRPr sz="4000">
                  <a:solidFill>
                    <a:srgbClr val="666666"/>
                  </a:solidFill>
                </a:defRPr>
              </a:pPr>
              <a:r>
                <a:t>320 ppm: Started as carpenter</a:t>
              </a:r>
            </a:p>
            <a:p>
              <a:pPr marL="740833" indent="-423333">
                <a:buSzPct val="171000"/>
                <a:buChar char="•"/>
                <a:tabLst>
                  <a:tab pos="139700" algn="l"/>
                  <a:tab pos="457200" algn="l"/>
                </a:tabLst>
                <a:defRPr sz="4000">
                  <a:solidFill>
                    <a:srgbClr val="666666"/>
                  </a:solidFill>
                </a:defRPr>
              </a:pPr>
              <a:r>
                <a:t>331 ppm: Started at university</a:t>
              </a:r>
            </a:p>
            <a:p>
              <a:pPr marL="740833" indent="-423333">
                <a:buSzPct val="171000"/>
                <a:buChar char="•"/>
                <a:tabLst>
                  <a:tab pos="139700" algn="l"/>
                  <a:tab pos="457200" algn="l"/>
                </a:tabLst>
                <a:defRPr sz="4000">
                  <a:solidFill>
                    <a:srgbClr val="666666"/>
                  </a:solidFill>
                </a:defRPr>
              </a:pPr>
              <a:r>
                <a:t>350 ppm: PhD</a:t>
              </a:r>
            </a:p>
            <a:p>
              <a:pPr marL="740833" indent="-423333">
                <a:buSzPct val="171000"/>
                <a:buChar char="•"/>
                <a:tabLst>
                  <a:tab pos="139700" algn="l"/>
                  <a:tab pos="457200" algn="l"/>
                </a:tabLst>
                <a:defRPr sz="4000">
                  <a:solidFill>
                    <a:srgbClr val="666666"/>
                  </a:solidFill>
                </a:defRPr>
              </a:pPr>
              <a:r>
                <a:t>373 ppm: Married</a:t>
              </a:r>
            </a:p>
            <a:p>
              <a:pPr marL="740833" indent="-423333">
                <a:buSzPct val="171000"/>
                <a:buChar char="•"/>
                <a:tabLst>
                  <a:tab pos="139700" algn="l"/>
                  <a:tab pos="457200" algn="l"/>
                </a:tabLst>
                <a:defRPr sz="4000">
                  <a:solidFill>
                    <a:srgbClr val="666666"/>
                  </a:solidFill>
                </a:defRPr>
              </a:pPr>
              <a:r>
                <a:t>412 ppm: Today (July 2019)</a:t>
              </a:r>
            </a:p>
          </p:txBody>
        </p:sp>
        <p:sp>
          <p:nvSpPr>
            <p:cNvPr id="562" name="Shape 562"/>
            <p:cNvSpPr/>
            <p:nvPr/>
          </p:nvSpPr>
          <p:spPr>
            <a:xfrm>
              <a:off x="14836754" y="0"/>
              <a:ext cx="1383031" cy="467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0">
                  <a:latin typeface="Helvetica Light"/>
                  <a:ea typeface="Helvetica Light"/>
                  <a:cs typeface="Helvetica Light"/>
                  <a:sym typeface="Helvetica Light"/>
                </a:defRPr>
              </a:lvl1pPr>
            </a:lstStyle>
            <a:p>
              <a:pPr/>
              <a:r>
                <a:t>}</a:t>
              </a:r>
            </a:p>
          </p:txBody>
        </p:sp>
        <p:sp>
          <p:nvSpPr>
            <p:cNvPr id="563" name="Shape 563"/>
            <p:cNvSpPr/>
            <p:nvPr/>
          </p:nvSpPr>
          <p:spPr>
            <a:xfrm>
              <a:off x="16185095" y="2307482"/>
              <a:ext cx="3388869"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solidFill>
                    <a:schemeClr val="accent1"/>
                  </a:solidFill>
                  <a:latin typeface="Helvetica Light"/>
                  <a:ea typeface="Helvetica Light"/>
                  <a:cs typeface="Helvetica Light"/>
                  <a:sym typeface="Helvetica Light"/>
                </a:defRPr>
              </a:lvl1pPr>
            </a:lstStyle>
            <a:p>
              <a:pPr/>
              <a:r>
                <a:t>Time of my life</a:t>
              </a:r>
            </a:p>
          </p:txBody>
        </p:sp>
      </p:grpSp>
      <p:sp>
        <p:nvSpPr>
          <p:cNvPr id="565" name="Shape 565"/>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grpSp>
        <p:nvGrpSpPr>
          <p:cNvPr id="569" name="Group 569"/>
          <p:cNvGrpSpPr/>
          <p:nvPr/>
        </p:nvGrpSpPr>
        <p:grpSpPr>
          <a:xfrm>
            <a:off x="1207032" y="1643112"/>
            <a:ext cx="21790892" cy="2400301"/>
            <a:chOff x="0" y="0"/>
            <a:chExt cx="21790890" cy="2400300"/>
          </a:xfrm>
        </p:grpSpPr>
        <p:sp>
          <p:nvSpPr>
            <p:cNvPr id="566" name="Shape 566"/>
            <p:cNvSpPr/>
            <p:nvPr/>
          </p:nvSpPr>
          <p:spPr>
            <a:xfrm>
              <a:off x="0" y="469900"/>
              <a:ext cx="21141433" cy="193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740833" indent="-423333">
                <a:buSzPct val="171000"/>
                <a:buChar char="•"/>
                <a:tabLst>
                  <a:tab pos="139700" algn="l"/>
                  <a:tab pos="457200" algn="l"/>
                </a:tabLst>
                <a:defRPr sz="4000">
                  <a:solidFill>
                    <a:srgbClr val="666666"/>
                  </a:solidFill>
                </a:defRPr>
              </a:pPr>
              <a:r>
                <a:t>180 ppm: 20,000 years ago (glacial maximum)	</a:t>
              </a:r>
            </a:p>
            <a:p>
              <a:pPr marL="740833" indent="-423333">
                <a:buSzPct val="171000"/>
                <a:buChar char="•"/>
                <a:tabLst>
                  <a:tab pos="139700" algn="l"/>
                  <a:tab pos="457200" algn="l"/>
                </a:tabLst>
                <a:defRPr sz="4000">
                  <a:solidFill>
                    <a:srgbClr val="666666"/>
                  </a:solidFill>
                </a:defRPr>
              </a:pPr>
              <a:r>
                <a:t>270 ppm: 10,000 years ago (transition to agriculture)</a:t>
              </a:r>
            </a:p>
            <a:p>
              <a:pPr marL="740833" indent="-423333">
                <a:buSzPct val="171000"/>
                <a:buChar char="•"/>
                <a:tabLst>
                  <a:tab pos="139700" algn="l"/>
                  <a:tab pos="457200" algn="l"/>
                </a:tabLst>
                <a:defRPr sz="4000">
                  <a:solidFill>
                    <a:srgbClr val="666666"/>
                  </a:solidFill>
                </a:defRPr>
              </a:pPr>
              <a:r>
                <a:t>280 ppm: At the start of industrialization in the 17th Century</a:t>
              </a:r>
            </a:p>
          </p:txBody>
        </p:sp>
        <p:sp>
          <p:nvSpPr>
            <p:cNvPr id="567" name="Shape 567"/>
            <p:cNvSpPr/>
            <p:nvPr/>
          </p:nvSpPr>
          <p:spPr>
            <a:xfrm>
              <a:off x="15094330" y="0"/>
              <a:ext cx="748666" cy="2387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5000">
                  <a:latin typeface="Helvetica Light"/>
                  <a:ea typeface="Helvetica Light"/>
                  <a:cs typeface="Helvetica Light"/>
                  <a:sym typeface="Helvetica Light"/>
                </a:defRPr>
              </a:lvl1pPr>
            </a:lstStyle>
            <a:p>
              <a:pPr/>
              <a:r>
                <a:t>}</a:t>
              </a:r>
            </a:p>
          </p:txBody>
        </p:sp>
        <p:sp>
          <p:nvSpPr>
            <p:cNvPr id="568" name="Shape 568"/>
            <p:cNvSpPr/>
            <p:nvPr/>
          </p:nvSpPr>
          <p:spPr>
            <a:xfrm>
              <a:off x="15883780" y="533400"/>
              <a:ext cx="5907111" cy="1320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chemeClr val="accent1"/>
                  </a:solidFill>
                  <a:latin typeface="Helvetica Light"/>
                  <a:ea typeface="Helvetica Light"/>
                  <a:cs typeface="Helvetica Light"/>
                  <a:sym typeface="Helvetica Light"/>
                </a:defRPr>
              </a:lvl1pPr>
            </a:lstStyle>
            <a:p>
              <a:pPr/>
              <a:r>
                <a:t>Time since the last glacial maximum</a:t>
              </a:r>
            </a:p>
          </p:txBody>
        </p:sp>
      </p:grpSp>
      <p:sp>
        <p:nvSpPr>
          <p:cNvPr id="570" name="Shape 570"/>
          <p:cNvSpPr/>
          <p:nvPr/>
        </p:nvSpPr>
        <p:spPr>
          <a:xfrm>
            <a:off x="1531761" y="8869412"/>
            <a:ext cx="21141433"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666666"/>
                </a:solidFill>
              </a:defRPr>
            </a:pPr>
            <a:r>
              <a:t>My “age” in CO</a:t>
            </a:r>
            <a:r>
              <a:rPr baseline="-5999"/>
              <a:t>2</a:t>
            </a:r>
            <a:r>
              <a:t> increase: 100 ppm (1.5 ppm/year)</a:t>
            </a:r>
          </a:p>
          <a:p>
            <a:pPr>
              <a:defRPr sz="4000">
                <a:solidFill>
                  <a:srgbClr val="666666"/>
                </a:solidFill>
              </a:defRPr>
            </a:pPr>
            <a:r>
              <a:t>Increase over the last 20,000 before industrialization: 120 ppm (0.006 ppm/year)</a:t>
            </a:r>
          </a:p>
          <a:p>
            <a:pPr>
              <a:defRPr sz="4000">
                <a:solidFill>
                  <a:srgbClr val="666666"/>
                </a:solidFill>
              </a:defRPr>
            </a:pPr>
          </a:p>
          <a:p>
            <a:pPr>
              <a:defRPr sz="4000">
                <a:solidFill>
                  <a:srgbClr val="666666"/>
                </a:solidFill>
              </a:defRPr>
            </a:pPr>
            <a:r>
              <a:t>The increase in my life-time was 250 times faster than on average during the pre-industrial 20,000 years. </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64"/>
                                        </p:tgtEl>
                                        <p:attrNameLst>
                                          <p:attrName>style.visibility</p:attrName>
                                        </p:attrNameLst>
                                      </p:cBhvr>
                                      <p:to>
                                        <p:strVal val="visible"/>
                                      </p:to>
                                    </p:set>
                                    <p:animEffect filter="dissolve" transition="in">
                                      <p:cBhvr>
                                        <p:cTn id="7" dur="1000"/>
                                        <p:tgtEl>
                                          <p:spTgt spid="56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70"/>
                                        </p:tgtEl>
                                        <p:attrNameLst>
                                          <p:attrName>style.visibility</p:attrName>
                                        </p:attrNameLst>
                                      </p:cBhvr>
                                      <p:to>
                                        <p:strVal val="visible"/>
                                      </p:to>
                                    </p:set>
                                    <p:animEffect filter="dissolve" transition="in">
                                      <p:cBhvr>
                                        <p:cTn id="12" dur="10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4" grpId="1"/>
      <p:bldP build="whole" bldLvl="1" animBg="1" rev="0" advAuto="0" spid="570" grpId="2"/>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72" name="1-Global-pg-13_cut.jpg"/>
          <p:cNvPicPr>
            <a:picLocks noChangeAspect="1"/>
          </p:cNvPicPr>
          <p:nvPr/>
        </p:nvPicPr>
        <p:blipFill>
          <a:blip r:embed="rId3">
            <a:extLst/>
          </a:blip>
          <a:stretch>
            <a:fillRect/>
          </a:stretch>
        </p:blipFill>
        <p:spPr>
          <a:xfrm>
            <a:off x="2380186" y="987375"/>
            <a:ext cx="19623628" cy="12770300"/>
          </a:xfrm>
          <a:prstGeom prst="rect">
            <a:avLst/>
          </a:prstGeom>
          <a:ln w="12700">
            <a:miter lim="400000"/>
          </a:ln>
        </p:spPr>
      </p:pic>
      <p:sp>
        <p:nvSpPr>
          <p:cNvPr id="573" name="Shape 57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74"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575" name="Shape 575"/>
          <p:cNvSpPr/>
          <p:nvPr/>
        </p:nvSpPr>
        <p:spPr>
          <a:xfrm flipH="1">
            <a:off x="17576800" y="7264400"/>
            <a:ext cx="1651000" cy="0"/>
          </a:xfrm>
          <a:prstGeom prst="line">
            <a:avLst/>
          </a:prstGeom>
          <a:ln w="76200">
            <a:solidFill>
              <a:schemeClr val="accent1"/>
            </a:solidFill>
            <a:headEnd type="stealth"/>
          </a:ln>
        </p:spPr>
        <p:txBody>
          <a:bodyPr lIns="50800" tIns="50800" rIns="50800" bIns="50800" anchor="ctr"/>
          <a:lstStyle/>
          <a:p>
            <a:pPr/>
          </a:p>
        </p:txBody>
      </p:sp>
      <p:sp>
        <p:nvSpPr>
          <p:cNvPr id="576" name="Shape 576"/>
          <p:cNvSpPr/>
          <p:nvPr/>
        </p:nvSpPr>
        <p:spPr>
          <a:xfrm>
            <a:off x="17850730" y="6718300"/>
            <a:ext cx="1103140"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2019</a:t>
            </a:r>
          </a:p>
        </p:txBody>
      </p:sp>
      <p:sp>
        <p:nvSpPr>
          <p:cNvPr id="577" name="Shape 577"/>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
        <p:nvSpPr>
          <p:cNvPr id="578" name="Shape 578"/>
          <p:cNvSpPr/>
          <p:nvPr/>
        </p:nvSpPr>
        <p:spPr>
          <a:xfrm flipV="1">
            <a:off x="3327399" y="10073636"/>
            <a:ext cx="16507123" cy="111764"/>
          </a:xfrm>
          <a:prstGeom prst="line">
            <a:avLst/>
          </a:prstGeom>
          <a:ln w="63500">
            <a:solidFill>
              <a:schemeClr val="accent1"/>
            </a:solidFill>
            <a:custDash>
              <a:ds d="600000" sp="600000"/>
            </a:custDash>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79" name="Shape 579"/>
          <p:cNvSpPr/>
          <p:nvPr/>
        </p:nvSpPr>
        <p:spPr>
          <a:xfrm>
            <a:off x="14373624" y="7284718"/>
            <a:ext cx="3212999" cy="1"/>
          </a:xfrm>
          <a:prstGeom prst="line">
            <a:avLst/>
          </a:prstGeom>
          <a:ln w="63500">
            <a:solidFill>
              <a:schemeClr val="accent1"/>
            </a:solidFill>
            <a:custDash>
              <a:ds d="600000" sp="600000"/>
            </a:custDash>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80" name="Shape 580"/>
          <p:cNvSpPr/>
          <p:nvPr/>
        </p:nvSpPr>
        <p:spPr>
          <a:xfrm>
            <a:off x="222014" y="1787977"/>
            <a:ext cx="16996940" cy="3446582"/>
          </a:xfrm>
          <a:prstGeom prst="wedgeEllipseCallout">
            <a:avLst>
              <a:gd name="adj1" fmla="val 31820"/>
              <a:gd name="adj2" fmla="val 130730"/>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Two Questions:</a:t>
            </a:r>
          </a:p>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What did this increase of CO</a:t>
            </a:r>
            <a:r>
              <a:rPr baseline="-5999"/>
              <a:t>2</a:t>
            </a:r>
            <a:r>
              <a:t> do the Earth’s Energy Imbalance?</a:t>
            </a:r>
          </a:p>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Why are we not experiencing the full impact of the dramatic increase?</a:t>
            </a:r>
          </a:p>
        </p:txBody>
      </p:sp>
      <p:sp>
        <p:nvSpPr>
          <p:cNvPr id="581" name="Shape 581"/>
          <p:cNvSpPr/>
          <p:nvPr/>
        </p:nvSpPr>
        <p:spPr>
          <a:xfrm>
            <a:off x="13971793" y="6953425"/>
            <a:ext cx="579502"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000">
                <a:solidFill>
                  <a:schemeClr val="accent1"/>
                </a:solidFill>
                <a:latin typeface="Helvetica Light"/>
                <a:ea typeface="Helvetica Light"/>
                <a:cs typeface="Helvetica Light"/>
                <a:sym typeface="Helvetica Light"/>
              </a:defRPr>
            </a:lvl1pPr>
          </a:lstStyle>
          <a:p>
            <a:pPr/>
            <a:r>
              <a:t>{</a:t>
            </a:r>
          </a:p>
        </p:txBody>
      </p:sp>
      <p:sp>
        <p:nvSpPr>
          <p:cNvPr id="582" name="Shape 582"/>
          <p:cNvSpPr/>
          <p:nvPr/>
        </p:nvSpPr>
        <p:spPr>
          <a:xfrm>
            <a:off x="2694193" y="8350425"/>
            <a:ext cx="621793"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0">
                <a:solidFill>
                  <a:schemeClr val="accent1"/>
                </a:solidFill>
                <a:latin typeface="Helvetica Light"/>
                <a:ea typeface="Helvetica Light"/>
                <a:cs typeface="Helvetica Light"/>
                <a:sym typeface="Helvetica Light"/>
              </a:defRPr>
            </a:lvl1pPr>
          </a:lstStyle>
          <a:p>
            <a:pPr/>
            <a:r>
              <a:t>{</a:t>
            </a:r>
          </a:p>
        </p:txBody>
      </p:sp>
      <p:sp>
        <p:nvSpPr>
          <p:cNvPr id="583" name="Shape 583"/>
          <p:cNvSpPr/>
          <p:nvPr/>
        </p:nvSpPr>
        <p:spPr>
          <a:xfrm>
            <a:off x="488900" y="8972725"/>
            <a:ext cx="233835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130 ppm</a:t>
            </a:r>
          </a:p>
        </p:txBody>
      </p:sp>
      <p:sp>
        <p:nvSpPr>
          <p:cNvPr id="584" name="Shape 584"/>
          <p:cNvSpPr/>
          <p:nvPr/>
        </p:nvSpPr>
        <p:spPr>
          <a:xfrm>
            <a:off x="11791900" y="7448725"/>
            <a:ext cx="2296214"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110 ppm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80"/>
                                        </p:tgtEl>
                                        <p:attrNameLst>
                                          <p:attrName>style.visibility</p:attrName>
                                        </p:attrNameLst>
                                      </p:cBhvr>
                                      <p:to>
                                        <p:strVal val="visible"/>
                                      </p:to>
                                    </p:set>
                                    <p:anim calcmode="lin" valueType="num">
                                      <p:cBhvr>
                                        <p:cTn id="7" dur="1000" fill="hold"/>
                                        <p:tgtEl>
                                          <p:spTgt spid="580"/>
                                        </p:tgtEl>
                                        <p:attrNameLst>
                                          <p:attrName>ppt_w</p:attrName>
                                        </p:attrNameLst>
                                      </p:cBhvr>
                                      <p:tavLst>
                                        <p:tav tm="0">
                                          <p:val>
                                            <p:fltVal val="0"/>
                                          </p:val>
                                        </p:tav>
                                        <p:tav tm="100000">
                                          <p:val>
                                            <p:strVal val="#ppt_w"/>
                                          </p:val>
                                        </p:tav>
                                      </p:tavLst>
                                    </p:anim>
                                    <p:anim calcmode="lin" valueType="num">
                                      <p:cBhvr>
                                        <p:cTn id="8" dur="1000" fill="hold"/>
                                        <p:tgtEl>
                                          <p:spTgt spid="5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0" grpId="1"/>
    </p:bldLst>
  </p:timing>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grpSp>
        <p:nvGrpSpPr>
          <p:cNvPr id="595" name="Group 595"/>
          <p:cNvGrpSpPr/>
          <p:nvPr/>
        </p:nvGrpSpPr>
        <p:grpSpPr>
          <a:xfrm>
            <a:off x="10655300" y="2123926"/>
            <a:ext cx="13614400" cy="11576348"/>
            <a:chOff x="0" y="0"/>
            <a:chExt cx="13614400" cy="11576347"/>
          </a:xfrm>
        </p:grpSpPr>
        <p:pic>
          <p:nvPicPr>
            <p:cNvPr id="588" name="figure2.jpg"/>
            <p:cNvPicPr>
              <a:picLocks noChangeAspect="1"/>
            </p:cNvPicPr>
            <p:nvPr/>
          </p:nvPicPr>
          <p:blipFill>
            <a:blip r:embed="rId2">
              <a:extLst/>
            </a:blip>
            <a:stretch>
              <a:fillRect/>
            </a:stretch>
          </p:blipFill>
          <p:spPr>
            <a:xfrm>
              <a:off x="419100" y="0"/>
              <a:ext cx="12280900" cy="11228252"/>
            </a:xfrm>
            <a:prstGeom prst="rect">
              <a:avLst/>
            </a:prstGeom>
            <a:ln w="12700" cap="flat">
              <a:noFill/>
              <a:miter lim="400000"/>
            </a:ln>
            <a:effectLst/>
          </p:spPr>
        </p:pic>
        <p:sp>
          <p:nvSpPr>
            <p:cNvPr id="589" name="Shape 589"/>
            <p:cNvSpPr/>
            <p:nvPr/>
          </p:nvSpPr>
          <p:spPr>
            <a:xfrm>
              <a:off x="368300" y="1574800"/>
              <a:ext cx="2441377"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90" name="Shape 590"/>
            <p:cNvSpPr/>
            <p:nvPr/>
          </p:nvSpPr>
          <p:spPr>
            <a:xfrm>
              <a:off x="0" y="9652000"/>
              <a:ext cx="2441377"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91" name="Shape 591"/>
            <p:cNvSpPr/>
            <p:nvPr/>
          </p:nvSpPr>
          <p:spPr>
            <a:xfrm>
              <a:off x="8890000" y="9652000"/>
              <a:ext cx="2667000"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92" name="Shape 592"/>
            <p:cNvSpPr/>
            <p:nvPr/>
          </p:nvSpPr>
          <p:spPr>
            <a:xfrm>
              <a:off x="10947400" y="5486400"/>
              <a:ext cx="2667000"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93" name="Shape 593"/>
            <p:cNvSpPr/>
            <p:nvPr/>
          </p:nvSpPr>
          <p:spPr>
            <a:xfrm>
              <a:off x="10033000" y="3200400"/>
              <a:ext cx="2667000"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94" name="Shape 594"/>
            <p:cNvSpPr/>
            <p:nvPr/>
          </p:nvSpPr>
          <p:spPr>
            <a:xfrm>
              <a:off x="2032000" y="1190277"/>
              <a:ext cx="1334592" cy="168324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596" name="sapceship.tiff"/>
          <p:cNvPicPr>
            <a:picLocks noChangeAspect="1"/>
          </p:cNvPicPr>
          <p:nvPr/>
        </p:nvPicPr>
        <p:blipFill>
          <a:blip r:embed="rId3">
            <a:extLst/>
          </a:blip>
          <a:stretch>
            <a:fillRect/>
          </a:stretch>
        </p:blipFill>
        <p:spPr>
          <a:xfrm>
            <a:off x="24850129" y="8283773"/>
            <a:ext cx="4394201" cy="2870201"/>
          </a:xfrm>
          <a:prstGeom prst="rect">
            <a:avLst/>
          </a:prstGeom>
          <a:ln w="12700">
            <a:miter lim="400000"/>
          </a:ln>
        </p:spPr>
      </p:pic>
      <p:sp>
        <p:nvSpPr>
          <p:cNvPr id="597" name="Shape 597"/>
          <p:cNvSpPr/>
          <p:nvPr/>
        </p:nvSpPr>
        <p:spPr>
          <a:xfrm>
            <a:off x="19815770" y="11569582"/>
            <a:ext cx="3709591" cy="18163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3000">
                <a:solidFill>
                  <a:srgbClr val="010101"/>
                </a:solidFill>
                <a:latin typeface="Arial"/>
                <a:ea typeface="Arial"/>
                <a:cs typeface="Arial"/>
                <a:sym typeface="Arial"/>
              </a:defRPr>
            </a:pPr>
            <a:r>
              <a:t>Some heat is absorbed by Greenhouse gases (CO</a:t>
            </a:r>
            <a:r>
              <a:rPr baseline="-5999"/>
              <a:t>2</a:t>
            </a:r>
            <a:r>
              <a:t>, CH</a:t>
            </a:r>
            <a:r>
              <a:rPr baseline="-5999"/>
              <a:t>4</a:t>
            </a:r>
            <a:r>
              <a:t>, H</a:t>
            </a:r>
            <a:r>
              <a:rPr baseline="-5999"/>
              <a:t>2</a:t>
            </a:r>
            <a:r>
              <a:t>O, ...)</a:t>
            </a:r>
          </a:p>
        </p:txBody>
      </p:sp>
      <p:sp>
        <p:nvSpPr>
          <p:cNvPr id="598" name="Shape 598"/>
          <p:cNvSpPr/>
          <p:nvPr/>
        </p:nvSpPr>
        <p:spPr>
          <a:xfrm>
            <a:off x="21653500" y="7908807"/>
            <a:ext cx="2208511" cy="13845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Some heat is released into space</a:t>
            </a:r>
          </a:p>
        </p:txBody>
      </p:sp>
      <p:sp>
        <p:nvSpPr>
          <p:cNvPr id="599" name="Shape 599"/>
          <p:cNvSpPr/>
          <p:nvPr/>
        </p:nvSpPr>
        <p:spPr>
          <a:xfrm>
            <a:off x="20723076" y="5340232"/>
            <a:ext cx="3002558" cy="13845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Some sunlight is bounced back into space</a:t>
            </a:r>
          </a:p>
        </p:txBody>
      </p:sp>
      <p:sp>
        <p:nvSpPr>
          <p:cNvPr id="600" name="Shape 600"/>
          <p:cNvSpPr/>
          <p:nvPr/>
        </p:nvSpPr>
        <p:spPr>
          <a:xfrm>
            <a:off x="10426501" y="3493695"/>
            <a:ext cx="3530998" cy="18163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With increasing Greenhouse gases, more heat is stored in atmosphere</a:t>
            </a:r>
          </a:p>
        </p:txBody>
      </p:sp>
      <p:sp>
        <p:nvSpPr>
          <p:cNvPr id="601" name="Shape 601"/>
          <p:cNvSpPr/>
          <p:nvPr/>
        </p:nvSpPr>
        <p:spPr>
          <a:xfrm>
            <a:off x="9521180" y="12248052"/>
            <a:ext cx="4299844" cy="1384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Less heat is released to space and stored in ocean and hydrosphere</a:t>
            </a:r>
          </a:p>
        </p:txBody>
      </p:sp>
      <p:sp>
        <p:nvSpPr>
          <p:cNvPr id="602" name="Shape 602"/>
          <p:cNvSpPr/>
          <p:nvPr/>
        </p:nvSpPr>
        <p:spPr>
          <a:xfrm>
            <a:off x="15278100" y="7035682"/>
            <a:ext cx="4299843" cy="1384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3000">
                <a:solidFill>
                  <a:srgbClr val="FFFFFF"/>
                </a:solidFill>
                <a:latin typeface="Arial"/>
                <a:ea typeface="Arial"/>
                <a:cs typeface="Arial"/>
                <a:sym typeface="Arial"/>
              </a:defRPr>
            </a:lvl1pPr>
          </a:lstStyle>
          <a:p>
            <a:pPr/>
            <a:r>
              <a:t>Some solar energy is used by plants and stored in fossils fuels</a:t>
            </a:r>
          </a:p>
        </p:txBody>
      </p:sp>
      <p:sp>
        <p:nvSpPr>
          <p:cNvPr id="603" name="Shape 603"/>
          <p:cNvSpPr/>
          <p:nvPr/>
        </p:nvSpPr>
        <p:spPr>
          <a:xfrm>
            <a:off x="234900" y="3097334"/>
            <a:ext cx="16054438"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EEI = Solar irradiance - Released Energy</a:t>
            </a:r>
          </a:p>
        </p:txBody>
      </p:sp>
      <p:sp>
        <p:nvSpPr>
          <p:cNvPr id="604" name="Shape 604"/>
          <p:cNvSpPr/>
          <p:nvPr/>
        </p:nvSpPr>
        <p:spPr>
          <a:xfrm>
            <a:off x="285700" y="4389623"/>
            <a:ext cx="8392171"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EEI &gt; 0: Global Warming</a:t>
            </a:r>
          </a:p>
          <a:p>
            <a:pPr>
              <a:defRPr sz="4000"/>
            </a:pPr>
            <a:r>
              <a:t>EEI &lt; 0: Global Cooling</a:t>
            </a:r>
          </a:p>
        </p:txBody>
      </p:sp>
      <p:sp>
        <p:nvSpPr>
          <p:cNvPr id="605" name="Shape 60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06"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607" name="Shape 607"/>
          <p:cNvSpPr/>
          <p:nvPr/>
        </p:nvSpPr>
        <p:spPr>
          <a:xfrm>
            <a:off x="251352" y="5958926"/>
            <a:ext cx="12468672"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What can change?</a:t>
            </a:r>
          </a:p>
          <a:p>
            <a:pPr marL="740833" indent="-423333">
              <a:buSzPct val="171000"/>
              <a:buChar char="•"/>
              <a:defRPr sz="4000"/>
            </a:pPr>
            <a:r>
              <a:t>Solar irradiance can change</a:t>
            </a:r>
          </a:p>
          <a:p>
            <a:pPr marL="740833" indent="-423333">
              <a:buSzPct val="171000"/>
              <a:buChar char="•"/>
              <a:defRPr sz="4000"/>
            </a:pPr>
            <a:r>
              <a:t>Reflected radiation can change (albedo)</a:t>
            </a:r>
          </a:p>
          <a:p>
            <a:pPr marL="740833" indent="-423333">
              <a:buSzPct val="171000"/>
              <a:buChar char="•"/>
              <a:defRPr sz="4000"/>
            </a:pPr>
            <a:r>
              <a:t>Absorbed energy can change (Greenhouse Gases)</a:t>
            </a:r>
          </a:p>
        </p:txBody>
      </p:sp>
      <p:sp>
        <p:nvSpPr>
          <p:cNvPr id="608" name="Shape 608"/>
          <p:cNvSpPr/>
          <p:nvPr/>
        </p:nvSpPr>
        <p:spPr>
          <a:xfrm>
            <a:off x="159643" y="1346200"/>
            <a:ext cx="23995696"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rPr sz="5000"/>
              <a:t>Earth's Energy Imbalance</a:t>
            </a:r>
            <a:r>
              <a:t> </a:t>
            </a:r>
            <a:r>
              <a:rPr sz="5000"/>
              <a:t>(EEI)</a:t>
            </a:r>
            <a:r>
              <a:t> is the difference between the amount of solar energy absorbed by Earth and the amount of energy the planet radiates to space as heat. </a:t>
            </a:r>
          </a:p>
        </p:txBody>
      </p:sp>
      <p:sp>
        <p:nvSpPr>
          <p:cNvPr id="609" name="Shape 609"/>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99"/>
                                        </p:tgtEl>
                                        <p:attrNameLst>
                                          <p:attrName>style.visibility</p:attrName>
                                        </p:attrNameLst>
                                      </p:cBhvr>
                                      <p:to>
                                        <p:strVal val="visible"/>
                                      </p:to>
                                    </p:set>
                                    <p:animEffect filter="dissolve" transition="in">
                                      <p:cBhvr>
                                        <p:cTn id="7" dur="1000"/>
                                        <p:tgtEl>
                                          <p:spTgt spid="59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98"/>
                                        </p:tgtEl>
                                        <p:attrNameLst>
                                          <p:attrName>style.visibility</p:attrName>
                                        </p:attrNameLst>
                                      </p:cBhvr>
                                      <p:to>
                                        <p:strVal val="visible"/>
                                      </p:to>
                                    </p:set>
                                    <p:animEffect filter="dissolve" transition="in">
                                      <p:cBhvr>
                                        <p:cTn id="11" dur="1000"/>
                                        <p:tgtEl>
                                          <p:spTgt spid="598"/>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597"/>
                                        </p:tgtEl>
                                        <p:attrNameLst>
                                          <p:attrName>style.visibility</p:attrName>
                                        </p:attrNameLst>
                                      </p:cBhvr>
                                      <p:to>
                                        <p:strVal val="visible"/>
                                      </p:to>
                                    </p:set>
                                    <p:animEffect filter="dissolve" transition="in">
                                      <p:cBhvr>
                                        <p:cTn id="15" dur="1000"/>
                                        <p:tgtEl>
                                          <p:spTgt spid="597"/>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603"/>
                                        </p:tgtEl>
                                        <p:attrNameLst>
                                          <p:attrName>style.visibility</p:attrName>
                                        </p:attrNameLst>
                                      </p:cBhvr>
                                      <p:to>
                                        <p:strVal val="visible"/>
                                      </p:to>
                                    </p:set>
                                    <p:animEffect filter="dissolve" transition="in">
                                      <p:cBhvr>
                                        <p:cTn id="20" dur="1000"/>
                                        <p:tgtEl>
                                          <p:spTgt spid="603"/>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604"/>
                                        </p:tgtEl>
                                        <p:attrNameLst>
                                          <p:attrName>style.visibility</p:attrName>
                                        </p:attrNameLst>
                                      </p:cBhvr>
                                      <p:to>
                                        <p:strVal val="visible"/>
                                      </p:to>
                                    </p:set>
                                    <p:animEffect filter="dissolve" transition="in">
                                      <p:cBhvr>
                                        <p:cTn id="25" dur="1000"/>
                                        <p:tgtEl>
                                          <p:spTgt spid="604"/>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607"/>
                                        </p:tgtEl>
                                        <p:attrNameLst>
                                          <p:attrName>style.visibility</p:attrName>
                                        </p:attrNameLst>
                                      </p:cBhvr>
                                      <p:to>
                                        <p:strVal val="visible"/>
                                      </p:to>
                                    </p:set>
                                    <p:animEffect filter="dissolve" transition="in">
                                      <p:cBhvr>
                                        <p:cTn id="30" dur="1000"/>
                                        <p:tgtEl>
                                          <p:spTgt spid="607"/>
                                        </p:tgtEl>
                                      </p:cBhvr>
                                    </p:animEffect>
                                  </p:childTnLst>
                                </p:cTn>
                              </p:par>
                            </p:childTnLst>
                          </p:cTn>
                        </p:par>
                        <p:par>
                          <p:cTn id="31" fill="hold">
                            <p:stCondLst>
                              <p:cond delay="1000"/>
                            </p:stCondLst>
                            <p:childTnLst>
                              <p:par>
                                <p:cTn id="32" presetClass="entr" nodeType="afterEffect" presetID="9" grpId="7" fill="hold">
                                  <p:stCondLst>
                                    <p:cond delay="0"/>
                                  </p:stCondLst>
                                  <p:iterate type="el" backwards="0">
                                    <p:tmAbs val="0"/>
                                  </p:iterate>
                                  <p:childTnLst>
                                    <p:set>
                                      <p:cBhvr>
                                        <p:cTn id="33" fill="hold"/>
                                        <p:tgtEl>
                                          <p:spTgt spid="602"/>
                                        </p:tgtEl>
                                        <p:attrNameLst>
                                          <p:attrName>style.visibility</p:attrName>
                                        </p:attrNameLst>
                                      </p:cBhvr>
                                      <p:to>
                                        <p:strVal val="visible"/>
                                      </p:to>
                                    </p:set>
                                    <p:animEffect filter="dissolve" transition="in">
                                      <p:cBhvr>
                                        <p:cTn id="34" dur="1000"/>
                                        <p:tgtEl>
                                          <p:spTgt spid="602"/>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9" grpId="8" fill="hold">
                                  <p:stCondLst>
                                    <p:cond delay="0"/>
                                  </p:stCondLst>
                                  <p:iterate type="el" backwards="0">
                                    <p:tmAbs val="0"/>
                                  </p:iterate>
                                  <p:childTnLst>
                                    <p:set>
                                      <p:cBhvr>
                                        <p:cTn id="38" fill="hold"/>
                                        <p:tgtEl>
                                          <p:spTgt spid="600"/>
                                        </p:tgtEl>
                                        <p:attrNameLst>
                                          <p:attrName>style.visibility</p:attrName>
                                        </p:attrNameLst>
                                      </p:cBhvr>
                                      <p:to>
                                        <p:strVal val="visible"/>
                                      </p:to>
                                    </p:set>
                                    <p:animEffect filter="dissolve" transition="in">
                                      <p:cBhvr>
                                        <p:cTn id="39" dur="1000"/>
                                        <p:tgtEl>
                                          <p:spTgt spid="600"/>
                                        </p:tgtEl>
                                      </p:cBhvr>
                                    </p:animEffect>
                                  </p:childTnLst>
                                </p:cTn>
                              </p:par>
                            </p:childTnLst>
                          </p:cTn>
                        </p:par>
                        <p:par>
                          <p:cTn id="40" fill="hold">
                            <p:stCondLst>
                              <p:cond delay="1000"/>
                            </p:stCondLst>
                            <p:childTnLst>
                              <p:par>
                                <p:cTn id="41" presetClass="entr" nodeType="afterEffect" presetID="9" grpId="9" fill="hold">
                                  <p:stCondLst>
                                    <p:cond delay="0"/>
                                  </p:stCondLst>
                                  <p:iterate type="el" backwards="0">
                                    <p:tmAbs val="0"/>
                                  </p:iterate>
                                  <p:childTnLst>
                                    <p:set>
                                      <p:cBhvr>
                                        <p:cTn id="42" fill="hold"/>
                                        <p:tgtEl>
                                          <p:spTgt spid="601"/>
                                        </p:tgtEl>
                                        <p:attrNameLst>
                                          <p:attrName>style.visibility</p:attrName>
                                        </p:attrNameLst>
                                      </p:cBhvr>
                                      <p:to>
                                        <p:strVal val="visible"/>
                                      </p:to>
                                    </p:set>
                                    <p:animEffect filter="dissolve" transition="in">
                                      <p:cBhvr>
                                        <p:cTn id="43" dur="10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0" grpId="8"/>
      <p:bldP build="whole" bldLvl="1" animBg="1" rev="0" advAuto="0" spid="604" grpId="5"/>
      <p:bldP build="whole" bldLvl="1" animBg="1" rev="0" advAuto="0" spid="601" grpId="9"/>
      <p:bldP build="whole" bldLvl="1" animBg="1" rev="0" advAuto="0" spid="597" grpId="3"/>
      <p:bldP build="whole" bldLvl="1" animBg="1" rev="0" advAuto="0" spid="599" grpId="1"/>
      <p:bldP build="whole" bldLvl="1" animBg="1" rev="0" advAuto="0" spid="598" grpId="2"/>
      <p:bldP build="whole" bldLvl="1" animBg="1" rev="0" advAuto="0" spid="607" grpId="6"/>
      <p:bldP build="whole" bldLvl="1" animBg="1" rev="0" advAuto="0" spid="603" grpId="4"/>
      <p:bldP build="whole" bldLvl="1" animBg="1" rev="0" advAuto="0" spid="602" grpId="7"/>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625" name="Group 625"/>
          <p:cNvGrpSpPr/>
          <p:nvPr/>
        </p:nvGrpSpPr>
        <p:grpSpPr>
          <a:xfrm>
            <a:off x="1168562" y="3289579"/>
            <a:ext cx="9951713" cy="6062786"/>
            <a:chOff x="0" y="-50800"/>
            <a:chExt cx="9951711" cy="6062785"/>
          </a:xfrm>
        </p:grpSpPr>
        <p:sp>
          <p:nvSpPr>
            <p:cNvPr id="611" name="Shape 611"/>
            <p:cNvSpPr/>
            <p:nvPr/>
          </p:nvSpPr>
          <p:spPr>
            <a:xfrm>
              <a:off x="2440111" y="-50801"/>
              <a:ext cx="3980575"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7400"/>
              </a:pPr>
              <a:r>
                <a:t>10</a:t>
              </a:r>
              <a:r>
                <a:rPr baseline="31999"/>
                <a:t>-10</a:t>
              </a:r>
              <a:r>
                <a:t>-10</a:t>
              </a:r>
              <a:r>
                <a:rPr baseline="31999"/>
                <a:t>-9</a:t>
              </a:r>
            </a:p>
          </p:txBody>
        </p:sp>
        <p:grpSp>
          <p:nvGrpSpPr>
            <p:cNvPr id="624" name="Group 624"/>
            <p:cNvGrpSpPr/>
            <p:nvPr/>
          </p:nvGrpSpPr>
          <p:grpSpPr>
            <a:xfrm>
              <a:off x="0" y="303158"/>
              <a:ext cx="9951712" cy="5708828"/>
              <a:chOff x="0" y="0"/>
              <a:chExt cx="9951711" cy="5708826"/>
            </a:xfrm>
          </p:grpSpPr>
          <p:grpSp>
            <p:nvGrpSpPr>
              <p:cNvPr id="622" name="Group 622"/>
              <p:cNvGrpSpPr/>
              <p:nvPr/>
            </p:nvGrpSpPr>
            <p:grpSpPr>
              <a:xfrm>
                <a:off x="0" y="0"/>
                <a:ext cx="9951712" cy="5708827"/>
                <a:chOff x="0" y="0"/>
                <a:chExt cx="9951711" cy="5708826"/>
              </a:xfrm>
            </p:grpSpPr>
            <p:pic>
              <p:nvPicPr>
                <p:cNvPr id="612" name="Society Economy Environment2_8.jpg"/>
                <p:cNvPicPr>
                  <a:picLocks noChangeAspect="1"/>
                </p:cNvPicPr>
                <p:nvPr/>
              </p:nvPicPr>
              <p:blipFill>
                <a:blip r:embed="rId2">
                  <a:extLst/>
                </a:blip>
                <a:stretch>
                  <a:fillRect/>
                </a:stretch>
              </p:blipFill>
              <p:spPr>
                <a:xfrm>
                  <a:off x="4089296" y="1209746"/>
                  <a:ext cx="1836101" cy="1774231"/>
                </a:xfrm>
                <a:prstGeom prst="rect">
                  <a:avLst/>
                </a:prstGeom>
                <a:ln w="12700" cap="flat">
                  <a:noFill/>
                  <a:miter lim="400000"/>
                </a:ln>
                <a:effectLst/>
              </p:spPr>
            </p:pic>
            <p:sp>
              <p:nvSpPr>
                <p:cNvPr id="613" name="Shape 613"/>
                <p:cNvSpPr/>
                <p:nvPr/>
              </p:nvSpPr>
              <p:spPr>
                <a:xfrm>
                  <a:off x="3911600" y="2926542"/>
                  <a:ext cx="1016001" cy="10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14" name="Shape 614"/>
                <p:cNvSpPr/>
                <p:nvPr/>
              </p:nvSpPr>
              <p:spPr>
                <a:xfrm rot="5400000">
                  <a:off x="399327" y="672604"/>
                  <a:ext cx="1774231" cy="2572885"/>
                </a:xfrm>
                <a:prstGeom prst="rightArrow">
                  <a:avLst>
                    <a:gd name="adj1" fmla="val 32000"/>
                    <a:gd name="adj2" fmla="val 45811"/>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15" name="Shape 615"/>
                <p:cNvSpPr/>
                <p:nvPr/>
              </p:nvSpPr>
              <p:spPr>
                <a:xfrm rot="16200000">
                  <a:off x="6673127" y="785019"/>
                  <a:ext cx="1774231" cy="2572885"/>
                </a:xfrm>
                <a:prstGeom prst="rightArrow">
                  <a:avLst>
                    <a:gd name="adj1" fmla="val 32000"/>
                    <a:gd name="adj2" fmla="val 45811"/>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16" name="Shape 616"/>
                <p:cNvSpPr/>
                <p:nvPr/>
              </p:nvSpPr>
              <p:spPr>
                <a:xfrm rot="5400000">
                  <a:off x="7052242" y="3318782"/>
                  <a:ext cx="1016001" cy="231521"/>
                </a:xfrm>
                <a:prstGeom prst="rightArrow">
                  <a:avLst>
                    <a:gd name="adj1" fmla="val 32000"/>
                    <a:gd name="adj2" fmla="val 273209"/>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17" name="Shape 617"/>
                <p:cNvSpPr/>
                <p:nvPr/>
              </p:nvSpPr>
              <p:spPr>
                <a:xfrm>
                  <a:off x="442190" y="-1"/>
                  <a:ext cx="1688505"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000"/>
                  </a:pPr>
                  <a:r>
                    <a:t>Incoming </a:t>
                  </a:r>
                </a:p>
                <a:p>
                  <a:pPr>
                    <a:defRPr sz="3000"/>
                  </a:pPr>
                  <a:r>
                    <a:t>Solar</a:t>
                  </a:r>
                </a:p>
              </p:txBody>
            </p:sp>
            <p:sp>
              <p:nvSpPr>
                <p:cNvPr id="618" name="Shape 618"/>
                <p:cNvSpPr/>
                <p:nvPr/>
              </p:nvSpPr>
              <p:spPr>
                <a:xfrm>
                  <a:off x="6587997" y="63499"/>
                  <a:ext cx="1944490"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Outgoing Radiation</a:t>
                  </a:r>
                </a:p>
              </p:txBody>
            </p:sp>
            <p:sp>
              <p:nvSpPr>
                <p:cNvPr id="619" name="Shape 619"/>
                <p:cNvSpPr/>
                <p:nvPr/>
              </p:nvSpPr>
              <p:spPr>
                <a:xfrm>
                  <a:off x="1972591" y="4997626"/>
                  <a:ext cx="533410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lvl1pPr>
                </a:lstStyle>
                <a:p>
                  <a:pPr/>
                  <a:r>
                    <a:t>Last 200 Million years</a:t>
                  </a:r>
                </a:p>
              </p:txBody>
            </p:sp>
            <p:sp>
              <p:nvSpPr>
                <p:cNvPr id="620" name="Shape 620"/>
                <p:cNvSpPr/>
                <p:nvPr/>
              </p:nvSpPr>
              <p:spPr>
                <a:xfrm>
                  <a:off x="568199" y="4375560"/>
                  <a:ext cx="8002093"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600"/>
                  </a:pPr>
                  <a:r>
                    <a:t>Imbalance on the order of 10</a:t>
                  </a:r>
                  <a:r>
                    <a:rPr baseline="31999"/>
                    <a:t>-10</a:t>
                  </a:r>
                  <a:r>
                    <a:t>-10</a:t>
                  </a:r>
                  <a:r>
                    <a:rPr baseline="31999"/>
                    <a:t>-9</a:t>
                  </a:r>
                </a:p>
              </p:txBody>
            </p:sp>
            <p:sp>
              <p:nvSpPr>
                <p:cNvPr id="621" name="Shape 621"/>
                <p:cNvSpPr/>
                <p:nvPr/>
              </p:nvSpPr>
              <p:spPr>
                <a:xfrm>
                  <a:off x="6156197" y="3728392"/>
                  <a:ext cx="379551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Storage in fossil fuels</a:t>
                  </a:r>
                </a:p>
              </p:txBody>
            </p:sp>
          </p:grpSp>
          <p:sp>
            <p:nvSpPr>
              <p:cNvPr id="623" name="Shape 623"/>
              <p:cNvSpPr/>
              <p:nvPr/>
            </p:nvSpPr>
            <p:spPr>
              <a:xfrm>
                <a:off x="1245082" y="2881740"/>
                <a:ext cx="6349036" cy="110824"/>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grpSp>
        <p:nvGrpSpPr>
          <p:cNvPr id="639" name="Group 639"/>
          <p:cNvGrpSpPr/>
          <p:nvPr/>
        </p:nvGrpSpPr>
        <p:grpSpPr>
          <a:xfrm>
            <a:off x="1181100" y="3314979"/>
            <a:ext cx="10586712" cy="6011986"/>
            <a:chOff x="0" y="0"/>
            <a:chExt cx="10586711" cy="6011985"/>
          </a:xfrm>
        </p:grpSpPr>
        <p:grpSp>
          <p:nvGrpSpPr>
            <p:cNvPr id="636" name="Group 636"/>
            <p:cNvGrpSpPr/>
            <p:nvPr/>
          </p:nvGrpSpPr>
          <p:grpSpPr>
            <a:xfrm>
              <a:off x="0" y="163458"/>
              <a:ext cx="10586712" cy="5848527"/>
              <a:chOff x="0" y="-139700"/>
              <a:chExt cx="10586711" cy="5848526"/>
            </a:xfrm>
          </p:grpSpPr>
          <p:pic>
            <p:nvPicPr>
              <p:cNvPr id="626" name="Society Economy Environment2_8.jpg"/>
              <p:cNvPicPr>
                <a:picLocks noChangeAspect="1"/>
              </p:cNvPicPr>
              <p:nvPr/>
            </p:nvPicPr>
            <p:blipFill>
              <a:blip r:embed="rId2">
                <a:extLst/>
              </a:blip>
              <a:stretch>
                <a:fillRect/>
              </a:stretch>
            </p:blipFill>
            <p:spPr>
              <a:xfrm>
                <a:off x="4801091" y="1362146"/>
                <a:ext cx="1836101" cy="1774231"/>
              </a:xfrm>
              <a:prstGeom prst="rect">
                <a:avLst/>
              </a:prstGeom>
              <a:ln w="12700" cap="flat">
                <a:noFill/>
                <a:miter lim="400000"/>
              </a:ln>
              <a:effectLst/>
            </p:spPr>
          </p:pic>
          <p:sp>
            <p:nvSpPr>
              <p:cNvPr id="627" name="Shape 627"/>
              <p:cNvSpPr/>
              <p:nvPr/>
            </p:nvSpPr>
            <p:spPr>
              <a:xfrm>
                <a:off x="3911600" y="2926542"/>
                <a:ext cx="1016001" cy="10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28" name="Shape 628"/>
              <p:cNvSpPr/>
              <p:nvPr/>
            </p:nvSpPr>
            <p:spPr>
              <a:xfrm rot="5400000">
                <a:off x="399327" y="494804"/>
                <a:ext cx="1774231" cy="2572885"/>
              </a:xfrm>
              <a:prstGeom prst="rightArrow">
                <a:avLst>
                  <a:gd name="adj1" fmla="val 32000"/>
                  <a:gd name="adj2" fmla="val 45811"/>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29" name="Shape 629"/>
              <p:cNvSpPr/>
              <p:nvPr/>
            </p:nvSpPr>
            <p:spPr>
              <a:xfrm rot="16200000">
                <a:off x="6673127" y="1000919"/>
                <a:ext cx="1774231" cy="2572885"/>
              </a:xfrm>
              <a:prstGeom prst="rightArrow">
                <a:avLst>
                  <a:gd name="adj1" fmla="val 32000"/>
                  <a:gd name="adj2" fmla="val 45811"/>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30" name="Shape 630"/>
              <p:cNvSpPr/>
              <p:nvPr/>
            </p:nvSpPr>
            <p:spPr>
              <a:xfrm rot="5400000">
                <a:off x="7110285" y="3413139"/>
                <a:ext cx="1016001" cy="500007"/>
              </a:xfrm>
              <a:prstGeom prst="rightArrow">
                <a:avLst>
                  <a:gd name="adj1" fmla="val 32000"/>
                  <a:gd name="adj2" fmla="val 126505"/>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31" name="Shape 631"/>
              <p:cNvSpPr/>
              <p:nvPr/>
            </p:nvSpPr>
            <p:spPr>
              <a:xfrm>
                <a:off x="442190" y="-139701"/>
                <a:ext cx="1688505"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000"/>
                </a:pPr>
                <a:r>
                  <a:t>Incoming </a:t>
                </a:r>
              </a:p>
              <a:p>
                <a:pPr>
                  <a:defRPr sz="3000"/>
                </a:pPr>
                <a:r>
                  <a:t>Solar</a:t>
                </a:r>
              </a:p>
            </p:txBody>
          </p:sp>
          <p:sp>
            <p:nvSpPr>
              <p:cNvPr id="632" name="Shape 632"/>
              <p:cNvSpPr/>
              <p:nvPr/>
            </p:nvSpPr>
            <p:spPr>
              <a:xfrm>
                <a:off x="6587997" y="63499"/>
                <a:ext cx="1944490"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Outgoing Radiation</a:t>
                </a:r>
              </a:p>
            </p:txBody>
          </p:sp>
          <p:sp>
            <p:nvSpPr>
              <p:cNvPr id="633" name="Shape 633"/>
              <p:cNvSpPr/>
              <p:nvPr/>
            </p:nvSpPr>
            <p:spPr>
              <a:xfrm>
                <a:off x="3013991" y="4997626"/>
                <a:ext cx="533410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lvl1pPr>
              </a:lstStyle>
              <a:p>
                <a:pPr/>
                <a:r>
                  <a:t>Last 70 years</a:t>
                </a:r>
              </a:p>
            </p:txBody>
          </p:sp>
          <p:sp>
            <p:nvSpPr>
              <p:cNvPr id="634" name="Shape 634"/>
              <p:cNvSpPr/>
              <p:nvPr/>
            </p:nvSpPr>
            <p:spPr>
              <a:xfrm>
                <a:off x="568199" y="4426360"/>
                <a:ext cx="6969126"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600"/>
                </a:pPr>
                <a:r>
                  <a:t>Imbalance on the order of 3x10</a:t>
                </a:r>
                <a:r>
                  <a:rPr baseline="31999"/>
                  <a:t>-3</a:t>
                </a:r>
              </a:p>
            </p:txBody>
          </p:sp>
          <p:sp>
            <p:nvSpPr>
              <p:cNvPr id="635" name="Shape 635"/>
              <p:cNvSpPr/>
              <p:nvPr/>
            </p:nvSpPr>
            <p:spPr>
              <a:xfrm>
                <a:off x="6791197" y="4058592"/>
                <a:ext cx="379551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Storage in heat</a:t>
                </a:r>
              </a:p>
            </p:txBody>
          </p:sp>
        </p:grpSp>
        <p:sp>
          <p:nvSpPr>
            <p:cNvPr id="637" name="Shape 637"/>
            <p:cNvSpPr/>
            <p:nvPr/>
          </p:nvSpPr>
          <p:spPr>
            <a:xfrm>
              <a:off x="1243981" y="2963591"/>
              <a:ext cx="6325839" cy="553440"/>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38" name="Shape 638"/>
            <p:cNvSpPr/>
            <p:nvPr/>
          </p:nvSpPr>
          <p:spPr>
            <a:xfrm>
              <a:off x="3653710" y="-1"/>
              <a:ext cx="2709305"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7400"/>
              </a:pPr>
              <a:r>
                <a:t>3x10</a:t>
              </a:r>
              <a:r>
                <a:rPr baseline="31999"/>
                <a:t>-3</a:t>
              </a:r>
            </a:p>
          </p:txBody>
        </p:sp>
      </p:grpSp>
      <p:sp>
        <p:nvSpPr>
          <p:cNvPr id="640" name="Shape 640"/>
          <p:cNvSpPr/>
          <p:nvPr/>
        </p:nvSpPr>
        <p:spPr>
          <a:xfrm>
            <a:off x="1835100" y="10845800"/>
            <a:ext cx="7907438"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Total energy storage in 200 Myrs: </a:t>
            </a:r>
          </a:p>
          <a:p>
            <a:pPr algn="ctr">
              <a:defRPr sz="4000"/>
            </a:pPr>
            <a:r>
              <a:t>Order 100-1000 ZetaJoules</a:t>
            </a:r>
          </a:p>
        </p:txBody>
      </p:sp>
      <p:sp>
        <p:nvSpPr>
          <p:cNvPr id="641" name="Shape 641"/>
          <p:cNvSpPr/>
          <p:nvPr/>
        </p:nvSpPr>
        <p:spPr>
          <a:xfrm>
            <a:off x="14255700" y="10845800"/>
            <a:ext cx="7823102"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Total energy storage per century: </a:t>
            </a:r>
          </a:p>
          <a:p>
            <a:pPr algn="ctr">
              <a:defRPr sz="4000"/>
            </a:pPr>
            <a:r>
              <a:t>Order 1000 ZetaJoules</a:t>
            </a:r>
          </a:p>
        </p:txBody>
      </p:sp>
      <p:sp>
        <p:nvSpPr>
          <p:cNvPr id="642" name="Shape 64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43"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644" name="Shape 644"/>
          <p:cNvSpPr/>
          <p:nvPr/>
        </p:nvSpPr>
        <p:spPr>
          <a:xfrm>
            <a:off x="1079214" y="2146299"/>
            <a:ext cx="22225571" cy="10160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6000">
                <a:solidFill>
                  <a:srgbClr val="FFFFFF"/>
                </a:solidFill>
              </a:defRPr>
            </a:pPr>
            <a:r>
              <a:t>The Earth’s Energy Imbalance increased by a factor of 10</a:t>
            </a:r>
            <a:r>
              <a:rPr baseline="31999"/>
              <a:t>6</a:t>
            </a:r>
            <a:r>
              <a:t> to 10</a:t>
            </a:r>
            <a:r>
              <a:rPr baseline="31999"/>
              <a:t>7</a:t>
            </a:r>
            <a:r>
              <a:t>!</a:t>
            </a:r>
          </a:p>
        </p:txBody>
      </p:sp>
      <p:sp>
        <p:nvSpPr>
          <p:cNvPr id="645" name="Shape 645"/>
          <p:cNvSpPr/>
          <p:nvPr/>
        </p:nvSpPr>
        <p:spPr>
          <a:xfrm>
            <a:off x="184100" y="1180820"/>
            <a:ext cx="694701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Earth’s Energy Imbalance</a:t>
            </a:r>
          </a:p>
        </p:txBody>
      </p:sp>
      <p:sp>
        <p:nvSpPr>
          <p:cNvPr id="646" name="Shape 646"/>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625"/>
                                        </p:tgtEl>
                                        <p:attrNameLst>
                                          <p:attrName>style.visibility</p:attrName>
                                        </p:attrNameLst>
                                      </p:cBhvr>
                                      <p:to>
                                        <p:strVal val="visible"/>
                                      </p:to>
                                    </p:set>
                                    <p:animEffect filter="dissolve" transition="in">
                                      <p:cBhvr>
                                        <p:cTn id="7" dur="1000"/>
                                        <p:tgtEl>
                                          <p:spTgt spid="62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40"/>
                                        </p:tgtEl>
                                        <p:attrNameLst>
                                          <p:attrName>style.visibility</p:attrName>
                                        </p:attrNameLst>
                                      </p:cBhvr>
                                      <p:to>
                                        <p:strVal val="visible"/>
                                      </p:to>
                                    </p:set>
                                    <p:animEffect filter="dissolve" transition="in">
                                      <p:cBhvr>
                                        <p:cTn id="12" dur="1000"/>
                                        <p:tgtEl>
                                          <p:spTgt spid="64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39"/>
                                        </p:tgtEl>
                                        <p:attrNameLst>
                                          <p:attrName>style.visibility</p:attrName>
                                        </p:attrNameLst>
                                      </p:cBhvr>
                                      <p:to>
                                        <p:strVal val="visible"/>
                                      </p:to>
                                    </p:set>
                                    <p:animEffect filter="dissolve" transition="in">
                                      <p:cBhvr>
                                        <p:cTn id="17" dur="1000"/>
                                        <p:tgtEl>
                                          <p:spTgt spid="639"/>
                                        </p:tgtEl>
                                      </p:cBhvr>
                                    </p:animEffect>
                                  </p:childTnLst>
                                </p:cTn>
                              </p:par>
                            </p:childTnLst>
                          </p:cTn>
                        </p:par>
                        <p:par>
                          <p:cTn id="18" fill="hold">
                            <p:stCondLst>
                              <p:cond delay="0"/>
                            </p:stCondLst>
                            <p:childTnLst>
                              <p:par>
                                <p:cTn id="19" presetClass="path" nodeType="afterEffect" presetSubtype="0" presetID="-1" grpId="4" accel="50000" decel="50000" fill="hold">
                                  <p:stCondLst>
                                    <p:cond delay="0"/>
                                  </p:stCondLst>
                                  <p:childTnLst>
                                    <p:animMotion path="M 0.000000 0.000000 L 0.520833 0.000000" origin="layout" pathEditMode="relative">
                                      <p:cBhvr>
                                        <p:cTn id="20" dur="1000" fill="hold"/>
                                        <p:tgtEl>
                                          <p:spTgt spid="639"/>
                                        </p:tgtEl>
                                        <p:attrNameLst>
                                          <p:attrName>ppt_x</p:attrName>
                                          <p:attrName>ppt_y</p:attrName>
                                        </p:attrNameLst>
                                      </p:cBhvr>
                                    </p:animMotion>
                                  </p:childTnLst>
                                </p:cTn>
                              </p:par>
                            </p:childTnLst>
                          </p:cTn>
                        </p:par>
                        <p:par>
                          <p:cTn id="21" fill="hold">
                            <p:stCondLst>
                              <p:cond delay="1000"/>
                            </p:stCondLst>
                            <p:childTnLst>
                              <p:par>
                                <p:cTn id="22" presetClass="entr" nodeType="afterEffect" presetID="9" grpId="5" fill="hold">
                                  <p:stCondLst>
                                    <p:cond delay="0"/>
                                  </p:stCondLst>
                                  <p:iterate type="el" backwards="0">
                                    <p:tmAbs val="0"/>
                                  </p:iterate>
                                  <p:childTnLst>
                                    <p:set>
                                      <p:cBhvr>
                                        <p:cTn id="23" fill="hold"/>
                                        <p:tgtEl>
                                          <p:spTgt spid="641"/>
                                        </p:tgtEl>
                                        <p:attrNameLst>
                                          <p:attrName>style.visibility</p:attrName>
                                        </p:attrNameLst>
                                      </p:cBhvr>
                                      <p:to>
                                        <p:strVal val="visible"/>
                                      </p:to>
                                    </p:set>
                                    <p:animEffect filter="dissolve" transition="in">
                                      <p:cBhvr>
                                        <p:cTn id="24" dur="1000"/>
                                        <p:tgtEl>
                                          <p:spTgt spid="641"/>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6" fill="hold">
                                  <p:stCondLst>
                                    <p:cond delay="0"/>
                                  </p:stCondLst>
                                  <p:iterate type="el" backwards="0">
                                    <p:tmAbs val="0"/>
                                  </p:iterate>
                                  <p:childTnLst>
                                    <p:set>
                                      <p:cBhvr>
                                        <p:cTn id="28" fill="hold"/>
                                        <p:tgtEl>
                                          <p:spTgt spid="644"/>
                                        </p:tgtEl>
                                        <p:attrNameLst>
                                          <p:attrName>style.visibility</p:attrName>
                                        </p:attrNameLst>
                                      </p:cBhvr>
                                      <p:to>
                                        <p:strVal val="visible"/>
                                      </p:to>
                                    </p:set>
                                    <p:animEffect filter="dissolve" transition="in">
                                      <p:cBhvr>
                                        <p:cTn id="29" dur="1000"/>
                                        <p:tgtEl>
                                          <p:spTgt spid="6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9" grpId="3"/>
      <p:bldP build="whole" bldLvl="1" animBg="1" rev="0" advAuto="0" spid="625" grpId="1"/>
      <p:bldP build="whole" bldLvl="1" animBg="1" rev="0" advAuto="0" spid="640" grpId="2"/>
      <p:bldP build="whole" bldLvl="1" animBg="1" rev="0" advAuto="0" spid="644" grpId="6"/>
      <p:bldP build="whole" bldLvl="1" animBg="1" rev="0" advAuto="0" spid="641" grpId="5"/>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54" name="column18_Dali1.tiff"/>
          <p:cNvPicPr>
            <a:picLocks noChangeAspect="1"/>
          </p:cNvPicPr>
          <p:nvPr/>
        </p:nvPicPr>
        <p:blipFill>
          <a:blip r:embed="rId2">
            <a:extLst/>
          </a:blip>
          <a:stretch>
            <a:fillRect/>
          </a:stretch>
        </p:blipFill>
        <p:spPr>
          <a:xfrm>
            <a:off x="-51892" y="-869726"/>
            <a:ext cx="24487784" cy="175636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5000" fill="hold"/>
                                        <p:tgtEl>
                                          <p:spTgt spid="254"/>
                                        </p:tgtEl>
                                      </p:cBhvr>
                                      <p:by x="320148" y="320148"/>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48" name="OceanWarming02a529px.png"/>
          <p:cNvPicPr>
            <a:picLocks noChangeAspect="1"/>
          </p:cNvPicPr>
          <p:nvPr/>
        </p:nvPicPr>
        <p:blipFill>
          <a:blip r:embed="rId2">
            <a:extLst/>
          </a:blip>
          <a:stretch>
            <a:fillRect/>
          </a:stretch>
        </p:blipFill>
        <p:spPr>
          <a:xfrm>
            <a:off x="17018669" y="4482315"/>
            <a:ext cx="7063420" cy="9213158"/>
          </a:xfrm>
          <a:prstGeom prst="rect">
            <a:avLst/>
          </a:prstGeom>
          <a:ln w="12700">
            <a:miter lim="400000"/>
          </a:ln>
        </p:spPr>
      </p:pic>
      <p:pic>
        <p:nvPicPr>
          <p:cNvPr id="649" name="heat.tiff"/>
          <p:cNvPicPr>
            <a:picLocks noChangeAspect="1"/>
          </p:cNvPicPr>
          <p:nvPr/>
        </p:nvPicPr>
        <p:blipFill>
          <a:blip r:embed="rId3">
            <a:extLst/>
          </a:blip>
          <a:stretch>
            <a:fillRect/>
          </a:stretch>
        </p:blipFill>
        <p:spPr>
          <a:xfrm>
            <a:off x="500839" y="3310542"/>
            <a:ext cx="15543094" cy="9612176"/>
          </a:xfrm>
          <a:prstGeom prst="rect">
            <a:avLst/>
          </a:prstGeom>
          <a:ln w="12700">
            <a:miter lim="400000"/>
          </a:ln>
        </p:spPr>
      </p:pic>
      <p:sp>
        <p:nvSpPr>
          <p:cNvPr id="650" name="Shape 650"/>
          <p:cNvSpPr/>
          <p:nvPr/>
        </p:nvSpPr>
        <p:spPr>
          <a:xfrm>
            <a:off x="287447" y="2337084"/>
            <a:ext cx="664454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740833" indent="-423333">
              <a:buSzPct val="171000"/>
              <a:buChar char="•"/>
              <a:defRPr sz="4000"/>
            </a:lvl1pPr>
          </a:lstStyle>
          <a:p>
            <a:pPr/>
            <a:r>
              <a:t>Today: 300-320 TeraWatt </a:t>
            </a:r>
          </a:p>
        </p:txBody>
      </p:sp>
      <p:sp>
        <p:nvSpPr>
          <p:cNvPr id="651" name="Shape 65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52"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653" name="Shape 653"/>
          <p:cNvSpPr/>
          <p:nvPr/>
        </p:nvSpPr>
        <p:spPr>
          <a:xfrm>
            <a:off x="1371600" y="4178709"/>
            <a:ext cx="5778699" cy="2634954"/>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54" name="Shape 654"/>
          <p:cNvSpPr/>
          <p:nvPr/>
        </p:nvSpPr>
        <p:spPr>
          <a:xfrm>
            <a:off x="2413000" y="3911600"/>
            <a:ext cx="5778699" cy="1482329"/>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55" name="Shape 655"/>
          <p:cNvSpPr/>
          <p:nvPr/>
        </p:nvSpPr>
        <p:spPr>
          <a:xfrm>
            <a:off x="287783" y="3284487"/>
            <a:ext cx="7844732" cy="2336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The Earth system is storing far more heat (energy) than what the rising air temperature indicates.</a:t>
            </a:r>
          </a:p>
        </p:txBody>
      </p:sp>
      <p:sp>
        <p:nvSpPr>
          <p:cNvPr id="656" name="Shape 656"/>
          <p:cNvSpPr/>
          <p:nvPr/>
        </p:nvSpPr>
        <p:spPr>
          <a:xfrm>
            <a:off x="14776867" y="1011039"/>
            <a:ext cx="487560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pPr>
            <a:r>
              <a:t>10</a:t>
            </a:r>
            <a:r>
              <a:rPr baseline="31999"/>
              <a:t>-10</a:t>
            </a:r>
            <a:r>
              <a:t> to 10</a:t>
            </a:r>
            <a:r>
              <a:rPr baseline="31999"/>
              <a:t>-9 </a:t>
            </a:r>
          </a:p>
        </p:txBody>
      </p:sp>
      <p:sp>
        <p:nvSpPr>
          <p:cNvPr id="657" name="Shape 657"/>
          <p:cNvSpPr/>
          <p:nvPr/>
        </p:nvSpPr>
        <p:spPr>
          <a:xfrm>
            <a:off x="16399611" y="3220839"/>
            <a:ext cx="163011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pPr>
            <a:r>
              <a:t>10</a:t>
            </a:r>
            <a:r>
              <a:rPr baseline="31999"/>
              <a:t>-3</a:t>
            </a:r>
          </a:p>
        </p:txBody>
      </p:sp>
      <p:sp>
        <p:nvSpPr>
          <p:cNvPr id="658" name="Shape 658"/>
          <p:cNvSpPr/>
          <p:nvPr/>
        </p:nvSpPr>
        <p:spPr>
          <a:xfrm rot="5400000">
            <a:off x="16579668" y="2081212"/>
            <a:ext cx="1270001" cy="1270001"/>
          </a:xfrm>
          <a:prstGeom prst="rightArrow">
            <a:avLst>
              <a:gd name="adj1" fmla="val 32000"/>
              <a:gd name="adj2" fmla="val 64000"/>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59" name="Shape 659"/>
          <p:cNvSpPr/>
          <p:nvPr/>
        </p:nvSpPr>
        <p:spPr>
          <a:xfrm>
            <a:off x="287056" y="1727199"/>
            <a:ext cx="12649598"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40833" indent="-423333">
              <a:buSzPct val="171000"/>
              <a:buChar char="•"/>
              <a:defRPr sz="4000"/>
            </a:pPr>
            <a:r>
              <a:t>Long-term due to photosynthesis: 10-100 MegaWatt</a:t>
            </a:r>
            <a:r>
              <a:rPr baseline="31999"/>
              <a:t> </a:t>
            </a:r>
          </a:p>
        </p:txBody>
      </p:sp>
      <p:sp>
        <p:nvSpPr>
          <p:cNvPr id="660" name="Shape 660"/>
          <p:cNvSpPr/>
          <p:nvPr/>
        </p:nvSpPr>
        <p:spPr>
          <a:xfrm>
            <a:off x="285700" y="1011039"/>
            <a:ext cx="6648042"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Earth’s Energy Imbalance</a:t>
            </a:r>
          </a:p>
        </p:txBody>
      </p:sp>
      <p:sp>
        <p:nvSpPr>
          <p:cNvPr id="661" name="Shape 661"/>
          <p:cNvSpPr/>
          <p:nvPr/>
        </p:nvSpPr>
        <p:spPr>
          <a:xfrm>
            <a:off x="17304587" y="10306664"/>
            <a:ext cx="6491586" cy="863601"/>
          </a:xfrm>
          <a:prstGeom prst="rect">
            <a:avLst/>
          </a:prstGeom>
          <a:solidFill>
            <a:schemeClr val="accent6">
              <a:hueOff val="7068543"/>
              <a:satOff val="-63217"/>
              <a:lumOff val="21330"/>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The Pool-House Effect</a:t>
            </a:r>
          </a:p>
        </p:txBody>
      </p:sp>
      <p:grpSp>
        <p:nvGrpSpPr>
          <p:cNvPr id="664" name="Group 664"/>
          <p:cNvGrpSpPr/>
          <p:nvPr/>
        </p:nvGrpSpPr>
        <p:grpSpPr>
          <a:xfrm>
            <a:off x="17845223" y="6663134"/>
            <a:ext cx="6248798" cy="2907130"/>
            <a:chOff x="0" y="0"/>
            <a:chExt cx="6248796" cy="2907128"/>
          </a:xfrm>
        </p:grpSpPr>
        <p:sp>
          <p:nvSpPr>
            <p:cNvPr id="662" name="Shape 662"/>
            <p:cNvSpPr/>
            <p:nvPr/>
          </p:nvSpPr>
          <p:spPr>
            <a:xfrm>
              <a:off x="0" y="12700"/>
              <a:ext cx="6233121" cy="2894429"/>
            </a:xfrm>
            <a:prstGeom prst="wedgeEllipseCallout">
              <a:avLst>
                <a:gd name="adj1" fmla="val -191167"/>
                <a:gd name="adj2" fmla="val -26828"/>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5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663" name="Shape 663"/>
            <p:cNvSpPr/>
            <p:nvPr/>
          </p:nvSpPr>
          <p:spPr>
            <a:xfrm>
              <a:off x="15676" y="0"/>
              <a:ext cx="6233121" cy="2894429"/>
            </a:xfrm>
            <a:prstGeom prst="wedgeEllipseCallout">
              <a:avLst>
                <a:gd name="adj1" fmla="val -189045"/>
                <a:gd name="adj2" fmla="val 81761"/>
              </a:avLst>
            </a:prstGeom>
            <a:solidFill>
              <a:srgbClr val="DCDEE0"/>
            </a:solidFill>
            <a:ln w="12700" cap="flat">
              <a:noFill/>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1130300">
                <a:defRPr sz="5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Ocean stores more than 90% of EEI</a:t>
              </a:r>
            </a:p>
          </p:txBody>
        </p:sp>
      </p:grpSp>
      <p:sp>
        <p:nvSpPr>
          <p:cNvPr id="665" name="Shape 665"/>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49"/>
                                        </p:tgtEl>
                                        <p:attrNameLst>
                                          <p:attrName>style.visibility</p:attrName>
                                        </p:attrNameLst>
                                      </p:cBhvr>
                                      <p:to>
                                        <p:strVal val="visible"/>
                                      </p:to>
                                    </p:set>
                                    <p:animEffect filter="dissolve" transition="in">
                                      <p:cBhvr>
                                        <p:cTn id="7" dur="1000"/>
                                        <p:tgtEl>
                                          <p:spTgt spid="64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48"/>
                                        </p:tgtEl>
                                        <p:attrNameLst>
                                          <p:attrName>style.visibility</p:attrName>
                                        </p:attrNameLst>
                                      </p:cBhvr>
                                      <p:to>
                                        <p:strVal val="visible"/>
                                      </p:to>
                                    </p:set>
                                    <p:animEffect filter="dissolve" transition="in">
                                      <p:cBhvr>
                                        <p:cTn id="12" dur="1000"/>
                                        <p:tgtEl>
                                          <p:spTgt spid="64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3" fill="hold">
                                  <p:stCondLst>
                                    <p:cond delay="0"/>
                                  </p:stCondLst>
                                  <p:iterate type="el" backwards="0">
                                    <p:tmAbs val="0"/>
                                  </p:iterate>
                                  <p:childTnLst>
                                    <p:set>
                                      <p:cBhvr>
                                        <p:cTn id="16" fill="hold"/>
                                        <p:tgtEl>
                                          <p:spTgt spid="664"/>
                                        </p:tgtEl>
                                        <p:attrNameLst>
                                          <p:attrName>style.visibility</p:attrName>
                                        </p:attrNameLst>
                                      </p:cBhvr>
                                      <p:to>
                                        <p:strVal val="visible"/>
                                      </p:to>
                                    </p:set>
                                    <p:anim calcmode="lin" valueType="num">
                                      <p:cBhvr>
                                        <p:cTn id="17" dur="750" fill="hold"/>
                                        <p:tgtEl>
                                          <p:spTgt spid="664"/>
                                        </p:tgtEl>
                                        <p:attrNameLst>
                                          <p:attrName>ppt_w</p:attrName>
                                        </p:attrNameLst>
                                      </p:cBhvr>
                                      <p:tavLst>
                                        <p:tav tm="0">
                                          <p:val>
                                            <p:fltVal val="0"/>
                                          </p:val>
                                        </p:tav>
                                        <p:tav tm="100000">
                                          <p:val>
                                            <p:strVal val="#ppt_w"/>
                                          </p:val>
                                        </p:tav>
                                      </p:tavLst>
                                    </p:anim>
                                    <p:anim calcmode="lin" valueType="num">
                                      <p:cBhvr>
                                        <p:cTn id="18" dur="750" fill="hold"/>
                                        <p:tgtEl>
                                          <p:spTgt spid="66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4" fill="hold">
                                  <p:stCondLst>
                                    <p:cond delay="0"/>
                                  </p:stCondLst>
                                  <p:iterate type="el" backwards="0">
                                    <p:tmAbs val="0"/>
                                  </p:iterate>
                                  <p:childTnLst>
                                    <p:set>
                                      <p:cBhvr>
                                        <p:cTn id="22" fill="hold"/>
                                        <p:tgtEl>
                                          <p:spTgt spid="661"/>
                                        </p:tgtEl>
                                        <p:attrNameLst>
                                          <p:attrName>style.visibility</p:attrName>
                                        </p:attrNameLst>
                                      </p:cBhvr>
                                      <p:to>
                                        <p:strVal val="visible"/>
                                      </p:to>
                                    </p:set>
                                    <p:animEffect filter="fade" transition="in">
                                      <p:cBhvr>
                                        <p:cTn id="23" dur="1000"/>
                                        <p:tgtEl>
                                          <p:spTgt spid="6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8" grpId="2"/>
      <p:bldP build="whole" bldLvl="1" animBg="1" rev="0" advAuto="0" spid="664" grpId="3"/>
      <p:bldP build="whole" bldLvl="1" animBg="1" rev="0" advAuto="0" spid="661" grpId="4"/>
      <p:bldP build="whole" bldLvl="1" animBg="1" rev="0" advAuto="0" spid="649" grpId="1"/>
    </p:bldLst>
  </p:timing>
</p:sld>
</file>

<file path=ppt/slides/slide31.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667" name="heat.tiff"/>
          <p:cNvPicPr>
            <a:picLocks noChangeAspect="1"/>
          </p:cNvPicPr>
          <p:nvPr/>
        </p:nvPicPr>
        <p:blipFill>
          <a:blip r:embed="rId2">
            <a:extLst/>
          </a:blip>
          <a:stretch>
            <a:fillRect/>
          </a:stretch>
        </p:blipFill>
        <p:spPr>
          <a:xfrm>
            <a:off x="132129" y="2841554"/>
            <a:ext cx="17158695" cy="10611297"/>
          </a:xfrm>
          <a:prstGeom prst="rect">
            <a:avLst/>
          </a:prstGeom>
          <a:ln w="12700">
            <a:miter lim="400000"/>
          </a:ln>
        </p:spPr>
      </p:pic>
      <p:sp>
        <p:nvSpPr>
          <p:cNvPr id="668" name="Shape 668"/>
          <p:cNvSpPr/>
          <p:nvPr/>
        </p:nvSpPr>
        <p:spPr>
          <a:xfrm>
            <a:off x="287447" y="2337084"/>
            <a:ext cx="664454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740833" indent="-423333">
              <a:buSzPct val="171000"/>
              <a:buChar char="•"/>
              <a:defRPr sz="4000"/>
            </a:lvl1pPr>
          </a:lstStyle>
          <a:p>
            <a:pPr/>
            <a:r>
              <a:t>Today: 300-320 TeraWatt </a:t>
            </a:r>
          </a:p>
        </p:txBody>
      </p:sp>
      <p:sp>
        <p:nvSpPr>
          <p:cNvPr id="669" name="Shape 66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70"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671" name="fig1.gif"/>
          <p:cNvPicPr>
            <a:picLocks noChangeAspect="1"/>
          </p:cNvPicPr>
          <p:nvPr/>
        </p:nvPicPr>
        <p:blipFill>
          <a:blip r:embed="rId4">
            <a:extLst/>
          </a:blip>
          <a:stretch>
            <a:fillRect/>
          </a:stretch>
        </p:blipFill>
        <p:spPr>
          <a:xfrm>
            <a:off x="17335385" y="3613093"/>
            <a:ext cx="6947015" cy="6947014"/>
          </a:xfrm>
          <a:prstGeom prst="rect">
            <a:avLst/>
          </a:prstGeom>
          <a:ln w="12700">
            <a:miter lim="400000"/>
          </a:ln>
        </p:spPr>
      </p:pic>
      <p:sp>
        <p:nvSpPr>
          <p:cNvPr id="672" name="Shape 672"/>
          <p:cNvSpPr/>
          <p:nvPr/>
        </p:nvSpPr>
        <p:spPr>
          <a:xfrm>
            <a:off x="1371600" y="3810000"/>
            <a:ext cx="5778699" cy="2634953"/>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73" name="Shape 673"/>
          <p:cNvSpPr/>
          <p:nvPr/>
        </p:nvSpPr>
        <p:spPr>
          <a:xfrm>
            <a:off x="2413000" y="3911600"/>
            <a:ext cx="5778699" cy="1482329"/>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74" name="Shape 674"/>
          <p:cNvSpPr/>
          <p:nvPr/>
        </p:nvSpPr>
        <p:spPr>
          <a:xfrm>
            <a:off x="338583" y="4504256"/>
            <a:ext cx="7844732"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The Earth system is storing far more heat (energy) than what the rising air temperature indicates</a:t>
            </a:r>
          </a:p>
        </p:txBody>
      </p:sp>
      <p:sp>
        <p:nvSpPr>
          <p:cNvPr id="675" name="Shape 675"/>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
        <p:nvSpPr>
          <p:cNvPr id="676" name="Shape 676"/>
          <p:cNvSpPr/>
          <p:nvPr/>
        </p:nvSpPr>
        <p:spPr>
          <a:xfrm>
            <a:off x="14776867" y="1011039"/>
            <a:ext cx="487560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pPr>
            <a:r>
              <a:t>10</a:t>
            </a:r>
            <a:r>
              <a:rPr baseline="31999"/>
              <a:t>-10</a:t>
            </a:r>
            <a:r>
              <a:t> to 10</a:t>
            </a:r>
            <a:r>
              <a:rPr baseline="31999"/>
              <a:t>-9 </a:t>
            </a:r>
          </a:p>
        </p:txBody>
      </p:sp>
      <p:sp>
        <p:nvSpPr>
          <p:cNvPr id="677" name="Shape 677"/>
          <p:cNvSpPr/>
          <p:nvPr/>
        </p:nvSpPr>
        <p:spPr>
          <a:xfrm>
            <a:off x="16399611" y="3220839"/>
            <a:ext cx="163011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pPr>
            <a:r>
              <a:t>10</a:t>
            </a:r>
            <a:r>
              <a:rPr baseline="31999"/>
              <a:t>-3</a:t>
            </a:r>
          </a:p>
        </p:txBody>
      </p:sp>
      <p:sp>
        <p:nvSpPr>
          <p:cNvPr id="678" name="Shape 678"/>
          <p:cNvSpPr/>
          <p:nvPr/>
        </p:nvSpPr>
        <p:spPr>
          <a:xfrm rot="5400000">
            <a:off x="16579668" y="2081212"/>
            <a:ext cx="1270001" cy="1270001"/>
          </a:xfrm>
          <a:prstGeom prst="rightArrow">
            <a:avLst>
              <a:gd name="adj1" fmla="val 32000"/>
              <a:gd name="adj2" fmla="val 64000"/>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79" name="Shape 679"/>
          <p:cNvSpPr/>
          <p:nvPr/>
        </p:nvSpPr>
        <p:spPr>
          <a:xfrm>
            <a:off x="287056" y="1727199"/>
            <a:ext cx="12649598"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40833" indent="-423333">
              <a:buSzPct val="171000"/>
              <a:buChar char="•"/>
              <a:defRPr sz="4000"/>
            </a:pPr>
            <a:r>
              <a:t>Long-term due to photosynthesis: 10-100 MegaWatt</a:t>
            </a:r>
            <a:r>
              <a:rPr baseline="31999"/>
              <a:t> </a:t>
            </a:r>
          </a:p>
        </p:txBody>
      </p:sp>
      <p:sp>
        <p:nvSpPr>
          <p:cNvPr id="680" name="Shape 680"/>
          <p:cNvSpPr/>
          <p:nvPr/>
        </p:nvSpPr>
        <p:spPr>
          <a:xfrm>
            <a:off x="285700" y="1011039"/>
            <a:ext cx="6648042"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Earth’s Energy Imbalance</a:t>
            </a:r>
          </a:p>
        </p:txBody>
      </p:sp>
      <p:sp>
        <p:nvSpPr>
          <p:cNvPr id="681" name="Shape 681"/>
          <p:cNvSpPr/>
          <p:nvPr/>
        </p:nvSpPr>
        <p:spPr>
          <a:xfrm>
            <a:off x="17686348" y="11302999"/>
            <a:ext cx="649158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The Pool-House Effect</a:t>
            </a:r>
          </a:p>
        </p:txBody>
      </p:sp>
      <p:sp>
        <p:nvSpPr>
          <p:cNvPr id="682" name="Shape 682"/>
          <p:cNvSpPr/>
          <p:nvPr/>
        </p:nvSpPr>
        <p:spPr>
          <a:xfrm>
            <a:off x="11817300" y="6934199"/>
            <a:ext cx="32067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Ocean: &gt;90%</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676"/>
                                        </p:tgtEl>
                                        <p:attrNameLst>
                                          <p:attrName>style.visibility</p:attrName>
                                        </p:attrNameLst>
                                      </p:cBhvr>
                                      <p:to>
                                        <p:strVal val="visible"/>
                                      </p:to>
                                    </p:set>
                                    <p:animEffect filter="dissolve" transition="in">
                                      <p:cBhvr>
                                        <p:cTn id="7" dur="1000"/>
                                        <p:tgtEl>
                                          <p:spTgt spid="67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678"/>
                                        </p:tgtEl>
                                        <p:attrNameLst>
                                          <p:attrName>style.visibility</p:attrName>
                                        </p:attrNameLst>
                                      </p:cBhvr>
                                      <p:to>
                                        <p:strVal val="visible"/>
                                      </p:to>
                                    </p:set>
                                    <p:animEffect filter="dissolve" transition="in">
                                      <p:cBhvr>
                                        <p:cTn id="11" dur="1000"/>
                                        <p:tgtEl>
                                          <p:spTgt spid="678"/>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677"/>
                                        </p:tgtEl>
                                        <p:attrNameLst>
                                          <p:attrName>style.visibility</p:attrName>
                                        </p:attrNameLst>
                                      </p:cBhvr>
                                      <p:to>
                                        <p:strVal val="visible"/>
                                      </p:to>
                                    </p:set>
                                    <p:animEffect filter="dissolve" transition="in">
                                      <p:cBhvr>
                                        <p:cTn id="15" dur="1000"/>
                                        <p:tgtEl>
                                          <p:spTgt spid="677"/>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674"/>
                                        </p:tgtEl>
                                        <p:attrNameLst>
                                          <p:attrName>style.visibility</p:attrName>
                                        </p:attrNameLst>
                                      </p:cBhvr>
                                      <p:to>
                                        <p:strVal val="visible"/>
                                      </p:to>
                                    </p:set>
                                    <p:animEffect filter="dissolve" transition="in">
                                      <p:cBhvr>
                                        <p:cTn id="20" dur="1000"/>
                                        <p:tgtEl>
                                          <p:spTgt spid="674"/>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667"/>
                                        </p:tgtEl>
                                        <p:attrNameLst>
                                          <p:attrName>style.visibility</p:attrName>
                                        </p:attrNameLst>
                                      </p:cBhvr>
                                      <p:to>
                                        <p:strVal val="visible"/>
                                      </p:to>
                                    </p:set>
                                    <p:animEffect filter="dissolve" transition="in">
                                      <p:cBhvr>
                                        <p:cTn id="25" dur="1000"/>
                                        <p:tgtEl>
                                          <p:spTgt spid="667"/>
                                        </p:tgtEl>
                                      </p:cBhvr>
                                    </p:animEffect>
                                  </p:childTnLst>
                                </p:cTn>
                              </p:par>
                            </p:childTnLst>
                          </p:cTn>
                        </p:par>
                        <p:par>
                          <p:cTn id="26" fill="hold">
                            <p:stCondLst>
                              <p:cond delay="1000"/>
                            </p:stCondLst>
                            <p:childTnLst>
                              <p:par>
                                <p:cTn id="27" presetClass="entr" nodeType="afterEffect" presetID="9" grpId="6" fill="hold">
                                  <p:stCondLst>
                                    <p:cond delay="0"/>
                                  </p:stCondLst>
                                  <p:iterate type="el" backwards="0">
                                    <p:tmAbs val="0"/>
                                  </p:iterate>
                                  <p:childTnLst>
                                    <p:set>
                                      <p:cBhvr>
                                        <p:cTn id="28" fill="hold"/>
                                        <p:tgtEl>
                                          <p:spTgt spid="671"/>
                                        </p:tgtEl>
                                        <p:attrNameLst>
                                          <p:attrName>style.visibility</p:attrName>
                                        </p:attrNameLst>
                                      </p:cBhvr>
                                      <p:to>
                                        <p:strVal val="visible"/>
                                      </p:to>
                                    </p:set>
                                    <p:animEffect filter="dissolve" transition="in">
                                      <p:cBhvr>
                                        <p:cTn id="29" dur="1000"/>
                                        <p:tgtEl>
                                          <p:spTgt spid="671"/>
                                        </p:tgtEl>
                                      </p:cBhvr>
                                    </p:animEffect>
                                  </p:childTnLst>
                                </p:cTn>
                              </p:par>
                            </p:childTnLst>
                          </p:cTn>
                        </p:par>
                        <p:par>
                          <p:cTn id="30" fill="hold">
                            <p:stCondLst>
                              <p:cond delay="2000"/>
                            </p:stCondLst>
                            <p:childTnLst>
                              <p:par>
                                <p:cTn id="31" presetClass="entr" nodeType="afterEffect" presetID="9" grpId="7" fill="hold">
                                  <p:stCondLst>
                                    <p:cond delay="0"/>
                                  </p:stCondLst>
                                  <p:iterate type="el" backwards="0">
                                    <p:tmAbs val="0"/>
                                  </p:iterate>
                                  <p:childTnLst>
                                    <p:set>
                                      <p:cBhvr>
                                        <p:cTn id="32" fill="hold"/>
                                        <p:tgtEl>
                                          <p:spTgt spid="681"/>
                                        </p:tgtEl>
                                        <p:attrNameLst>
                                          <p:attrName>style.visibility</p:attrName>
                                        </p:attrNameLst>
                                      </p:cBhvr>
                                      <p:to>
                                        <p:strVal val="visible"/>
                                      </p:to>
                                    </p:set>
                                    <p:animEffect filter="dissolve" transition="in">
                                      <p:cBhvr>
                                        <p:cTn id="33" dur="10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8" grpId="2"/>
      <p:bldP build="whole" bldLvl="1" animBg="1" rev="0" advAuto="0" spid="677" grpId="3"/>
      <p:bldP build="whole" bldLvl="1" animBg="1" rev="0" advAuto="0" spid="676" grpId="1"/>
      <p:bldP build="whole" bldLvl="1" animBg="1" rev="0" advAuto="0" spid="681" grpId="7"/>
      <p:bldP build="whole" bldLvl="1" animBg="1" rev="0" advAuto="0" spid="674" grpId="4"/>
      <p:bldP build="whole" bldLvl="1" animBg="1" rev="0" advAuto="0" spid="671" grpId="6"/>
      <p:bldP build="whole" bldLvl="1" animBg="1" rev="0" advAuto="0" spid="667" grpId="5"/>
    </p:bldLst>
  </p:timing>
</p:sld>
</file>

<file path=ppt/slides/slide32.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684" name="sapceship.tiff"/>
          <p:cNvPicPr>
            <a:picLocks noChangeAspect="1"/>
          </p:cNvPicPr>
          <p:nvPr/>
        </p:nvPicPr>
        <p:blipFill>
          <a:blip r:embed="rId2">
            <a:extLst/>
          </a:blip>
          <a:stretch>
            <a:fillRect/>
          </a:stretch>
        </p:blipFill>
        <p:spPr>
          <a:xfrm>
            <a:off x="24850129" y="8283773"/>
            <a:ext cx="4394201" cy="2870201"/>
          </a:xfrm>
          <a:prstGeom prst="rect">
            <a:avLst/>
          </a:prstGeom>
          <a:ln w="12700">
            <a:miter lim="400000"/>
          </a:ln>
        </p:spPr>
      </p:pic>
      <p:pic>
        <p:nvPicPr>
          <p:cNvPr id="685" name="fig2.gif"/>
          <p:cNvPicPr>
            <a:picLocks noChangeAspect="1"/>
          </p:cNvPicPr>
          <p:nvPr/>
        </p:nvPicPr>
        <p:blipFill>
          <a:blip r:embed="rId3">
            <a:extLst/>
          </a:blip>
          <a:stretch>
            <a:fillRect/>
          </a:stretch>
        </p:blipFill>
        <p:spPr>
          <a:xfrm>
            <a:off x="2569473" y="1011039"/>
            <a:ext cx="19651454" cy="9721751"/>
          </a:xfrm>
          <a:prstGeom prst="rect">
            <a:avLst/>
          </a:prstGeom>
          <a:ln w="12700">
            <a:miter lim="400000"/>
          </a:ln>
        </p:spPr>
      </p:pic>
      <p:sp>
        <p:nvSpPr>
          <p:cNvPr id="686" name="Shape 68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87"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688" name="Shape 688"/>
          <p:cNvSpPr/>
          <p:nvPr/>
        </p:nvSpPr>
        <p:spPr>
          <a:xfrm>
            <a:off x="2365397" y="11127085"/>
            <a:ext cx="20440949"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494949"/>
                </a:solidFill>
              </a:defRPr>
            </a:pPr>
            <a:r>
              <a:t>Solar irradiance in the era of accurate satellite data. Left scale is the energy passing through an area perpendicular to Sun-Earth line. Averaged over Earth's surface the absorbed solar energy is ~240 W/m</a:t>
            </a:r>
            <a:r>
              <a:rPr baseline="31999"/>
              <a:t>2</a:t>
            </a:r>
            <a:r>
              <a:t>, so the amplitude of solar variability is a forcing of ~0.25 W/m</a:t>
            </a:r>
            <a:r>
              <a:rPr baseline="31999"/>
              <a:t>2</a:t>
            </a:r>
            <a:r>
              <a:t>. (Credit: NASA/GISS)</a:t>
            </a:r>
          </a:p>
        </p:txBody>
      </p:sp>
      <p:sp>
        <p:nvSpPr>
          <p:cNvPr id="689" name="Shape 689"/>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fill="hold">
                                  <p:stCondLst>
                                    <p:cond delay="0"/>
                                  </p:stCondLst>
                                  <p:childTnLst>
                                    <p:animMotion path="M 0.000000 0.000000 L -0.389429 -0.260431" origin="layout" pathEditMode="relative">
                                      <p:cBhvr>
                                        <p:cTn id="6" dur="8750" fill="hold"/>
                                        <p:tgtEl>
                                          <p:spTgt spid="68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691" name="GLO_OMI_OHC_area_averaged_19932016_700m_60_meanstdgrep3.png"/>
          <p:cNvPicPr>
            <a:picLocks noChangeAspect="1"/>
          </p:cNvPicPr>
          <p:nvPr/>
        </p:nvPicPr>
        <p:blipFill>
          <a:blip r:embed="rId2">
            <a:extLst/>
          </a:blip>
          <a:stretch>
            <a:fillRect/>
          </a:stretch>
        </p:blipFill>
        <p:spPr>
          <a:xfrm>
            <a:off x="2067536" y="874061"/>
            <a:ext cx="19740927" cy="13244712"/>
          </a:xfrm>
          <a:prstGeom prst="rect">
            <a:avLst/>
          </a:prstGeom>
          <a:ln w="12700">
            <a:miter lim="400000"/>
          </a:ln>
        </p:spPr>
      </p:pic>
      <p:sp>
        <p:nvSpPr>
          <p:cNvPr id="692" name="Shape 69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93"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694" name="Shape 694"/>
          <p:cNvSpPr/>
          <p:nvPr/>
        </p:nvSpPr>
        <p:spPr>
          <a:xfrm>
            <a:off x="158700" y="68312"/>
            <a:ext cx="436064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Energy Balance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696" name="American_Desert.jpg"/>
          <p:cNvPicPr>
            <a:picLocks noChangeAspect="1"/>
          </p:cNvPicPr>
          <p:nvPr/>
        </p:nvPicPr>
        <p:blipFill>
          <a:blip r:embed="rId2">
            <a:extLst/>
          </a:blip>
          <a:stretch>
            <a:fillRect/>
          </a:stretch>
        </p:blipFill>
        <p:spPr>
          <a:xfrm>
            <a:off x="-11330" y="6899969"/>
            <a:ext cx="12113060" cy="6816031"/>
          </a:xfrm>
          <a:prstGeom prst="rect">
            <a:avLst/>
          </a:prstGeom>
          <a:ln w="12700">
            <a:miter lim="400000"/>
          </a:ln>
        </p:spPr>
      </p:pic>
      <p:pic>
        <p:nvPicPr>
          <p:cNvPr id="697" name="Port-Stephens-Scenic.jpg"/>
          <p:cNvPicPr>
            <a:picLocks noChangeAspect="1"/>
          </p:cNvPicPr>
          <p:nvPr/>
        </p:nvPicPr>
        <p:blipFill>
          <a:blip r:embed="rId3">
            <a:extLst/>
          </a:blip>
          <a:stretch>
            <a:fillRect/>
          </a:stretch>
        </p:blipFill>
        <p:spPr>
          <a:xfrm>
            <a:off x="12032853" y="6912304"/>
            <a:ext cx="12370197" cy="8240050"/>
          </a:xfrm>
          <a:prstGeom prst="rect">
            <a:avLst/>
          </a:prstGeom>
          <a:ln w="12700">
            <a:miter lim="400000"/>
          </a:ln>
        </p:spPr>
      </p:pic>
      <p:sp>
        <p:nvSpPr>
          <p:cNvPr id="698" name="Shape 69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99"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pic>
        <p:nvPicPr>
          <p:cNvPr id="700" name="hobby-greenhouse.jpg"/>
          <p:cNvPicPr>
            <a:picLocks noChangeAspect="1"/>
          </p:cNvPicPr>
          <p:nvPr/>
        </p:nvPicPr>
        <p:blipFill>
          <a:blip r:embed="rId5">
            <a:extLst/>
          </a:blip>
          <a:stretch>
            <a:fillRect/>
          </a:stretch>
        </p:blipFill>
        <p:spPr>
          <a:xfrm>
            <a:off x="1267023" y="2113706"/>
            <a:ext cx="8286354" cy="6214766"/>
          </a:xfrm>
          <a:prstGeom prst="rect">
            <a:avLst/>
          </a:prstGeom>
          <a:ln w="12700">
            <a:miter lim="400000"/>
          </a:ln>
        </p:spPr>
      </p:pic>
      <p:sp>
        <p:nvSpPr>
          <p:cNvPr id="701" name="Shape 701"/>
          <p:cNvSpPr/>
          <p:nvPr/>
        </p:nvSpPr>
        <p:spPr>
          <a:xfrm>
            <a:off x="4187793" y="1386133"/>
            <a:ext cx="2444814" cy="6221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Helvetica Neue Light"/>
                <a:ea typeface="Helvetica Neue Light"/>
                <a:cs typeface="Helvetica Neue Light"/>
                <a:sym typeface="Helvetica Neue Light"/>
              </a:defRPr>
            </a:lvl1pPr>
          </a:lstStyle>
          <a:p>
            <a:pPr/>
            <a:r>
              <a:t>Greenhouse</a:t>
            </a:r>
          </a:p>
        </p:txBody>
      </p:sp>
      <p:grpSp>
        <p:nvGrpSpPr>
          <p:cNvPr id="704" name="Group 704"/>
          <p:cNvGrpSpPr/>
          <p:nvPr/>
        </p:nvGrpSpPr>
        <p:grpSpPr>
          <a:xfrm>
            <a:off x="15048577" y="1386133"/>
            <a:ext cx="8155118" cy="6879534"/>
            <a:chOff x="0" y="0"/>
            <a:chExt cx="8155116" cy="6879532"/>
          </a:xfrm>
        </p:grpSpPr>
        <p:pic>
          <p:nvPicPr>
            <p:cNvPr id="702" name="White-and-blue-seem-like-a-perfect-combination-for-the-indoor-pool.jpg"/>
            <p:cNvPicPr>
              <a:picLocks noChangeAspect="1"/>
            </p:cNvPicPr>
            <p:nvPr/>
          </p:nvPicPr>
          <p:blipFill>
            <a:blip r:embed="rId6">
              <a:extLst/>
            </a:blip>
            <a:stretch>
              <a:fillRect/>
            </a:stretch>
          </p:blipFill>
          <p:spPr>
            <a:xfrm>
              <a:off x="0" y="790378"/>
              <a:ext cx="8155117" cy="6089155"/>
            </a:xfrm>
            <a:prstGeom prst="rect">
              <a:avLst/>
            </a:prstGeom>
            <a:ln w="12700" cap="flat">
              <a:noFill/>
              <a:miter lim="400000"/>
            </a:ln>
            <a:effectLst/>
          </p:spPr>
        </p:pic>
        <p:sp>
          <p:nvSpPr>
            <p:cNvPr id="703" name="Shape 703"/>
            <p:cNvSpPr/>
            <p:nvPr/>
          </p:nvSpPr>
          <p:spPr>
            <a:xfrm>
              <a:off x="3007616" y="-1"/>
              <a:ext cx="2139887" cy="622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500">
                  <a:latin typeface="Helvetica Neue Light"/>
                  <a:ea typeface="Helvetica Neue Light"/>
                  <a:cs typeface="Helvetica Neue Light"/>
                  <a:sym typeface="Helvetica Neue Light"/>
                </a:defRPr>
              </a:lvl1pPr>
            </a:lstStyle>
            <a:p>
              <a:pPr/>
              <a:r>
                <a:t>Poolhouse</a:t>
              </a:r>
            </a:p>
          </p:txBody>
        </p:sp>
      </p:grpSp>
      <p:sp>
        <p:nvSpPr>
          <p:cNvPr id="705" name="Shape 705"/>
          <p:cNvSpPr/>
          <p:nvPr/>
        </p:nvSpPr>
        <p:spPr>
          <a:xfrm>
            <a:off x="9243218" y="8119169"/>
            <a:ext cx="10475318" cy="3446582"/>
          </a:xfrm>
          <a:prstGeom prst="wedgeEllipseCallout">
            <a:avLst>
              <a:gd name="adj1" fmla="val 47703"/>
              <a:gd name="adj2" fmla="val -107485"/>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a:defRPr sz="3500">
                <a:solidFill>
                  <a:srgbClr val="242729"/>
                </a:solidFill>
                <a:latin typeface="Helvetica Neue Light"/>
                <a:ea typeface="Helvetica Neue Light"/>
                <a:cs typeface="Helvetica Neue Light"/>
                <a:sym typeface="Helvetica Neue Light"/>
              </a:defRPr>
            </a:lvl1pPr>
          </a:lstStyle>
          <a:p>
            <a:pPr/>
            <a:r>
              <a:t>Volumetric heat capacity of water compared to air: About 3300 time higher</a:t>
            </a:r>
          </a:p>
        </p:txBody>
      </p:sp>
      <p:sp>
        <p:nvSpPr>
          <p:cNvPr id="706" name="Shape 706"/>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96"/>
                                        </p:tgtEl>
                                        <p:attrNameLst>
                                          <p:attrName>style.visibility</p:attrName>
                                        </p:attrNameLst>
                                      </p:cBhvr>
                                      <p:to>
                                        <p:strVal val="visible"/>
                                      </p:to>
                                    </p:set>
                                    <p:animEffect filter="dissolve" transition="in">
                                      <p:cBhvr>
                                        <p:cTn id="7" dur="1000"/>
                                        <p:tgtEl>
                                          <p:spTgt spid="6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97"/>
                                        </p:tgtEl>
                                        <p:attrNameLst>
                                          <p:attrName>style.visibility</p:attrName>
                                        </p:attrNameLst>
                                      </p:cBhvr>
                                      <p:to>
                                        <p:strVal val="visible"/>
                                      </p:to>
                                    </p:set>
                                    <p:animEffect filter="dissolve" transition="in">
                                      <p:cBhvr>
                                        <p:cTn id="12" dur="1000"/>
                                        <p:tgtEl>
                                          <p:spTgt spid="69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04"/>
                                        </p:tgtEl>
                                        <p:attrNameLst>
                                          <p:attrName>style.visibility</p:attrName>
                                        </p:attrNameLst>
                                      </p:cBhvr>
                                      <p:to>
                                        <p:strVal val="visible"/>
                                      </p:to>
                                    </p:set>
                                    <p:animEffect filter="dissolve" transition="in">
                                      <p:cBhvr>
                                        <p:cTn id="17" dur="1000"/>
                                        <p:tgtEl>
                                          <p:spTgt spid="70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4" fill="hold">
                                  <p:stCondLst>
                                    <p:cond delay="0"/>
                                  </p:stCondLst>
                                  <p:iterate type="el" backwards="0">
                                    <p:tmAbs val="0"/>
                                  </p:iterate>
                                  <p:childTnLst>
                                    <p:set>
                                      <p:cBhvr>
                                        <p:cTn id="21" fill="hold"/>
                                        <p:tgtEl>
                                          <p:spTgt spid="705"/>
                                        </p:tgtEl>
                                        <p:attrNameLst>
                                          <p:attrName>style.visibility</p:attrName>
                                        </p:attrNameLst>
                                      </p:cBhvr>
                                      <p:to>
                                        <p:strVal val="visible"/>
                                      </p:to>
                                    </p:set>
                                    <p:anim calcmode="lin" valueType="num">
                                      <p:cBhvr>
                                        <p:cTn id="22" dur="750" fill="hold"/>
                                        <p:tgtEl>
                                          <p:spTgt spid="705"/>
                                        </p:tgtEl>
                                        <p:attrNameLst>
                                          <p:attrName>ppt_w</p:attrName>
                                        </p:attrNameLst>
                                      </p:cBhvr>
                                      <p:tavLst>
                                        <p:tav tm="0">
                                          <p:val>
                                            <p:fltVal val="0"/>
                                          </p:val>
                                        </p:tav>
                                        <p:tav tm="100000">
                                          <p:val>
                                            <p:strVal val="#ppt_w"/>
                                          </p:val>
                                        </p:tav>
                                      </p:tavLst>
                                    </p:anim>
                                    <p:anim calcmode="lin" valueType="num">
                                      <p:cBhvr>
                                        <p:cTn id="23" dur="750" fill="hold"/>
                                        <p:tgtEl>
                                          <p:spTgt spid="7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7" grpId="2"/>
      <p:bldP build="whole" bldLvl="1" animBg="1" rev="0" advAuto="0" spid="705" grpId="4"/>
      <p:bldP build="whole" bldLvl="1" animBg="1" rev="0" advAuto="0" spid="696" grpId="1"/>
      <p:bldP build="whole" bldLvl="1" animBg="1" rev="0" advAuto="0" spid="704" grpId="3"/>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08" name="American_Desert.jpg"/>
          <p:cNvPicPr>
            <a:picLocks noChangeAspect="1"/>
          </p:cNvPicPr>
          <p:nvPr/>
        </p:nvPicPr>
        <p:blipFill>
          <a:blip r:embed="rId2">
            <a:extLst/>
          </a:blip>
          <a:stretch>
            <a:fillRect/>
          </a:stretch>
        </p:blipFill>
        <p:spPr>
          <a:xfrm>
            <a:off x="-11330" y="6899969"/>
            <a:ext cx="12113060" cy="6816031"/>
          </a:xfrm>
          <a:prstGeom prst="rect">
            <a:avLst/>
          </a:prstGeom>
          <a:ln w="12700">
            <a:miter lim="400000"/>
          </a:ln>
        </p:spPr>
      </p:pic>
      <p:pic>
        <p:nvPicPr>
          <p:cNvPr id="709" name="Port-Stephens-Scenic.jpg"/>
          <p:cNvPicPr>
            <a:picLocks noChangeAspect="1"/>
          </p:cNvPicPr>
          <p:nvPr/>
        </p:nvPicPr>
        <p:blipFill>
          <a:blip r:embed="rId3">
            <a:extLst/>
          </a:blip>
          <a:stretch>
            <a:fillRect/>
          </a:stretch>
        </p:blipFill>
        <p:spPr>
          <a:xfrm>
            <a:off x="12032853" y="6912304"/>
            <a:ext cx="12370197" cy="8240050"/>
          </a:xfrm>
          <a:prstGeom prst="rect">
            <a:avLst/>
          </a:prstGeom>
          <a:ln w="12700">
            <a:miter lim="400000"/>
          </a:ln>
        </p:spPr>
      </p:pic>
      <p:pic>
        <p:nvPicPr>
          <p:cNvPr id="710" name="hobby-greenhouse.jpg"/>
          <p:cNvPicPr>
            <a:picLocks noChangeAspect="1"/>
          </p:cNvPicPr>
          <p:nvPr/>
        </p:nvPicPr>
        <p:blipFill>
          <a:blip r:embed="rId4">
            <a:extLst/>
          </a:blip>
          <a:stretch>
            <a:fillRect/>
          </a:stretch>
        </p:blipFill>
        <p:spPr>
          <a:xfrm>
            <a:off x="1267023" y="2113706"/>
            <a:ext cx="8286354" cy="6214766"/>
          </a:xfrm>
          <a:prstGeom prst="rect">
            <a:avLst/>
          </a:prstGeom>
          <a:ln w="12700">
            <a:miter lim="400000"/>
          </a:ln>
        </p:spPr>
      </p:pic>
      <p:sp>
        <p:nvSpPr>
          <p:cNvPr id="711" name="Shape 711"/>
          <p:cNvSpPr/>
          <p:nvPr/>
        </p:nvSpPr>
        <p:spPr>
          <a:xfrm>
            <a:off x="4187793" y="1386133"/>
            <a:ext cx="2444814" cy="6221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Helvetica Neue Light"/>
                <a:ea typeface="Helvetica Neue Light"/>
                <a:cs typeface="Helvetica Neue Light"/>
                <a:sym typeface="Helvetica Neue Light"/>
              </a:defRPr>
            </a:lvl1pPr>
          </a:lstStyle>
          <a:p>
            <a:pPr/>
            <a:r>
              <a:t>Greenhouse</a:t>
            </a:r>
          </a:p>
        </p:txBody>
      </p:sp>
      <p:grpSp>
        <p:nvGrpSpPr>
          <p:cNvPr id="714" name="Group 714"/>
          <p:cNvGrpSpPr/>
          <p:nvPr/>
        </p:nvGrpSpPr>
        <p:grpSpPr>
          <a:xfrm>
            <a:off x="15048577" y="1386133"/>
            <a:ext cx="8155118" cy="6879534"/>
            <a:chOff x="0" y="0"/>
            <a:chExt cx="8155116" cy="6879532"/>
          </a:xfrm>
        </p:grpSpPr>
        <p:pic>
          <p:nvPicPr>
            <p:cNvPr id="712" name="White-and-blue-seem-like-a-perfect-combination-for-the-indoor-pool.jpg"/>
            <p:cNvPicPr>
              <a:picLocks noChangeAspect="1"/>
            </p:cNvPicPr>
            <p:nvPr/>
          </p:nvPicPr>
          <p:blipFill>
            <a:blip r:embed="rId5">
              <a:extLst/>
            </a:blip>
            <a:stretch>
              <a:fillRect/>
            </a:stretch>
          </p:blipFill>
          <p:spPr>
            <a:xfrm>
              <a:off x="0" y="790378"/>
              <a:ext cx="8155117" cy="6089155"/>
            </a:xfrm>
            <a:prstGeom prst="rect">
              <a:avLst/>
            </a:prstGeom>
            <a:ln w="12700" cap="flat">
              <a:noFill/>
              <a:miter lim="400000"/>
            </a:ln>
            <a:effectLst/>
          </p:spPr>
        </p:pic>
        <p:sp>
          <p:nvSpPr>
            <p:cNvPr id="713" name="Shape 713"/>
            <p:cNvSpPr/>
            <p:nvPr/>
          </p:nvSpPr>
          <p:spPr>
            <a:xfrm>
              <a:off x="3007616" y="-1"/>
              <a:ext cx="2139887" cy="622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500">
                  <a:latin typeface="Helvetica Neue Light"/>
                  <a:ea typeface="Helvetica Neue Light"/>
                  <a:cs typeface="Helvetica Neue Light"/>
                  <a:sym typeface="Helvetica Neue Light"/>
                </a:defRPr>
              </a:lvl1pPr>
            </a:lstStyle>
            <a:p>
              <a:pPr/>
              <a:r>
                <a:t>Poolhouse</a:t>
              </a:r>
            </a:p>
          </p:txBody>
        </p:sp>
      </p:grpSp>
      <p:sp>
        <p:nvSpPr>
          <p:cNvPr id="715" name="Shape 71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716" name="Mari_Logo1.jpg"/>
          <p:cNvPicPr>
            <a:picLocks noChangeAspect="1"/>
          </p:cNvPicPr>
          <p:nvPr/>
        </p:nvPicPr>
        <p:blipFill>
          <a:blip r:embed="rId6">
            <a:extLst/>
          </a:blip>
          <a:stretch>
            <a:fillRect/>
          </a:stretch>
        </p:blipFill>
        <p:spPr>
          <a:xfrm>
            <a:off x="23455572" y="91975"/>
            <a:ext cx="933017" cy="765474"/>
          </a:xfrm>
          <a:prstGeom prst="rect">
            <a:avLst/>
          </a:prstGeom>
          <a:ln w="12700">
            <a:miter lim="400000"/>
          </a:ln>
        </p:spPr>
      </p:pic>
      <p:pic>
        <p:nvPicPr>
          <p:cNvPr id="717" name="oceanf.tiff"/>
          <p:cNvPicPr>
            <a:picLocks noChangeAspect="1"/>
          </p:cNvPicPr>
          <p:nvPr/>
        </p:nvPicPr>
        <p:blipFill>
          <a:blip r:embed="rId7">
            <a:extLst/>
          </a:blip>
          <a:stretch>
            <a:fillRect/>
          </a:stretch>
        </p:blipFill>
        <p:spPr>
          <a:xfrm>
            <a:off x="1086792" y="1208000"/>
            <a:ext cx="22210416" cy="12519200"/>
          </a:xfrm>
          <a:prstGeom prst="rect">
            <a:avLst/>
          </a:prstGeom>
          <a:ln w="12700">
            <a:miter lim="400000"/>
          </a:ln>
        </p:spPr>
      </p:pic>
      <p:sp>
        <p:nvSpPr>
          <p:cNvPr id="718" name="Shape 718"/>
          <p:cNvSpPr/>
          <p:nvPr/>
        </p:nvSpPr>
        <p:spPr>
          <a:xfrm>
            <a:off x="12319793" y="1564233"/>
            <a:ext cx="10700545" cy="2737347"/>
          </a:xfrm>
          <a:prstGeom prst="wedgeEllipseCallout">
            <a:avLst>
              <a:gd name="adj1" fmla="val -109608"/>
              <a:gd name="adj2" fmla="val 305335"/>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Even if carbon emissions are reduced, the ocean is still set for centuries or more of warming, acidification, deoxygenation, and sea level rise.</a:t>
            </a:r>
          </a:p>
        </p:txBody>
      </p:sp>
      <p:sp>
        <p:nvSpPr>
          <p:cNvPr id="719" name="Shape 719"/>
          <p:cNvSpPr/>
          <p:nvPr/>
        </p:nvSpPr>
        <p:spPr>
          <a:xfrm>
            <a:off x="9243218" y="8119169"/>
            <a:ext cx="10475318" cy="3446582"/>
          </a:xfrm>
          <a:prstGeom prst="wedgeEllipseCallout">
            <a:avLst>
              <a:gd name="adj1" fmla="val 47703"/>
              <a:gd name="adj2" fmla="val -107485"/>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a:defRPr sz="3500">
                <a:solidFill>
                  <a:srgbClr val="242729"/>
                </a:solidFill>
                <a:latin typeface="Helvetica Neue Light"/>
                <a:ea typeface="Helvetica Neue Light"/>
                <a:cs typeface="Helvetica Neue Light"/>
                <a:sym typeface="Helvetica Neue Light"/>
              </a:defRPr>
            </a:lvl1pPr>
          </a:lstStyle>
          <a:p>
            <a:pPr/>
            <a:r>
              <a:t>Volumetric heat capacity of water compared to air: About 3300 time higher</a:t>
            </a:r>
          </a:p>
        </p:txBody>
      </p:sp>
      <p:sp>
        <p:nvSpPr>
          <p:cNvPr id="720" name="Shape 720"/>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08"/>
                                        </p:tgtEl>
                                        <p:attrNameLst>
                                          <p:attrName>style.visibility</p:attrName>
                                        </p:attrNameLst>
                                      </p:cBhvr>
                                      <p:to>
                                        <p:strVal val="visible"/>
                                      </p:to>
                                    </p:set>
                                    <p:animEffect filter="dissolve" transition="in">
                                      <p:cBhvr>
                                        <p:cTn id="7" dur="1000"/>
                                        <p:tgtEl>
                                          <p:spTgt spid="70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09"/>
                                        </p:tgtEl>
                                        <p:attrNameLst>
                                          <p:attrName>style.visibility</p:attrName>
                                        </p:attrNameLst>
                                      </p:cBhvr>
                                      <p:to>
                                        <p:strVal val="visible"/>
                                      </p:to>
                                    </p:set>
                                    <p:animEffect filter="dissolve" transition="in">
                                      <p:cBhvr>
                                        <p:cTn id="12" dur="1000"/>
                                        <p:tgtEl>
                                          <p:spTgt spid="70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14"/>
                                        </p:tgtEl>
                                        <p:attrNameLst>
                                          <p:attrName>style.visibility</p:attrName>
                                        </p:attrNameLst>
                                      </p:cBhvr>
                                      <p:to>
                                        <p:strVal val="visible"/>
                                      </p:to>
                                    </p:set>
                                    <p:animEffect filter="dissolve" transition="in">
                                      <p:cBhvr>
                                        <p:cTn id="17" dur="1000"/>
                                        <p:tgtEl>
                                          <p:spTgt spid="71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4" fill="hold">
                                  <p:stCondLst>
                                    <p:cond delay="0"/>
                                  </p:stCondLst>
                                  <p:iterate type="el" backwards="0">
                                    <p:tmAbs val="0"/>
                                  </p:iterate>
                                  <p:childTnLst>
                                    <p:set>
                                      <p:cBhvr>
                                        <p:cTn id="21" fill="hold"/>
                                        <p:tgtEl>
                                          <p:spTgt spid="719"/>
                                        </p:tgtEl>
                                        <p:attrNameLst>
                                          <p:attrName>style.visibility</p:attrName>
                                        </p:attrNameLst>
                                      </p:cBhvr>
                                      <p:to>
                                        <p:strVal val="visible"/>
                                      </p:to>
                                    </p:set>
                                    <p:anim calcmode="lin" valueType="num">
                                      <p:cBhvr>
                                        <p:cTn id="22" dur="750" fill="hold"/>
                                        <p:tgtEl>
                                          <p:spTgt spid="719"/>
                                        </p:tgtEl>
                                        <p:attrNameLst>
                                          <p:attrName>ppt_w</p:attrName>
                                        </p:attrNameLst>
                                      </p:cBhvr>
                                      <p:tavLst>
                                        <p:tav tm="0">
                                          <p:val>
                                            <p:fltVal val="0"/>
                                          </p:val>
                                        </p:tav>
                                        <p:tav tm="100000">
                                          <p:val>
                                            <p:strVal val="#ppt_w"/>
                                          </p:val>
                                        </p:tav>
                                      </p:tavLst>
                                    </p:anim>
                                    <p:anim calcmode="lin" valueType="num">
                                      <p:cBhvr>
                                        <p:cTn id="23" dur="750" fill="hold"/>
                                        <p:tgtEl>
                                          <p:spTgt spid="719"/>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xit" nodeType="clickEffect" presetSubtype="0" presetID="1" grpId="5" fill="hold">
                                  <p:stCondLst>
                                    <p:cond delay="0"/>
                                  </p:stCondLst>
                                  <p:iterate type="el" backwards="0">
                                    <p:tmAbs val="0"/>
                                  </p:iterate>
                                  <p:childTnLst>
                                    <p:set>
                                      <p:cBhvr>
                                        <p:cTn id="27" fill="hold">
                                          <p:stCondLst>
                                            <p:cond delay="0"/>
                                          </p:stCondLst>
                                        </p:cTn>
                                        <p:tgtEl>
                                          <p:spTgt spid="719"/>
                                        </p:tgtEl>
                                        <p:attrNameLst>
                                          <p:attrName>style.visibility</p:attrName>
                                        </p:attrNameLst>
                                      </p:cBhvr>
                                      <p:to>
                                        <p:strVal val="hidden"/>
                                      </p:to>
                                    </p:set>
                                  </p:childTnLst>
                                </p:cTn>
                              </p:par>
                            </p:childTnLst>
                          </p:cTn>
                        </p:par>
                        <p:par>
                          <p:cTn id="28" fill="hold">
                            <p:stCondLst>
                              <p:cond delay="0"/>
                            </p:stCondLst>
                            <p:childTnLst>
                              <p:par>
                                <p:cTn id="29" presetClass="entr" nodeType="afterEffect" presetID="9" grpId="6" fill="hold">
                                  <p:stCondLst>
                                    <p:cond delay="0"/>
                                  </p:stCondLst>
                                  <p:iterate type="el" backwards="0">
                                    <p:tmAbs val="0"/>
                                  </p:iterate>
                                  <p:childTnLst>
                                    <p:set>
                                      <p:cBhvr>
                                        <p:cTn id="30" fill="hold"/>
                                        <p:tgtEl>
                                          <p:spTgt spid="717"/>
                                        </p:tgtEl>
                                        <p:attrNameLst>
                                          <p:attrName>style.visibility</p:attrName>
                                        </p:attrNameLst>
                                      </p:cBhvr>
                                      <p:to>
                                        <p:strVal val="visible"/>
                                      </p:to>
                                    </p:set>
                                    <p:animEffect filter="dissolve" transition="in">
                                      <p:cBhvr>
                                        <p:cTn id="31" dur="1000"/>
                                        <p:tgtEl>
                                          <p:spTgt spid="717"/>
                                        </p:tgtEl>
                                      </p:cBhvr>
                                    </p:animEffect>
                                  </p:childTnLst>
                                </p:cTn>
                              </p:par>
                            </p:childTnLst>
                          </p:cTn>
                        </p:par>
                        <p:par>
                          <p:cTn id="32" fill="hold">
                            <p:stCondLst>
                              <p:cond delay="1000"/>
                            </p:stCondLst>
                            <p:childTnLst>
                              <p:par>
                                <p:cTn id="33" presetClass="entr" nodeType="afterEffect" presetSubtype="16" presetID="23" grpId="7" fill="hold">
                                  <p:stCondLst>
                                    <p:cond delay="0"/>
                                  </p:stCondLst>
                                  <p:iterate type="el" backwards="0">
                                    <p:tmAbs val="0"/>
                                  </p:iterate>
                                  <p:childTnLst>
                                    <p:set>
                                      <p:cBhvr>
                                        <p:cTn id="34" fill="hold"/>
                                        <p:tgtEl>
                                          <p:spTgt spid="718"/>
                                        </p:tgtEl>
                                        <p:attrNameLst>
                                          <p:attrName>style.visibility</p:attrName>
                                        </p:attrNameLst>
                                      </p:cBhvr>
                                      <p:to>
                                        <p:strVal val="visible"/>
                                      </p:to>
                                    </p:set>
                                    <p:anim calcmode="lin" valueType="num">
                                      <p:cBhvr>
                                        <p:cTn id="35" dur="750" fill="hold"/>
                                        <p:tgtEl>
                                          <p:spTgt spid="718"/>
                                        </p:tgtEl>
                                        <p:attrNameLst>
                                          <p:attrName>ppt_w</p:attrName>
                                        </p:attrNameLst>
                                      </p:cBhvr>
                                      <p:tavLst>
                                        <p:tav tm="0">
                                          <p:val>
                                            <p:fltVal val="0"/>
                                          </p:val>
                                        </p:tav>
                                        <p:tav tm="100000">
                                          <p:val>
                                            <p:strVal val="#ppt_w"/>
                                          </p:val>
                                        </p:tav>
                                      </p:tavLst>
                                    </p:anim>
                                    <p:anim calcmode="lin" valueType="num">
                                      <p:cBhvr>
                                        <p:cTn id="36" dur="750" fill="hold"/>
                                        <p:tgtEl>
                                          <p:spTgt spid="7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8" grpId="1"/>
      <p:bldP build="whole" bldLvl="1" animBg="1" rev="0" advAuto="0" spid="709" grpId="2"/>
      <p:bldP build="whole" bldLvl="1" animBg="1" rev="0" advAuto="0" spid="719" grpId="4"/>
      <p:bldP build="whole" bldLvl="1" animBg="1" rev="0" advAuto="0" spid="719" grpId="5"/>
      <p:bldP build="whole" bldLvl="1" animBg="1" rev="0" advAuto="0" spid="714" grpId="3"/>
      <p:bldP build="whole" bldLvl="1" animBg="1" rev="0" advAuto="0" spid="717" grpId="6"/>
      <p:bldP build="whole" bldLvl="1" animBg="1" rev="0" advAuto="0" spid="718" grpId="7"/>
    </p:bldLst>
  </p:timing>
</p:sld>
</file>

<file path=ppt/slides/slide36.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722" name="Shape 72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72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724" name="Shape 724"/>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pic>
        <p:nvPicPr>
          <p:cNvPr id="725" name="Relative_Humidity.png"/>
          <p:cNvPicPr>
            <a:picLocks noChangeAspect="1"/>
          </p:cNvPicPr>
          <p:nvPr/>
        </p:nvPicPr>
        <p:blipFill>
          <a:blip r:embed="rId3">
            <a:extLst/>
          </a:blip>
          <a:stretch>
            <a:fillRect/>
          </a:stretch>
        </p:blipFill>
        <p:spPr>
          <a:xfrm>
            <a:off x="475527" y="1428849"/>
            <a:ext cx="12020322" cy="11563549"/>
          </a:xfrm>
          <a:prstGeom prst="rect">
            <a:avLst/>
          </a:prstGeom>
          <a:ln w="12700">
            <a:miter lim="400000"/>
          </a:ln>
        </p:spPr>
      </p:pic>
      <p:sp>
        <p:nvSpPr>
          <p:cNvPr id="726" name="Shape 726"/>
          <p:cNvSpPr/>
          <p:nvPr/>
        </p:nvSpPr>
        <p:spPr>
          <a:xfrm>
            <a:off x="12675589" y="5009651"/>
            <a:ext cx="11082444" cy="27557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242729"/>
                </a:solidFill>
                <a:latin typeface="Helvetica Neue Light"/>
                <a:ea typeface="Helvetica Neue Light"/>
                <a:cs typeface="Helvetica Neue Light"/>
                <a:sym typeface="Helvetica Neue Light"/>
              </a:defRPr>
            </a:pPr>
            <a:r>
              <a:t>Density:</a:t>
            </a:r>
          </a:p>
          <a:p>
            <a:pPr>
              <a:defRPr sz="3500">
                <a:solidFill>
                  <a:srgbClr val="242729"/>
                </a:solidFill>
                <a:latin typeface="Helvetica Neue Light"/>
                <a:ea typeface="Helvetica Neue Light"/>
                <a:cs typeface="Helvetica Neue Light"/>
                <a:sym typeface="Helvetica Neue Light"/>
              </a:defRPr>
            </a:pPr>
            <a:r>
              <a:t>Water: 1000 kg/m</a:t>
            </a:r>
            <a:r>
              <a:rPr baseline="31999"/>
              <a:t>3</a:t>
            </a:r>
            <a:r>
              <a:t> </a:t>
            </a:r>
          </a:p>
          <a:p>
            <a:pPr>
              <a:defRPr sz="3500">
                <a:solidFill>
                  <a:srgbClr val="242729"/>
                </a:solidFill>
                <a:latin typeface="Helvetica Neue Light"/>
                <a:ea typeface="Helvetica Neue Light"/>
                <a:cs typeface="Helvetica Neue Light"/>
                <a:sym typeface="Helvetica Neue Light"/>
              </a:defRPr>
            </a:pPr>
            <a:r>
              <a:t>Air:            1.275 kg/m</a:t>
            </a:r>
            <a:r>
              <a:rPr baseline="31999"/>
              <a:t>3</a:t>
            </a:r>
            <a:r>
              <a:t> </a:t>
            </a:r>
          </a:p>
          <a:p>
            <a:pPr>
              <a:defRPr sz="3500">
                <a:solidFill>
                  <a:srgbClr val="242729"/>
                </a:solidFill>
                <a:latin typeface="Helvetica Neue Light"/>
                <a:ea typeface="Helvetica Neue Light"/>
                <a:cs typeface="Helvetica Neue Light"/>
                <a:sym typeface="Helvetica Neue Light"/>
              </a:defRPr>
            </a:pPr>
          </a:p>
          <a:p>
            <a:pPr>
              <a:defRPr sz="3500">
                <a:solidFill>
                  <a:srgbClr val="242729"/>
                </a:solidFill>
                <a:latin typeface="Helvetica Neue Light"/>
                <a:ea typeface="Helvetica Neue Light"/>
                <a:cs typeface="Helvetica Neue Light"/>
                <a:sym typeface="Helvetica Neue Light"/>
              </a:defRPr>
            </a:pPr>
            <a:r>
              <a:t>Water is about 785 times denser than air.</a:t>
            </a:r>
          </a:p>
        </p:txBody>
      </p:sp>
      <p:sp>
        <p:nvSpPr>
          <p:cNvPr id="727" name="Shape 727"/>
          <p:cNvSpPr/>
          <p:nvPr/>
        </p:nvSpPr>
        <p:spPr>
          <a:xfrm>
            <a:off x="12675589" y="1600444"/>
            <a:ext cx="11082444" cy="27557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242729"/>
                </a:solidFill>
                <a:latin typeface="Helvetica Neue Light"/>
                <a:ea typeface="Helvetica Neue Light"/>
                <a:cs typeface="Helvetica Neue Light"/>
                <a:sym typeface="Helvetica Neue Light"/>
              </a:defRPr>
            </a:pPr>
            <a:r>
              <a:t>Specific heat capacity: </a:t>
            </a:r>
          </a:p>
          <a:p>
            <a:pPr>
              <a:defRPr sz="3500">
                <a:solidFill>
                  <a:srgbClr val="242729"/>
                </a:solidFill>
                <a:latin typeface="Helvetica Neue Light"/>
                <a:ea typeface="Helvetica Neue Light"/>
                <a:cs typeface="Helvetica Neue Light"/>
                <a:sym typeface="Helvetica Neue Light"/>
              </a:defRPr>
            </a:pPr>
            <a:r>
              <a:t>Water: 4200 Jkg</a:t>
            </a:r>
            <a:r>
              <a:rPr baseline="31999"/>
              <a:t>-1</a:t>
            </a:r>
            <a:r>
              <a:t>K</a:t>
            </a:r>
            <a:r>
              <a:rPr baseline="31999"/>
              <a:t>-1</a:t>
            </a:r>
            <a:r>
              <a:t> </a:t>
            </a:r>
          </a:p>
          <a:p>
            <a:pPr>
              <a:defRPr sz="3500">
                <a:solidFill>
                  <a:srgbClr val="242729"/>
                </a:solidFill>
                <a:latin typeface="Helvetica Neue Light"/>
                <a:ea typeface="Helvetica Neue Light"/>
                <a:cs typeface="Helvetica Neue Light"/>
                <a:sym typeface="Helvetica Neue Light"/>
              </a:defRPr>
            </a:pPr>
            <a:r>
              <a:t>Air:        993 Jkg</a:t>
            </a:r>
            <a:r>
              <a:rPr baseline="31999"/>
              <a:t>-1</a:t>
            </a:r>
            <a:r>
              <a:t>K</a:t>
            </a:r>
            <a:r>
              <a:rPr baseline="31999"/>
              <a:t>-1</a:t>
            </a:r>
            <a:r>
              <a:t> </a:t>
            </a:r>
          </a:p>
          <a:p>
            <a:pPr>
              <a:defRPr sz="3500">
                <a:solidFill>
                  <a:srgbClr val="242729"/>
                </a:solidFill>
                <a:latin typeface="Helvetica Neue Light"/>
                <a:ea typeface="Helvetica Neue Light"/>
                <a:cs typeface="Helvetica Neue Light"/>
                <a:sym typeface="Helvetica Neue Light"/>
              </a:defRPr>
            </a:pPr>
          </a:p>
          <a:p>
            <a:pPr>
              <a:defRPr sz="3500">
                <a:solidFill>
                  <a:srgbClr val="242729"/>
                </a:solidFill>
                <a:latin typeface="Helvetica Neue Light"/>
                <a:ea typeface="Helvetica Neue Light"/>
                <a:cs typeface="Helvetica Neue Light"/>
                <a:sym typeface="Helvetica Neue Light"/>
              </a:defRPr>
            </a:pPr>
            <a:r>
              <a:t>Water has 4.23 times higher specific heat capacity.</a:t>
            </a:r>
          </a:p>
        </p:txBody>
      </p:sp>
      <p:sp>
        <p:nvSpPr>
          <p:cNvPr id="728" name="Shape 728"/>
          <p:cNvSpPr/>
          <p:nvPr/>
        </p:nvSpPr>
        <p:spPr>
          <a:xfrm>
            <a:off x="12733188" y="8782146"/>
            <a:ext cx="10967245" cy="1688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242729"/>
                </a:solidFill>
                <a:latin typeface="Helvetica Neue Light"/>
                <a:ea typeface="Helvetica Neue Light"/>
                <a:cs typeface="Helvetica Neue Light"/>
                <a:sym typeface="Helvetica Neue Light"/>
              </a:defRPr>
            </a:pPr>
            <a:r>
              <a:t>Volumetric heat capacity:</a:t>
            </a:r>
          </a:p>
          <a:p>
            <a:pPr>
              <a:defRPr sz="3500">
                <a:solidFill>
                  <a:srgbClr val="242729"/>
                </a:solidFill>
                <a:latin typeface="Helvetica Neue Light"/>
                <a:ea typeface="Helvetica Neue Light"/>
                <a:cs typeface="Helvetica Neue Light"/>
                <a:sym typeface="Helvetica Neue Light"/>
              </a:defRPr>
            </a:pPr>
            <a:r>
              <a:t>Water compared to air: </a:t>
            </a:r>
          </a:p>
          <a:p>
            <a:pPr>
              <a:defRPr sz="3500">
                <a:solidFill>
                  <a:srgbClr val="242729"/>
                </a:solidFill>
                <a:latin typeface="Helvetica Neue Light"/>
                <a:ea typeface="Helvetica Neue Light"/>
                <a:cs typeface="Helvetica Neue Light"/>
                <a:sym typeface="Helvetica Neue Light"/>
              </a:defRPr>
            </a:pPr>
            <a:r>
              <a:t>About 3300 time higher volumetric heat capacity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27"/>
                                        </p:tgtEl>
                                        <p:attrNameLst>
                                          <p:attrName>style.visibility</p:attrName>
                                        </p:attrNameLst>
                                      </p:cBhvr>
                                      <p:to>
                                        <p:strVal val="visible"/>
                                      </p:to>
                                    </p:set>
                                    <p:animEffect filter="dissolve" transition="in">
                                      <p:cBhvr>
                                        <p:cTn id="7" dur="1000"/>
                                        <p:tgtEl>
                                          <p:spTgt spid="72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26"/>
                                        </p:tgtEl>
                                        <p:attrNameLst>
                                          <p:attrName>style.visibility</p:attrName>
                                        </p:attrNameLst>
                                      </p:cBhvr>
                                      <p:to>
                                        <p:strVal val="visible"/>
                                      </p:to>
                                    </p:set>
                                    <p:animEffect filter="dissolve" transition="in">
                                      <p:cBhvr>
                                        <p:cTn id="12" dur="1000"/>
                                        <p:tgtEl>
                                          <p:spTgt spid="72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28"/>
                                        </p:tgtEl>
                                        <p:attrNameLst>
                                          <p:attrName>style.visibility</p:attrName>
                                        </p:attrNameLst>
                                      </p:cBhvr>
                                      <p:to>
                                        <p:strVal val="visible"/>
                                      </p:to>
                                    </p:set>
                                    <p:animEffect filter="dissolve" transition="in">
                                      <p:cBhvr>
                                        <p:cTn id="17" dur="1000"/>
                                        <p:tgtEl>
                                          <p:spTgt spid="7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8" grpId="3"/>
      <p:bldP build="whole" bldLvl="1" animBg="1" rev="0" advAuto="0" spid="727" grpId="1"/>
      <p:bldP build="whole" bldLvl="1" animBg="1" rev="0" advAuto="0" spid="726" grpId="2"/>
    </p:bldLst>
  </p:timing>
</p:sld>
</file>

<file path=ppt/slides/slide37.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730" name="Earth with Text.png"/>
          <p:cNvPicPr>
            <a:picLocks noChangeAspect="0"/>
          </p:cNvPicPr>
          <p:nvPr/>
        </p:nvPicPr>
        <p:blipFill>
          <a:blip r:embed="rId2">
            <a:extLst/>
          </a:blip>
          <a:stretch>
            <a:fillRect/>
          </a:stretch>
        </p:blipFill>
        <p:spPr>
          <a:xfrm>
            <a:off x="12033100" y="1319495"/>
            <a:ext cx="12115801" cy="11684001"/>
          </a:xfrm>
          <a:prstGeom prst="rect">
            <a:avLst/>
          </a:prstGeom>
          <a:ln w="12700">
            <a:miter lim="400000"/>
          </a:ln>
        </p:spPr>
      </p:pic>
      <p:grpSp>
        <p:nvGrpSpPr>
          <p:cNvPr id="733" name="Group 733"/>
          <p:cNvGrpSpPr/>
          <p:nvPr/>
        </p:nvGrpSpPr>
        <p:grpSpPr>
          <a:xfrm>
            <a:off x="11683850" y="1319495"/>
            <a:ext cx="12814301" cy="12383970"/>
            <a:chOff x="0" y="0"/>
            <a:chExt cx="12814300" cy="12383968"/>
          </a:xfrm>
        </p:grpSpPr>
        <p:pic>
          <p:nvPicPr>
            <p:cNvPr id="731" name="Society Economy Environment2.jpg"/>
            <p:cNvPicPr>
              <a:picLocks noChangeAspect="1"/>
            </p:cNvPicPr>
            <p:nvPr/>
          </p:nvPicPr>
          <p:blipFill>
            <a:blip r:embed="rId3">
              <a:extLst/>
            </a:blip>
            <a:stretch>
              <a:fillRect/>
            </a:stretch>
          </p:blipFill>
          <p:spPr>
            <a:xfrm>
              <a:off x="0" y="0"/>
              <a:ext cx="12814300" cy="12383969"/>
            </a:xfrm>
            <a:prstGeom prst="rect">
              <a:avLst/>
            </a:prstGeom>
            <a:ln w="12700" cap="flat">
              <a:noFill/>
              <a:miter lim="400000"/>
            </a:ln>
            <a:effectLst/>
          </p:spPr>
        </p:pic>
        <p:sp>
          <p:nvSpPr>
            <p:cNvPr id="732" name="Shape 732"/>
            <p:cNvSpPr/>
            <p:nvPr/>
          </p:nvSpPr>
          <p:spPr>
            <a:xfrm>
              <a:off x="4984492" y="2537893"/>
              <a:ext cx="2438600" cy="758492"/>
            </a:xfrm>
            <a:prstGeom prst="roundRect">
              <a:avLst>
                <a:gd name="adj" fmla="val 25116"/>
              </a:avLst>
            </a:prstGeom>
            <a:solidFill>
              <a:srgbClr val="D7E8E7"/>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1130300">
                <a:defRPr sz="3000">
                  <a:solidFill>
                    <a:schemeClr val="accent2">
                      <a:hueOff val="-1101185"/>
                      <a:satOff val="4910"/>
                      <a:lumOff val="-14610"/>
                    </a:schemeClr>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000"/>
                <a:t>F</a:t>
              </a:r>
              <a:r>
                <a:t>LOWS</a:t>
              </a:r>
            </a:p>
          </p:txBody>
        </p:sp>
      </p:grpSp>
      <p:sp>
        <p:nvSpPr>
          <p:cNvPr id="734" name="Shape 734"/>
          <p:cNvSpPr/>
          <p:nvPr/>
        </p:nvSpPr>
        <p:spPr>
          <a:xfrm>
            <a:off x="490817" y="3351307"/>
            <a:ext cx="12226268"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latin typeface="Helvetica Light"/>
                <a:ea typeface="Helvetica Light"/>
                <a:cs typeface="Helvetica Light"/>
                <a:sym typeface="Helvetica Light"/>
              </a:defRPr>
            </a:lvl1pPr>
          </a:lstStyle>
          <a:p>
            <a:pPr/>
            <a:r>
              <a:t>Flows in the Earth System allow assessing the “Health of the Planet”</a:t>
            </a:r>
          </a:p>
        </p:txBody>
      </p:sp>
      <p:sp>
        <p:nvSpPr>
          <p:cNvPr id="735" name="Shape 735"/>
          <p:cNvSpPr/>
          <p:nvPr/>
        </p:nvSpPr>
        <p:spPr>
          <a:xfrm>
            <a:off x="423151" y="5046732"/>
            <a:ext cx="6230926"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Helvetica Neue Light"/>
                <a:ea typeface="Helvetica Neue Light"/>
                <a:cs typeface="Helvetica Neue Light"/>
                <a:sym typeface="Helvetica Neue Light"/>
              </a:defRPr>
            </a:lvl1pPr>
          </a:lstStyle>
          <a:p>
            <a:pPr>
              <a:defRPr sz="3800">
                <a:latin typeface="Helvetica Light"/>
                <a:ea typeface="Helvetica Light"/>
                <a:cs typeface="Helvetica Light"/>
                <a:sym typeface="Helvetica Light"/>
              </a:defRPr>
            </a:pPr>
            <a:r>
              <a:rPr sz="4400">
                <a:latin typeface="Helvetica Neue Light"/>
                <a:ea typeface="Helvetica Neue Light"/>
                <a:cs typeface="Helvetica Neue Light"/>
                <a:sym typeface="Helvetica Neue Light"/>
              </a:rPr>
              <a:t>Everything is about Flows</a:t>
            </a:r>
          </a:p>
        </p:txBody>
      </p:sp>
      <p:sp>
        <p:nvSpPr>
          <p:cNvPr id="736" name="Shape 736"/>
          <p:cNvSpPr/>
          <p:nvPr/>
        </p:nvSpPr>
        <p:spPr>
          <a:xfrm>
            <a:off x="539700" y="2373501"/>
            <a:ext cx="12814302"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atin typeface="Helvetica Light"/>
                <a:ea typeface="Helvetica Light"/>
                <a:cs typeface="Helvetica Light"/>
                <a:sym typeface="Helvetica Light"/>
              </a:defRPr>
            </a:lvl1pPr>
          </a:lstStyle>
          <a:p>
            <a:pPr/>
            <a:r>
              <a:t>Earth: Life-Support System for many species</a:t>
            </a:r>
          </a:p>
        </p:txBody>
      </p:sp>
      <p:sp>
        <p:nvSpPr>
          <p:cNvPr id="737" name="Shape 73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738"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739" name="Shape 739"/>
          <p:cNvSpPr/>
          <p:nvPr/>
        </p:nvSpPr>
        <p:spPr>
          <a:xfrm>
            <a:off x="158700" y="1319495"/>
            <a:ext cx="566427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Planetary Physiology</a:t>
            </a:r>
          </a:p>
        </p:txBody>
      </p:sp>
      <p:sp>
        <p:nvSpPr>
          <p:cNvPr id="740" name="Shape 740"/>
          <p:cNvSpPr/>
          <p:nvPr/>
        </p:nvSpPr>
        <p:spPr>
          <a:xfrm>
            <a:off x="1642812" y="6213346"/>
            <a:ext cx="9666388" cy="2894430"/>
          </a:xfrm>
          <a:prstGeom prst="wedgeEllipseCallout">
            <a:avLst>
              <a:gd name="adj1" fmla="val 115735"/>
              <a:gd name="adj2" fmla="val -12580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Limitations in the flows between a community and its life-support system limit the growth of the community</a:t>
            </a:r>
          </a:p>
        </p:txBody>
      </p:sp>
      <p:sp>
        <p:nvSpPr>
          <p:cNvPr id="741" name="Shape 741"/>
          <p:cNvSpPr/>
          <p:nvPr/>
        </p:nvSpPr>
        <p:spPr>
          <a:xfrm>
            <a:off x="1697978" y="9407714"/>
            <a:ext cx="10475318" cy="3446583"/>
          </a:xfrm>
          <a:prstGeom prst="wedgeEllipseCallout">
            <a:avLst>
              <a:gd name="adj1" fmla="val 101422"/>
              <a:gd name="adj2" fmla="val -19974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For Home sapiens, the flows are regulated by ethical, social, and - recently - economic rules</a:t>
            </a:r>
          </a:p>
        </p:txBody>
      </p:sp>
      <p:sp>
        <p:nvSpPr>
          <p:cNvPr id="742" name="Shape 742"/>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grpSp>
        <p:nvGrpSpPr>
          <p:cNvPr id="745" name="Group 745"/>
          <p:cNvGrpSpPr/>
          <p:nvPr/>
        </p:nvGrpSpPr>
        <p:grpSpPr>
          <a:xfrm>
            <a:off x="12718814" y="10144577"/>
            <a:ext cx="6832773" cy="3446582"/>
            <a:chOff x="0" y="0"/>
            <a:chExt cx="6832772" cy="3446581"/>
          </a:xfrm>
        </p:grpSpPr>
        <p:sp>
          <p:nvSpPr>
            <p:cNvPr id="743" name="Shape 743"/>
            <p:cNvSpPr/>
            <p:nvPr/>
          </p:nvSpPr>
          <p:spPr>
            <a:xfrm>
              <a:off x="0" y="0"/>
              <a:ext cx="6832773" cy="3446582"/>
            </a:xfrm>
            <a:prstGeom prst="wedgeEllipseCallout">
              <a:avLst>
                <a:gd name="adj1" fmla="val 26045"/>
                <a:gd name="adj2" fmla="val -228600"/>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744" name="Shape 744"/>
            <p:cNvSpPr/>
            <p:nvPr/>
          </p:nvSpPr>
          <p:spPr>
            <a:xfrm>
              <a:off x="1377682" y="589992"/>
              <a:ext cx="4077236" cy="2374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Global Order:</a:t>
              </a:r>
            </a:p>
            <a:p>
              <a:pPr marL="674981" indent="-357481" algn="ctr" defTabSz="1130300">
                <a:buSzPct val="171000"/>
                <a:buChar char="-"/>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Colonialization</a:t>
              </a:r>
            </a:p>
            <a:p>
              <a:pPr marL="674981" indent="-357481" algn="ctr" defTabSz="1130300">
                <a:buSzPct val="171000"/>
                <a:buChar char="-"/>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Consumarism</a:t>
              </a:r>
            </a:p>
            <a:p>
              <a:pPr marL="674981" indent="-357481" algn="ctr" defTabSz="1130300">
                <a:buSzPct val="171000"/>
                <a:buChar char="-"/>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Globalization</a:t>
              </a:r>
            </a:p>
          </p:txBody>
        </p:sp>
      </p:grpSp>
      <p:sp>
        <p:nvSpPr>
          <p:cNvPr id="746" name="Shape 746"/>
          <p:cNvSpPr/>
          <p:nvPr/>
        </p:nvSpPr>
        <p:spPr>
          <a:xfrm>
            <a:off x="6508700" y="5601782"/>
            <a:ext cx="12525822"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What about Modern Global Change?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4" presetID="22" grpId="1" fill="hold">
                                  <p:stCondLst>
                                    <p:cond delay="0"/>
                                  </p:stCondLst>
                                  <p:iterate type="el" backwards="0">
                                    <p:tmAbs val="0"/>
                                  </p:iterate>
                                  <p:childTnLst>
                                    <p:animEffect filter="wipe(down)" transition="out">
                                      <p:cBhvr>
                                        <p:cTn id="6" dur="2500" fill="hold"/>
                                        <p:tgtEl>
                                          <p:spTgt spid="746"/>
                                        </p:tgtEl>
                                      </p:cBhvr>
                                    </p:animEffect>
                                    <p:set>
                                      <p:cBhvr>
                                        <p:cTn id="7" fill="hold">
                                          <p:stCondLst>
                                            <p:cond delay="2499"/>
                                          </p:stCondLst>
                                        </p:cTn>
                                        <p:tgtEl>
                                          <p:spTgt spid="746"/>
                                        </p:tgtEl>
                                        <p:attrNameLst>
                                          <p:attrName>style.visibility</p:attrName>
                                        </p:attrNameLst>
                                      </p:cBhvr>
                                      <p:to>
                                        <p:strVal val="hidden"/>
                                      </p:to>
                                    </p:set>
                                  </p:childTnLst>
                                </p:cTn>
                              </p:par>
                            </p:childTnLst>
                          </p:cTn>
                        </p:par>
                        <p:par>
                          <p:cTn id="8" fill="hold">
                            <p:stCondLst>
                              <p:cond delay="2500"/>
                            </p:stCondLst>
                            <p:childTnLst>
                              <p:par>
                                <p:cTn id="9" presetClass="entr" nodeType="afterEffect" presetID="9" grpId="2" fill="hold">
                                  <p:stCondLst>
                                    <p:cond delay="0"/>
                                  </p:stCondLst>
                                  <p:iterate type="el" backwards="0">
                                    <p:tmAbs val="0"/>
                                  </p:iterate>
                                  <p:childTnLst>
                                    <p:set>
                                      <p:cBhvr>
                                        <p:cTn id="10" fill="hold"/>
                                        <p:tgtEl>
                                          <p:spTgt spid="739"/>
                                        </p:tgtEl>
                                        <p:attrNameLst>
                                          <p:attrName>style.visibility</p:attrName>
                                        </p:attrNameLst>
                                      </p:cBhvr>
                                      <p:to>
                                        <p:strVal val="visible"/>
                                      </p:to>
                                    </p:set>
                                    <p:animEffect filter="dissolve" transition="in">
                                      <p:cBhvr>
                                        <p:cTn id="11" dur="1000"/>
                                        <p:tgtEl>
                                          <p:spTgt spid="739"/>
                                        </p:tgtEl>
                                      </p:cBhvr>
                                    </p:animEffect>
                                  </p:childTnLst>
                                </p:cTn>
                              </p:par>
                            </p:childTnLst>
                          </p:cTn>
                        </p:par>
                        <p:par>
                          <p:cTn id="12" fill="hold">
                            <p:stCondLst>
                              <p:cond delay="3500"/>
                            </p:stCondLst>
                            <p:childTnLst>
                              <p:par>
                                <p:cTn id="13" presetClass="entr" nodeType="afterEffect" presetID="9" grpId="3" fill="hold">
                                  <p:stCondLst>
                                    <p:cond delay="0"/>
                                  </p:stCondLst>
                                  <p:iterate type="el" backwards="0">
                                    <p:tmAbs val="0"/>
                                  </p:iterate>
                                  <p:childTnLst>
                                    <p:set>
                                      <p:cBhvr>
                                        <p:cTn id="14" fill="hold"/>
                                        <p:tgtEl>
                                          <p:spTgt spid="730"/>
                                        </p:tgtEl>
                                        <p:attrNameLst>
                                          <p:attrName>style.visibility</p:attrName>
                                        </p:attrNameLst>
                                      </p:cBhvr>
                                      <p:to>
                                        <p:strVal val="visible"/>
                                      </p:to>
                                    </p:set>
                                    <p:animEffect filter="dissolve" transition="in">
                                      <p:cBhvr>
                                        <p:cTn id="15" dur="1000"/>
                                        <p:tgtEl>
                                          <p:spTgt spid="730"/>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736"/>
                                        </p:tgtEl>
                                        <p:attrNameLst>
                                          <p:attrName>style.visibility</p:attrName>
                                        </p:attrNameLst>
                                      </p:cBhvr>
                                      <p:to>
                                        <p:strVal val="visible"/>
                                      </p:to>
                                    </p:set>
                                    <p:animEffect filter="dissolve" transition="in">
                                      <p:cBhvr>
                                        <p:cTn id="20" dur="1000"/>
                                        <p:tgtEl>
                                          <p:spTgt spid="736"/>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734"/>
                                        </p:tgtEl>
                                        <p:attrNameLst>
                                          <p:attrName>style.visibility</p:attrName>
                                        </p:attrNameLst>
                                      </p:cBhvr>
                                      <p:to>
                                        <p:strVal val="visible"/>
                                      </p:to>
                                    </p:set>
                                    <p:animEffect filter="dissolve" transition="in">
                                      <p:cBhvr>
                                        <p:cTn id="25" dur="1000"/>
                                        <p:tgtEl>
                                          <p:spTgt spid="734"/>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735"/>
                                        </p:tgtEl>
                                        <p:attrNameLst>
                                          <p:attrName>style.visibility</p:attrName>
                                        </p:attrNameLst>
                                      </p:cBhvr>
                                      <p:to>
                                        <p:strVal val="visible"/>
                                      </p:to>
                                    </p:set>
                                    <p:animEffect filter="dissolve" transition="in">
                                      <p:cBhvr>
                                        <p:cTn id="30" dur="1000"/>
                                        <p:tgtEl>
                                          <p:spTgt spid="735"/>
                                        </p:tgtEl>
                                      </p:cBhvr>
                                    </p:animEffect>
                                  </p:childTnLst>
                                </p:cTn>
                              </p:par>
                            </p:childTnLst>
                          </p:cTn>
                        </p:par>
                        <p:par>
                          <p:cTn id="31" fill="hold">
                            <p:stCondLst>
                              <p:cond delay="1000"/>
                            </p:stCondLst>
                            <p:childTnLst>
                              <p:par>
                                <p:cTn id="32" presetClass="entr" nodeType="afterEffect" presetID="9" grpId="7" fill="hold">
                                  <p:stCondLst>
                                    <p:cond delay="0"/>
                                  </p:stCondLst>
                                  <p:iterate type="el" backwards="0">
                                    <p:tmAbs val="0"/>
                                  </p:iterate>
                                  <p:childTnLst>
                                    <p:set>
                                      <p:cBhvr>
                                        <p:cTn id="33" fill="hold"/>
                                        <p:tgtEl>
                                          <p:spTgt spid="733"/>
                                        </p:tgtEl>
                                        <p:attrNameLst>
                                          <p:attrName>style.visibility</p:attrName>
                                        </p:attrNameLst>
                                      </p:cBhvr>
                                      <p:to>
                                        <p:strVal val="visible"/>
                                      </p:to>
                                    </p:set>
                                    <p:animEffect filter="dissolve" transition="in">
                                      <p:cBhvr>
                                        <p:cTn id="34" dur="1000"/>
                                        <p:tgtEl>
                                          <p:spTgt spid="733"/>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6" presetID="23" grpId="8" fill="hold">
                                  <p:stCondLst>
                                    <p:cond delay="0"/>
                                  </p:stCondLst>
                                  <p:iterate type="el" backwards="0">
                                    <p:tmAbs val="0"/>
                                  </p:iterate>
                                  <p:childTnLst>
                                    <p:set>
                                      <p:cBhvr>
                                        <p:cTn id="38" fill="hold"/>
                                        <p:tgtEl>
                                          <p:spTgt spid="740"/>
                                        </p:tgtEl>
                                        <p:attrNameLst>
                                          <p:attrName>style.visibility</p:attrName>
                                        </p:attrNameLst>
                                      </p:cBhvr>
                                      <p:to>
                                        <p:strVal val="visible"/>
                                      </p:to>
                                    </p:set>
                                    <p:anim calcmode="lin" valueType="num">
                                      <p:cBhvr>
                                        <p:cTn id="39" dur="750" fill="hold"/>
                                        <p:tgtEl>
                                          <p:spTgt spid="740"/>
                                        </p:tgtEl>
                                        <p:attrNameLst>
                                          <p:attrName>ppt_w</p:attrName>
                                        </p:attrNameLst>
                                      </p:cBhvr>
                                      <p:tavLst>
                                        <p:tav tm="0">
                                          <p:val>
                                            <p:fltVal val="0"/>
                                          </p:val>
                                        </p:tav>
                                        <p:tav tm="100000">
                                          <p:val>
                                            <p:strVal val="#ppt_w"/>
                                          </p:val>
                                        </p:tav>
                                      </p:tavLst>
                                    </p:anim>
                                    <p:anim calcmode="lin" valueType="num">
                                      <p:cBhvr>
                                        <p:cTn id="40" dur="750" fill="hold"/>
                                        <p:tgtEl>
                                          <p:spTgt spid="740"/>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6" presetID="23" grpId="9" fill="hold">
                                  <p:stCondLst>
                                    <p:cond delay="0"/>
                                  </p:stCondLst>
                                  <p:iterate type="el" backwards="0">
                                    <p:tmAbs val="0"/>
                                  </p:iterate>
                                  <p:childTnLst>
                                    <p:set>
                                      <p:cBhvr>
                                        <p:cTn id="44" fill="hold"/>
                                        <p:tgtEl>
                                          <p:spTgt spid="741"/>
                                        </p:tgtEl>
                                        <p:attrNameLst>
                                          <p:attrName>style.visibility</p:attrName>
                                        </p:attrNameLst>
                                      </p:cBhvr>
                                      <p:to>
                                        <p:strVal val="visible"/>
                                      </p:to>
                                    </p:set>
                                    <p:anim calcmode="lin" valueType="num">
                                      <p:cBhvr>
                                        <p:cTn id="45" dur="750" fill="hold"/>
                                        <p:tgtEl>
                                          <p:spTgt spid="741"/>
                                        </p:tgtEl>
                                        <p:attrNameLst>
                                          <p:attrName>ppt_w</p:attrName>
                                        </p:attrNameLst>
                                      </p:cBhvr>
                                      <p:tavLst>
                                        <p:tav tm="0">
                                          <p:val>
                                            <p:fltVal val="0"/>
                                          </p:val>
                                        </p:tav>
                                        <p:tav tm="100000">
                                          <p:val>
                                            <p:strVal val="#ppt_w"/>
                                          </p:val>
                                        </p:tav>
                                      </p:tavLst>
                                    </p:anim>
                                    <p:anim calcmode="lin" valueType="num">
                                      <p:cBhvr>
                                        <p:cTn id="46" dur="750" fill="hold"/>
                                        <p:tgtEl>
                                          <p:spTgt spid="741"/>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16" presetID="23" grpId="10" fill="hold">
                                  <p:stCondLst>
                                    <p:cond delay="0"/>
                                  </p:stCondLst>
                                  <p:iterate type="el" backwards="0">
                                    <p:tmAbs val="0"/>
                                  </p:iterate>
                                  <p:childTnLst>
                                    <p:set>
                                      <p:cBhvr>
                                        <p:cTn id="50" fill="hold"/>
                                        <p:tgtEl>
                                          <p:spTgt spid="745"/>
                                        </p:tgtEl>
                                        <p:attrNameLst>
                                          <p:attrName>style.visibility</p:attrName>
                                        </p:attrNameLst>
                                      </p:cBhvr>
                                      <p:to>
                                        <p:strVal val="visible"/>
                                      </p:to>
                                    </p:set>
                                    <p:anim calcmode="lin" valueType="num">
                                      <p:cBhvr>
                                        <p:cTn id="51" dur="750" fill="hold"/>
                                        <p:tgtEl>
                                          <p:spTgt spid="745"/>
                                        </p:tgtEl>
                                        <p:attrNameLst>
                                          <p:attrName>ppt_w</p:attrName>
                                        </p:attrNameLst>
                                      </p:cBhvr>
                                      <p:tavLst>
                                        <p:tav tm="0">
                                          <p:val>
                                            <p:fltVal val="0"/>
                                          </p:val>
                                        </p:tav>
                                        <p:tav tm="100000">
                                          <p:val>
                                            <p:strVal val="#ppt_w"/>
                                          </p:val>
                                        </p:tav>
                                      </p:tavLst>
                                    </p:anim>
                                    <p:anim calcmode="lin" valueType="num">
                                      <p:cBhvr>
                                        <p:cTn id="52" dur="750" fill="hold"/>
                                        <p:tgtEl>
                                          <p:spTgt spid="7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9" grpId="2"/>
      <p:bldP build="whole" bldLvl="1" animBg="1" rev="0" advAuto="0" spid="741" grpId="9"/>
      <p:bldP build="whole" bldLvl="1" animBg="1" rev="0" advAuto="0" spid="746" grpId="1"/>
      <p:bldP build="whole" bldLvl="1" animBg="1" rev="0" advAuto="0" spid="736" grpId="4"/>
      <p:bldP build="whole" bldLvl="1" animBg="1" rev="0" advAuto="0" spid="730" grpId="3"/>
      <p:bldP build="whole" bldLvl="1" animBg="1" rev="0" advAuto="0" spid="735" grpId="6"/>
      <p:bldP build="whole" bldLvl="1" animBg="1" rev="0" advAuto="0" spid="733" grpId="7"/>
      <p:bldP build="whole" bldLvl="1" animBg="1" rev="0" advAuto="0" spid="734" grpId="5"/>
      <p:bldP build="whole" bldLvl="1" animBg="1" rev="0" advAuto="0" spid="740" grpId="8"/>
      <p:bldP build="whole" bldLvl="1" animBg="1" rev="0" advAuto="0" spid="745" grpId="10"/>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48" name="Earth with Text.png"/>
          <p:cNvPicPr>
            <a:picLocks noChangeAspect="0"/>
          </p:cNvPicPr>
          <p:nvPr/>
        </p:nvPicPr>
        <p:blipFill>
          <a:blip r:embed="rId2">
            <a:extLst/>
          </a:blip>
          <a:stretch>
            <a:fillRect/>
          </a:stretch>
        </p:blipFill>
        <p:spPr>
          <a:xfrm>
            <a:off x="12033100" y="1319495"/>
            <a:ext cx="12115801" cy="11684001"/>
          </a:xfrm>
          <a:prstGeom prst="rect">
            <a:avLst/>
          </a:prstGeom>
          <a:ln w="12700">
            <a:miter lim="400000"/>
          </a:ln>
        </p:spPr>
      </p:pic>
      <p:grpSp>
        <p:nvGrpSpPr>
          <p:cNvPr id="751" name="Group 751"/>
          <p:cNvGrpSpPr/>
          <p:nvPr/>
        </p:nvGrpSpPr>
        <p:grpSpPr>
          <a:xfrm>
            <a:off x="11683850" y="1319495"/>
            <a:ext cx="12814301" cy="12383970"/>
            <a:chOff x="0" y="0"/>
            <a:chExt cx="12814300" cy="12383968"/>
          </a:xfrm>
        </p:grpSpPr>
        <p:pic>
          <p:nvPicPr>
            <p:cNvPr id="749" name="Society Economy Environment2.jpg"/>
            <p:cNvPicPr>
              <a:picLocks noChangeAspect="1"/>
            </p:cNvPicPr>
            <p:nvPr/>
          </p:nvPicPr>
          <p:blipFill>
            <a:blip r:embed="rId3">
              <a:extLst/>
            </a:blip>
            <a:stretch>
              <a:fillRect/>
            </a:stretch>
          </p:blipFill>
          <p:spPr>
            <a:xfrm>
              <a:off x="0" y="0"/>
              <a:ext cx="12814300" cy="12383969"/>
            </a:xfrm>
            <a:prstGeom prst="rect">
              <a:avLst/>
            </a:prstGeom>
            <a:ln w="12700" cap="flat">
              <a:noFill/>
              <a:miter lim="400000"/>
            </a:ln>
            <a:effectLst/>
          </p:spPr>
        </p:pic>
        <p:sp>
          <p:nvSpPr>
            <p:cNvPr id="750" name="Shape 750"/>
            <p:cNvSpPr/>
            <p:nvPr/>
          </p:nvSpPr>
          <p:spPr>
            <a:xfrm>
              <a:off x="4984492" y="2537893"/>
              <a:ext cx="2438600" cy="758492"/>
            </a:xfrm>
            <a:prstGeom prst="roundRect">
              <a:avLst>
                <a:gd name="adj" fmla="val 25116"/>
              </a:avLst>
            </a:prstGeom>
            <a:solidFill>
              <a:srgbClr val="D7E8E7"/>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1130300">
                <a:defRPr sz="3000">
                  <a:solidFill>
                    <a:schemeClr val="accent2">
                      <a:hueOff val="-1101185"/>
                      <a:satOff val="4910"/>
                      <a:lumOff val="-14610"/>
                    </a:schemeClr>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000"/>
                <a:t>F</a:t>
              </a:r>
              <a:r>
                <a:t>LOWS</a:t>
              </a:r>
            </a:p>
          </p:txBody>
        </p:sp>
      </p:grpSp>
      <p:sp>
        <p:nvSpPr>
          <p:cNvPr id="752" name="Shape 752"/>
          <p:cNvSpPr/>
          <p:nvPr/>
        </p:nvSpPr>
        <p:spPr>
          <a:xfrm>
            <a:off x="486651" y="3318231"/>
            <a:ext cx="6230926"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Helvetica Neue Light"/>
                <a:ea typeface="Helvetica Neue Light"/>
                <a:cs typeface="Helvetica Neue Light"/>
                <a:sym typeface="Helvetica Neue Light"/>
              </a:defRPr>
            </a:lvl1pPr>
          </a:lstStyle>
          <a:p>
            <a:pPr>
              <a:defRPr sz="3800">
                <a:latin typeface="Helvetica Light"/>
                <a:ea typeface="Helvetica Light"/>
                <a:cs typeface="Helvetica Light"/>
                <a:sym typeface="Helvetica Light"/>
              </a:defRPr>
            </a:pPr>
            <a:r>
              <a:rPr sz="4400">
                <a:latin typeface="Helvetica Neue Light"/>
                <a:ea typeface="Helvetica Neue Light"/>
                <a:cs typeface="Helvetica Neue Light"/>
                <a:sym typeface="Helvetica Neue Light"/>
              </a:rPr>
              <a:t>Everything is about Flows</a:t>
            </a:r>
          </a:p>
        </p:txBody>
      </p:sp>
      <p:sp>
        <p:nvSpPr>
          <p:cNvPr id="753" name="Shape 753"/>
          <p:cNvSpPr/>
          <p:nvPr/>
        </p:nvSpPr>
        <p:spPr>
          <a:xfrm>
            <a:off x="488900" y="2373501"/>
            <a:ext cx="12814302"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atin typeface="Helvetica Light"/>
                <a:ea typeface="Helvetica Light"/>
                <a:cs typeface="Helvetica Light"/>
                <a:sym typeface="Helvetica Light"/>
              </a:defRPr>
            </a:lvl1pPr>
          </a:lstStyle>
          <a:p>
            <a:pPr/>
            <a:r>
              <a:t>Earth: Life-Support System for many species</a:t>
            </a:r>
          </a:p>
        </p:txBody>
      </p:sp>
      <p:sp>
        <p:nvSpPr>
          <p:cNvPr id="754" name="Shape 75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755"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756" name="Shape 756"/>
          <p:cNvSpPr/>
          <p:nvPr/>
        </p:nvSpPr>
        <p:spPr>
          <a:xfrm>
            <a:off x="514300" y="1390671"/>
            <a:ext cx="566427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Planetary Physiology</a:t>
            </a:r>
          </a:p>
        </p:txBody>
      </p:sp>
      <p:sp>
        <p:nvSpPr>
          <p:cNvPr id="757" name="Shape 757"/>
          <p:cNvSpPr/>
          <p:nvPr/>
        </p:nvSpPr>
        <p:spPr>
          <a:xfrm>
            <a:off x="1642812" y="6213346"/>
            <a:ext cx="9666388" cy="2894430"/>
          </a:xfrm>
          <a:prstGeom prst="wedgeEllipseCallout">
            <a:avLst>
              <a:gd name="adj1" fmla="val 115735"/>
              <a:gd name="adj2" fmla="val -12580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Limitations in the flows between a community and its life-support system limit the growth of the community</a:t>
            </a:r>
          </a:p>
        </p:txBody>
      </p:sp>
      <p:sp>
        <p:nvSpPr>
          <p:cNvPr id="758" name="Shape 758"/>
          <p:cNvSpPr/>
          <p:nvPr/>
        </p:nvSpPr>
        <p:spPr>
          <a:xfrm>
            <a:off x="1697978" y="9407714"/>
            <a:ext cx="10475318" cy="3446583"/>
          </a:xfrm>
          <a:prstGeom prst="wedgeEllipseCallout">
            <a:avLst>
              <a:gd name="adj1" fmla="val 101422"/>
              <a:gd name="adj2" fmla="val -19974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For Home sapiens, the flows are regulated by ethical, social, and - recently - economic rules</a:t>
            </a:r>
          </a:p>
        </p:txBody>
      </p:sp>
      <p:sp>
        <p:nvSpPr>
          <p:cNvPr id="759" name="Shape 759"/>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grpSp>
        <p:nvGrpSpPr>
          <p:cNvPr id="762" name="Group 762"/>
          <p:cNvGrpSpPr/>
          <p:nvPr/>
        </p:nvGrpSpPr>
        <p:grpSpPr>
          <a:xfrm>
            <a:off x="12718814" y="10144577"/>
            <a:ext cx="6832773" cy="3446582"/>
            <a:chOff x="0" y="0"/>
            <a:chExt cx="6832772" cy="3446581"/>
          </a:xfrm>
        </p:grpSpPr>
        <p:sp>
          <p:nvSpPr>
            <p:cNvPr id="760" name="Shape 760"/>
            <p:cNvSpPr/>
            <p:nvPr/>
          </p:nvSpPr>
          <p:spPr>
            <a:xfrm>
              <a:off x="0" y="0"/>
              <a:ext cx="6832773" cy="3446582"/>
            </a:xfrm>
            <a:prstGeom prst="wedgeEllipseCallout">
              <a:avLst>
                <a:gd name="adj1" fmla="val 26045"/>
                <a:gd name="adj2" fmla="val -228600"/>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761" name="Shape 761"/>
            <p:cNvSpPr/>
            <p:nvPr/>
          </p:nvSpPr>
          <p:spPr>
            <a:xfrm>
              <a:off x="1377682" y="589992"/>
              <a:ext cx="4077236" cy="2374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Global Order:</a:t>
              </a:r>
            </a:p>
            <a:p>
              <a:pPr marL="674981" indent="-357481" algn="ctr" defTabSz="1130300">
                <a:buSzPct val="171000"/>
                <a:buChar char="-"/>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Colonialization</a:t>
              </a:r>
            </a:p>
            <a:p>
              <a:pPr marL="674981" indent="-357481" algn="ctr" defTabSz="1130300">
                <a:buSzPct val="171000"/>
                <a:buChar char="-"/>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Consumarism</a:t>
              </a:r>
            </a:p>
            <a:p>
              <a:pPr marL="674981" indent="-357481" algn="ctr" defTabSz="1130300">
                <a:buSzPct val="171000"/>
                <a:buChar char="-"/>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Globalization</a:t>
              </a:r>
            </a:p>
          </p:txBody>
        </p:sp>
      </p:grpSp>
      <p:sp>
        <p:nvSpPr>
          <p:cNvPr id="763" name="Shape 763"/>
          <p:cNvSpPr/>
          <p:nvPr/>
        </p:nvSpPr>
        <p:spPr>
          <a:xfrm>
            <a:off x="6508700" y="5601782"/>
            <a:ext cx="12525822"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What about Modern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4" presetID="22" grpId="1" fill="hold">
                                  <p:stCondLst>
                                    <p:cond delay="0"/>
                                  </p:stCondLst>
                                  <p:iterate type="el" backwards="0">
                                    <p:tmAbs val="0"/>
                                  </p:iterate>
                                  <p:childTnLst>
                                    <p:animEffect filter="wipe(down)" transition="out">
                                      <p:cBhvr>
                                        <p:cTn id="6" dur="2500" fill="hold"/>
                                        <p:tgtEl>
                                          <p:spTgt spid="763"/>
                                        </p:tgtEl>
                                      </p:cBhvr>
                                    </p:animEffect>
                                    <p:set>
                                      <p:cBhvr>
                                        <p:cTn id="7" fill="hold">
                                          <p:stCondLst>
                                            <p:cond delay="2499"/>
                                          </p:stCondLst>
                                        </p:cTn>
                                        <p:tgtEl>
                                          <p:spTgt spid="763"/>
                                        </p:tgtEl>
                                        <p:attrNameLst>
                                          <p:attrName>style.visibility</p:attrName>
                                        </p:attrNameLst>
                                      </p:cBhvr>
                                      <p:to>
                                        <p:strVal val="hidden"/>
                                      </p:to>
                                    </p:set>
                                  </p:childTnLst>
                                </p:cTn>
                              </p:par>
                            </p:childTnLst>
                          </p:cTn>
                        </p:par>
                        <p:par>
                          <p:cTn id="8" fill="hold">
                            <p:stCondLst>
                              <p:cond delay="2500"/>
                            </p:stCondLst>
                            <p:childTnLst>
                              <p:par>
                                <p:cTn id="9" presetClass="entr" nodeType="afterEffect" presetID="9" grpId="2" fill="hold">
                                  <p:stCondLst>
                                    <p:cond delay="0"/>
                                  </p:stCondLst>
                                  <p:iterate type="el" backwards="0">
                                    <p:tmAbs val="0"/>
                                  </p:iterate>
                                  <p:childTnLst>
                                    <p:set>
                                      <p:cBhvr>
                                        <p:cTn id="10" fill="hold"/>
                                        <p:tgtEl>
                                          <p:spTgt spid="756"/>
                                        </p:tgtEl>
                                        <p:attrNameLst>
                                          <p:attrName>style.visibility</p:attrName>
                                        </p:attrNameLst>
                                      </p:cBhvr>
                                      <p:to>
                                        <p:strVal val="visible"/>
                                      </p:to>
                                    </p:set>
                                    <p:animEffect filter="dissolve" transition="in">
                                      <p:cBhvr>
                                        <p:cTn id="11" dur="1000"/>
                                        <p:tgtEl>
                                          <p:spTgt spid="756"/>
                                        </p:tgtEl>
                                      </p:cBhvr>
                                    </p:animEffect>
                                  </p:childTnLst>
                                </p:cTn>
                              </p:par>
                            </p:childTnLst>
                          </p:cTn>
                        </p:par>
                        <p:par>
                          <p:cTn id="12" fill="hold">
                            <p:stCondLst>
                              <p:cond delay="3500"/>
                            </p:stCondLst>
                            <p:childTnLst>
                              <p:par>
                                <p:cTn id="13" presetClass="entr" nodeType="afterEffect" presetID="9" grpId="3" fill="hold">
                                  <p:stCondLst>
                                    <p:cond delay="0"/>
                                  </p:stCondLst>
                                  <p:iterate type="el" backwards="0">
                                    <p:tmAbs val="0"/>
                                  </p:iterate>
                                  <p:childTnLst>
                                    <p:set>
                                      <p:cBhvr>
                                        <p:cTn id="14" fill="hold"/>
                                        <p:tgtEl>
                                          <p:spTgt spid="748"/>
                                        </p:tgtEl>
                                        <p:attrNameLst>
                                          <p:attrName>style.visibility</p:attrName>
                                        </p:attrNameLst>
                                      </p:cBhvr>
                                      <p:to>
                                        <p:strVal val="visible"/>
                                      </p:to>
                                    </p:set>
                                    <p:animEffect filter="dissolve" transition="in">
                                      <p:cBhvr>
                                        <p:cTn id="15" dur="1000"/>
                                        <p:tgtEl>
                                          <p:spTgt spid="748"/>
                                        </p:tgtEl>
                                      </p:cBhvr>
                                    </p:animEffect>
                                  </p:childTnLst>
                                </p:cTn>
                              </p:par>
                            </p:childTnLst>
                          </p:cTn>
                        </p:par>
                        <p:par>
                          <p:cTn id="16" fill="hold">
                            <p:stCondLst>
                              <p:cond delay="4500"/>
                            </p:stCondLst>
                            <p:childTnLst>
                              <p:par>
                                <p:cTn id="17" presetClass="entr" nodeType="afterEffect" presetID="9" grpId="4" fill="hold">
                                  <p:stCondLst>
                                    <p:cond delay="0"/>
                                  </p:stCondLst>
                                  <p:iterate type="el" backwards="0">
                                    <p:tmAbs val="0"/>
                                  </p:iterate>
                                  <p:childTnLst>
                                    <p:set>
                                      <p:cBhvr>
                                        <p:cTn id="18" fill="hold"/>
                                        <p:tgtEl>
                                          <p:spTgt spid="753"/>
                                        </p:tgtEl>
                                        <p:attrNameLst>
                                          <p:attrName>style.visibility</p:attrName>
                                        </p:attrNameLst>
                                      </p:cBhvr>
                                      <p:to>
                                        <p:strVal val="visible"/>
                                      </p:to>
                                    </p:set>
                                    <p:animEffect filter="dissolve" transition="in">
                                      <p:cBhvr>
                                        <p:cTn id="19" dur="1000"/>
                                        <p:tgtEl>
                                          <p:spTgt spid="753"/>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752"/>
                                        </p:tgtEl>
                                        <p:attrNameLst>
                                          <p:attrName>style.visibility</p:attrName>
                                        </p:attrNameLst>
                                      </p:cBhvr>
                                      <p:to>
                                        <p:strVal val="visible"/>
                                      </p:to>
                                    </p:set>
                                    <p:animEffect filter="dissolve" transition="in">
                                      <p:cBhvr>
                                        <p:cTn id="24" dur="1000"/>
                                        <p:tgtEl>
                                          <p:spTgt spid="752"/>
                                        </p:tgtEl>
                                      </p:cBhvr>
                                    </p:animEffect>
                                  </p:childTnLst>
                                </p:cTn>
                              </p:par>
                            </p:childTnLst>
                          </p:cTn>
                        </p:par>
                        <p:par>
                          <p:cTn id="25" fill="hold">
                            <p:stCondLst>
                              <p:cond delay="1000"/>
                            </p:stCondLst>
                            <p:childTnLst>
                              <p:par>
                                <p:cTn id="26" presetClass="entr" nodeType="afterEffect" presetID="9" grpId="6" fill="hold">
                                  <p:stCondLst>
                                    <p:cond delay="0"/>
                                  </p:stCondLst>
                                  <p:iterate type="el" backwards="0">
                                    <p:tmAbs val="0"/>
                                  </p:iterate>
                                  <p:childTnLst>
                                    <p:set>
                                      <p:cBhvr>
                                        <p:cTn id="27" fill="hold"/>
                                        <p:tgtEl>
                                          <p:spTgt spid="751"/>
                                        </p:tgtEl>
                                        <p:attrNameLst>
                                          <p:attrName>style.visibility</p:attrName>
                                        </p:attrNameLst>
                                      </p:cBhvr>
                                      <p:to>
                                        <p:strVal val="visible"/>
                                      </p:to>
                                    </p:set>
                                    <p:animEffect filter="dissolve" transition="in">
                                      <p:cBhvr>
                                        <p:cTn id="28" dur="1000"/>
                                        <p:tgtEl>
                                          <p:spTgt spid="751"/>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6" presetID="23" grpId="7" fill="hold">
                                  <p:stCondLst>
                                    <p:cond delay="0"/>
                                  </p:stCondLst>
                                  <p:iterate type="el" backwards="0">
                                    <p:tmAbs val="0"/>
                                  </p:iterate>
                                  <p:childTnLst>
                                    <p:set>
                                      <p:cBhvr>
                                        <p:cTn id="32" fill="hold"/>
                                        <p:tgtEl>
                                          <p:spTgt spid="757"/>
                                        </p:tgtEl>
                                        <p:attrNameLst>
                                          <p:attrName>style.visibility</p:attrName>
                                        </p:attrNameLst>
                                      </p:cBhvr>
                                      <p:to>
                                        <p:strVal val="visible"/>
                                      </p:to>
                                    </p:set>
                                    <p:anim calcmode="lin" valueType="num">
                                      <p:cBhvr>
                                        <p:cTn id="33" dur="750" fill="hold"/>
                                        <p:tgtEl>
                                          <p:spTgt spid="757"/>
                                        </p:tgtEl>
                                        <p:attrNameLst>
                                          <p:attrName>ppt_w</p:attrName>
                                        </p:attrNameLst>
                                      </p:cBhvr>
                                      <p:tavLst>
                                        <p:tav tm="0">
                                          <p:val>
                                            <p:fltVal val="0"/>
                                          </p:val>
                                        </p:tav>
                                        <p:tav tm="100000">
                                          <p:val>
                                            <p:strVal val="#ppt_w"/>
                                          </p:val>
                                        </p:tav>
                                      </p:tavLst>
                                    </p:anim>
                                    <p:anim calcmode="lin" valueType="num">
                                      <p:cBhvr>
                                        <p:cTn id="34" dur="750" fill="hold"/>
                                        <p:tgtEl>
                                          <p:spTgt spid="757"/>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6" presetID="23" grpId="8" fill="hold">
                                  <p:stCondLst>
                                    <p:cond delay="0"/>
                                  </p:stCondLst>
                                  <p:iterate type="el" backwards="0">
                                    <p:tmAbs val="0"/>
                                  </p:iterate>
                                  <p:childTnLst>
                                    <p:set>
                                      <p:cBhvr>
                                        <p:cTn id="38" fill="hold"/>
                                        <p:tgtEl>
                                          <p:spTgt spid="758"/>
                                        </p:tgtEl>
                                        <p:attrNameLst>
                                          <p:attrName>style.visibility</p:attrName>
                                        </p:attrNameLst>
                                      </p:cBhvr>
                                      <p:to>
                                        <p:strVal val="visible"/>
                                      </p:to>
                                    </p:set>
                                    <p:anim calcmode="lin" valueType="num">
                                      <p:cBhvr>
                                        <p:cTn id="39" dur="750" fill="hold"/>
                                        <p:tgtEl>
                                          <p:spTgt spid="758"/>
                                        </p:tgtEl>
                                        <p:attrNameLst>
                                          <p:attrName>ppt_w</p:attrName>
                                        </p:attrNameLst>
                                      </p:cBhvr>
                                      <p:tavLst>
                                        <p:tav tm="0">
                                          <p:val>
                                            <p:fltVal val="0"/>
                                          </p:val>
                                        </p:tav>
                                        <p:tav tm="100000">
                                          <p:val>
                                            <p:strVal val="#ppt_w"/>
                                          </p:val>
                                        </p:tav>
                                      </p:tavLst>
                                    </p:anim>
                                    <p:anim calcmode="lin" valueType="num">
                                      <p:cBhvr>
                                        <p:cTn id="40" dur="750" fill="hold"/>
                                        <p:tgtEl>
                                          <p:spTgt spid="758"/>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6" presetID="23" grpId="9" fill="hold">
                                  <p:stCondLst>
                                    <p:cond delay="0"/>
                                  </p:stCondLst>
                                  <p:iterate type="el" backwards="0">
                                    <p:tmAbs val="0"/>
                                  </p:iterate>
                                  <p:childTnLst>
                                    <p:set>
                                      <p:cBhvr>
                                        <p:cTn id="44" fill="hold"/>
                                        <p:tgtEl>
                                          <p:spTgt spid="762"/>
                                        </p:tgtEl>
                                        <p:attrNameLst>
                                          <p:attrName>style.visibility</p:attrName>
                                        </p:attrNameLst>
                                      </p:cBhvr>
                                      <p:to>
                                        <p:strVal val="visible"/>
                                      </p:to>
                                    </p:set>
                                    <p:anim calcmode="lin" valueType="num">
                                      <p:cBhvr>
                                        <p:cTn id="45" dur="750" fill="hold"/>
                                        <p:tgtEl>
                                          <p:spTgt spid="762"/>
                                        </p:tgtEl>
                                        <p:attrNameLst>
                                          <p:attrName>ppt_w</p:attrName>
                                        </p:attrNameLst>
                                      </p:cBhvr>
                                      <p:tavLst>
                                        <p:tav tm="0">
                                          <p:val>
                                            <p:fltVal val="0"/>
                                          </p:val>
                                        </p:tav>
                                        <p:tav tm="100000">
                                          <p:val>
                                            <p:strVal val="#ppt_w"/>
                                          </p:val>
                                        </p:tav>
                                      </p:tavLst>
                                    </p:anim>
                                    <p:anim calcmode="lin" valueType="num">
                                      <p:cBhvr>
                                        <p:cTn id="46" dur="750" fill="hold"/>
                                        <p:tgtEl>
                                          <p:spTgt spid="7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3" grpId="4"/>
      <p:bldP build="whole" bldLvl="1" animBg="1" rev="0" advAuto="0" spid="763" grpId="1"/>
      <p:bldP build="whole" bldLvl="1" animBg="1" rev="0" advAuto="0" spid="751" grpId="6"/>
      <p:bldP build="whole" bldLvl="1" animBg="1" rev="0" advAuto="0" spid="748" grpId="3"/>
      <p:bldP build="whole" bldLvl="1" animBg="1" rev="0" advAuto="0" spid="762" grpId="9"/>
      <p:bldP build="whole" bldLvl="1" animBg="1" rev="0" advAuto="0" spid="757" grpId="7"/>
      <p:bldP build="whole" bldLvl="1" animBg="1" rev="0" advAuto="0" spid="758" grpId="8"/>
      <p:bldP build="whole" bldLvl="1" animBg="1" rev="0" advAuto="0" spid="756" grpId="2"/>
      <p:bldP build="whole" bldLvl="1" animBg="1" rev="0" advAuto="0" spid="752" grpId="5"/>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65" name="Earth.png"/>
          <p:cNvPicPr>
            <a:picLocks noChangeAspect="0"/>
          </p:cNvPicPr>
          <p:nvPr/>
        </p:nvPicPr>
        <p:blipFill>
          <a:blip r:embed="rId2">
            <a:extLst/>
          </a:blip>
          <a:stretch>
            <a:fillRect/>
          </a:stretch>
        </p:blipFill>
        <p:spPr>
          <a:xfrm>
            <a:off x="11623994" y="822050"/>
            <a:ext cx="12115801" cy="11684001"/>
          </a:xfrm>
          <a:prstGeom prst="rect">
            <a:avLst/>
          </a:prstGeom>
          <a:ln w="12700">
            <a:miter lim="400000"/>
          </a:ln>
        </p:spPr>
      </p:pic>
      <p:pic>
        <p:nvPicPr>
          <p:cNvPr id="766" name="Earth with Text.png"/>
          <p:cNvPicPr>
            <a:picLocks noChangeAspect="0"/>
          </p:cNvPicPr>
          <p:nvPr/>
        </p:nvPicPr>
        <p:blipFill>
          <a:blip r:embed="rId3">
            <a:extLst/>
          </a:blip>
          <a:stretch>
            <a:fillRect/>
          </a:stretch>
        </p:blipFill>
        <p:spPr>
          <a:xfrm>
            <a:off x="11677491" y="822050"/>
            <a:ext cx="12115801" cy="11684001"/>
          </a:xfrm>
          <a:prstGeom prst="rect">
            <a:avLst/>
          </a:prstGeom>
          <a:ln w="12700">
            <a:miter lim="400000"/>
          </a:ln>
        </p:spPr>
      </p:pic>
      <p:pic>
        <p:nvPicPr>
          <p:cNvPr id="767" name="Society Economy Environment.jpg"/>
          <p:cNvPicPr>
            <a:picLocks noChangeAspect="1"/>
          </p:cNvPicPr>
          <p:nvPr/>
        </p:nvPicPr>
        <p:blipFill>
          <a:blip r:embed="rId4">
            <a:extLst/>
          </a:blip>
          <a:stretch>
            <a:fillRect/>
          </a:stretch>
        </p:blipFill>
        <p:spPr>
          <a:xfrm>
            <a:off x="11557000" y="876300"/>
            <a:ext cx="12814300" cy="12383969"/>
          </a:xfrm>
          <a:prstGeom prst="rect">
            <a:avLst/>
          </a:prstGeom>
          <a:ln w="12700">
            <a:miter lim="400000"/>
          </a:ln>
        </p:spPr>
      </p:pic>
      <p:sp>
        <p:nvSpPr>
          <p:cNvPr id="768" name="Shape 768"/>
          <p:cNvSpPr/>
          <p:nvPr/>
        </p:nvSpPr>
        <p:spPr>
          <a:xfrm>
            <a:off x="397751" y="6384484"/>
            <a:ext cx="105447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atin typeface="Helvetica Light"/>
                <a:ea typeface="Helvetica Light"/>
                <a:cs typeface="Helvetica Light"/>
                <a:sym typeface="Helvetica Light"/>
              </a:defRPr>
            </a:lvl1pPr>
          </a:lstStyle>
          <a:p>
            <a:pPr/>
            <a:r>
              <a:t>Flows have accelerated in the last 200 years</a:t>
            </a:r>
          </a:p>
        </p:txBody>
      </p:sp>
      <p:pic>
        <p:nvPicPr>
          <p:cNvPr id="769" name="Society Economy Environment2.jpg"/>
          <p:cNvPicPr>
            <a:picLocks noChangeAspect="1"/>
          </p:cNvPicPr>
          <p:nvPr/>
        </p:nvPicPr>
        <p:blipFill>
          <a:blip r:embed="rId5">
            <a:extLst/>
          </a:blip>
          <a:stretch>
            <a:fillRect/>
          </a:stretch>
        </p:blipFill>
        <p:spPr>
          <a:xfrm>
            <a:off x="11557000" y="880029"/>
            <a:ext cx="12814300" cy="12383970"/>
          </a:xfrm>
          <a:prstGeom prst="rect">
            <a:avLst/>
          </a:prstGeom>
          <a:ln w="12700">
            <a:miter lim="400000"/>
          </a:ln>
        </p:spPr>
      </p:pic>
      <p:pic>
        <p:nvPicPr>
          <p:cNvPr id="770" name="Society Economy Environment2_4.jpg"/>
          <p:cNvPicPr>
            <a:picLocks noChangeAspect="1"/>
          </p:cNvPicPr>
          <p:nvPr/>
        </p:nvPicPr>
        <p:blipFill>
          <a:blip r:embed="rId6">
            <a:extLst/>
          </a:blip>
          <a:stretch>
            <a:fillRect/>
          </a:stretch>
        </p:blipFill>
        <p:spPr>
          <a:xfrm>
            <a:off x="11595100" y="841929"/>
            <a:ext cx="12814300" cy="12383970"/>
          </a:xfrm>
          <a:prstGeom prst="rect">
            <a:avLst/>
          </a:prstGeom>
          <a:ln w="12700">
            <a:miter lim="400000"/>
          </a:ln>
        </p:spPr>
      </p:pic>
      <p:pic>
        <p:nvPicPr>
          <p:cNvPr id="771" name="Society Economy Environment2_8.jpg"/>
          <p:cNvPicPr>
            <a:picLocks noChangeAspect="1"/>
          </p:cNvPicPr>
          <p:nvPr/>
        </p:nvPicPr>
        <p:blipFill>
          <a:blip r:embed="rId7">
            <a:extLst/>
          </a:blip>
          <a:stretch>
            <a:fillRect/>
          </a:stretch>
        </p:blipFill>
        <p:spPr>
          <a:xfrm>
            <a:off x="11595100" y="841929"/>
            <a:ext cx="12814300" cy="12383970"/>
          </a:xfrm>
          <a:prstGeom prst="rect">
            <a:avLst/>
          </a:prstGeom>
          <a:ln w="12700">
            <a:miter lim="400000"/>
          </a:ln>
        </p:spPr>
      </p:pic>
      <p:sp>
        <p:nvSpPr>
          <p:cNvPr id="772" name="Shape 77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773" name="Mari_Logo1.jpg"/>
          <p:cNvPicPr>
            <a:picLocks noChangeAspect="1"/>
          </p:cNvPicPr>
          <p:nvPr/>
        </p:nvPicPr>
        <p:blipFill>
          <a:blip r:embed="rId8">
            <a:extLst/>
          </a:blip>
          <a:stretch>
            <a:fillRect/>
          </a:stretch>
        </p:blipFill>
        <p:spPr>
          <a:xfrm>
            <a:off x="23455572" y="91975"/>
            <a:ext cx="933017" cy="765474"/>
          </a:xfrm>
          <a:prstGeom prst="rect">
            <a:avLst/>
          </a:prstGeom>
          <a:ln w="12700">
            <a:miter lim="400000"/>
          </a:ln>
        </p:spPr>
      </p:pic>
      <p:sp>
        <p:nvSpPr>
          <p:cNvPr id="774" name="Shape 774"/>
          <p:cNvSpPr/>
          <p:nvPr/>
        </p:nvSpPr>
        <p:spPr>
          <a:xfrm>
            <a:off x="16566892" y="3457909"/>
            <a:ext cx="2438600" cy="758491"/>
          </a:xfrm>
          <a:prstGeom prst="roundRect">
            <a:avLst>
              <a:gd name="adj" fmla="val 25116"/>
            </a:avLst>
          </a:prstGeom>
          <a:solidFill>
            <a:srgbClr val="D7E8E7"/>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1130300">
              <a:defRPr sz="3000">
                <a:solidFill>
                  <a:schemeClr val="accent2">
                    <a:hueOff val="-1101185"/>
                    <a:satOff val="4910"/>
                    <a:lumOff val="-14610"/>
                  </a:schemeClr>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000"/>
              <a:t>F</a:t>
            </a:r>
            <a:r>
              <a:t>LOWS</a:t>
            </a:r>
          </a:p>
        </p:txBody>
      </p:sp>
      <p:sp>
        <p:nvSpPr>
          <p:cNvPr id="775" name="Shape 775"/>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
        <p:nvSpPr>
          <p:cNvPr id="776" name="Shape 776"/>
          <p:cNvSpPr/>
          <p:nvPr/>
        </p:nvSpPr>
        <p:spPr>
          <a:xfrm>
            <a:off x="486651" y="3318231"/>
            <a:ext cx="6230926"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Helvetica Neue Light"/>
                <a:ea typeface="Helvetica Neue Light"/>
                <a:cs typeface="Helvetica Neue Light"/>
                <a:sym typeface="Helvetica Neue Light"/>
              </a:defRPr>
            </a:lvl1pPr>
          </a:lstStyle>
          <a:p>
            <a:pPr>
              <a:defRPr sz="3800">
                <a:latin typeface="Helvetica Light"/>
                <a:ea typeface="Helvetica Light"/>
                <a:cs typeface="Helvetica Light"/>
                <a:sym typeface="Helvetica Light"/>
              </a:defRPr>
            </a:pPr>
            <a:r>
              <a:rPr sz="4400">
                <a:latin typeface="Helvetica Neue Light"/>
                <a:ea typeface="Helvetica Neue Light"/>
                <a:cs typeface="Helvetica Neue Light"/>
                <a:sym typeface="Helvetica Neue Light"/>
              </a:rPr>
              <a:t>Everything is about Flows</a:t>
            </a:r>
          </a:p>
        </p:txBody>
      </p:sp>
      <p:sp>
        <p:nvSpPr>
          <p:cNvPr id="777" name="Shape 777"/>
          <p:cNvSpPr/>
          <p:nvPr/>
        </p:nvSpPr>
        <p:spPr>
          <a:xfrm>
            <a:off x="488900" y="2373501"/>
            <a:ext cx="12814302"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atin typeface="Helvetica Light"/>
                <a:ea typeface="Helvetica Light"/>
                <a:cs typeface="Helvetica Light"/>
                <a:sym typeface="Helvetica Light"/>
              </a:defRPr>
            </a:lvl1pPr>
          </a:lstStyle>
          <a:p>
            <a:pPr/>
            <a:r>
              <a:t>Earth: Life-Support System for many species</a:t>
            </a:r>
          </a:p>
        </p:txBody>
      </p:sp>
      <p:sp>
        <p:nvSpPr>
          <p:cNvPr id="778" name="Shape 778"/>
          <p:cNvSpPr/>
          <p:nvPr/>
        </p:nvSpPr>
        <p:spPr>
          <a:xfrm>
            <a:off x="514300" y="1390671"/>
            <a:ext cx="566427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Planetary Physiology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768"/>
                                        </p:tgtEl>
                                        <p:attrNameLst>
                                          <p:attrName>style.visibility</p:attrName>
                                        </p:attrNameLst>
                                      </p:cBhvr>
                                      <p:to>
                                        <p:strVal val="visible"/>
                                      </p:to>
                                    </p:set>
                                    <p:animEffect filter="dissolve" transition="in">
                                      <p:cBhvr>
                                        <p:cTn id="7" dur="500"/>
                                        <p:tgtEl>
                                          <p:spTgt spid="768"/>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770"/>
                                        </p:tgtEl>
                                        <p:attrNameLst>
                                          <p:attrName>style.visibility</p:attrName>
                                        </p:attrNameLst>
                                      </p:cBhvr>
                                      <p:to>
                                        <p:strVal val="visible"/>
                                      </p:to>
                                    </p:set>
                                    <p:animEffect filter="dissolve" transition="in">
                                      <p:cBhvr>
                                        <p:cTn id="11" dur="500"/>
                                        <p:tgtEl>
                                          <p:spTgt spid="770"/>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771"/>
                                        </p:tgtEl>
                                        <p:attrNameLst>
                                          <p:attrName>style.visibility</p:attrName>
                                        </p:attrNameLst>
                                      </p:cBhvr>
                                      <p:to>
                                        <p:strVal val="visible"/>
                                      </p:to>
                                    </p:set>
                                    <p:animEffect filter="dissolve" transition="in">
                                      <p:cBhvr>
                                        <p:cTn id="15" dur="500"/>
                                        <p:tgtEl>
                                          <p:spTgt spid="7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8" grpId="1"/>
      <p:bldP build="whole" bldLvl="1" animBg="1" rev="0" advAuto="0" spid="770" grpId="2"/>
      <p:bldP build="whole" bldLvl="1" animBg="1" rev="0" advAuto="0" spid="771" grpId="3"/>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56" name="image.png"/>
          <p:cNvPicPr>
            <a:picLocks noChangeAspect="1"/>
          </p:cNvPicPr>
          <p:nvPr/>
        </p:nvPicPr>
        <p:blipFill>
          <a:blip r:embed="rId2">
            <a:extLst/>
          </a:blip>
          <a:stretch>
            <a:fillRect/>
          </a:stretch>
        </p:blipFill>
        <p:spPr>
          <a:xfrm>
            <a:off x="-33735" y="3497"/>
            <a:ext cx="24451620" cy="18338715"/>
          </a:xfrm>
          <a:prstGeom prst="rect">
            <a:avLst/>
          </a:prstGeom>
        </p:spPr>
      </p:pic>
      <p:pic>
        <p:nvPicPr>
          <p:cNvPr id="257" name="sapceship.tiff"/>
          <p:cNvPicPr>
            <a:picLocks noChangeAspect="1"/>
          </p:cNvPicPr>
          <p:nvPr/>
        </p:nvPicPr>
        <p:blipFill>
          <a:blip r:embed="rId3">
            <a:extLst/>
          </a:blip>
          <a:stretch>
            <a:fillRect/>
          </a:stretch>
        </p:blipFill>
        <p:spPr>
          <a:xfrm>
            <a:off x="24850129" y="8283773"/>
            <a:ext cx="4394201" cy="2870201"/>
          </a:xfrm>
          <a:prstGeom prst="rect">
            <a:avLst/>
          </a:prstGeom>
          <a:ln w="12700">
            <a:miter lim="400000"/>
          </a:ln>
        </p:spPr>
      </p:pic>
      <p:sp>
        <p:nvSpPr>
          <p:cNvPr id="258" name="Shape 258"/>
          <p:cNvSpPr/>
          <p:nvPr/>
        </p:nvSpPr>
        <p:spPr>
          <a:xfrm>
            <a:off x="1022300" y="1015999"/>
            <a:ext cx="1423213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a:r>
              <a:t>Physiology of the Planetary Life-Support System: Homeostasis</a:t>
            </a:r>
          </a:p>
        </p:txBody>
      </p:sp>
      <p:sp>
        <p:nvSpPr>
          <p:cNvPr id="259" name="Shape 259"/>
          <p:cNvSpPr/>
          <p:nvPr/>
        </p:nvSpPr>
        <p:spPr>
          <a:xfrm>
            <a:off x="1022300" y="1727199"/>
            <a:ext cx="1967354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a:r>
              <a:t>Global Essential Variable: Energy Imbalance: Incoming Energy minus Outgoing Energy</a:t>
            </a:r>
          </a:p>
        </p:txBody>
      </p:sp>
      <p:sp>
        <p:nvSpPr>
          <p:cNvPr id="260" name="Shape 260"/>
          <p:cNvSpPr/>
          <p:nvPr/>
        </p:nvSpPr>
        <p:spPr>
          <a:xfrm>
            <a:off x="889967" y="9448800"/>
            <a:ext cx="19881652"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defRPr>
            </a:pPr>
            <a:r>
              <a:t>Imbalance today: 300-320 TW, i.e., on the order of 3x10</a:t>
            </a:r>
            <a:r>
              <a:rPr baseline="31999"/>
              <a:t>-3</a:t>
            </a:r>
          </a:p>
          <a:p>
            <a:pPr>
              <a:defRPr sz="4000">
                <a:solidFill>
                  <a:srgbClr val="FFFFFF"/>
                </a:solidFill>
              </a:defRPr>
            </a:pPr>
            <a:r>
              <a:t>                            (e.g., Stephens et al., 2012; Trenberth et al., 2014, Cheng et al., 2016)</a:t>
            </a:r>
          </a:p>
        </p:txBody>
      </p:sp>
      <p:sp>
        <p:nvSpPr>
          <p:cNvPr id="261" name="Shape 261"/>
          <p:cNvSpPr/>
          <p:nvPr/>
        </p:nvSpPr>
        <p:spPr>
          <a:xfrm>
            <a:off x="1047700" y="2667000"/>
            <a:ext cx="18611074"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defRPr>
            </a:pPr>
            <a:r>
              <a:t>“Healthy Life-Support System”: </a:t>
            </a:r>
          </a:p>
          <a:p>
            <a:pPr>
              <a:defRPr sz="4000">
                <a:solidFill>
                  <a:srgbClr val="FFFFFF"/>
                </a:solidFill>
              </a:defRPr>
            </a:pPr>
            <a:r>
              <a:t>Earth’s Energy Imbalance (EEI) due to photosynthesis on the order of 10</a:t>
            </a:r>
            <a:r>
              <a:rPr baseline="31999"/>
              <a:t>-10</a:t>
            </a:r>
            <a:r>
              <a:t> to 10</a:t>
            </a:r>
            <a:r>
              <a:rPr baseline="31999"/>
              <a:t>-9 </a:t>
            </a:r>
          </a:p>
        </p:txBody>
      </p:sp>
      <p:sp>
        <p:nvSpPr>
          <p:cNvPr id="262" name="Shape 262"/>
          <p:cNvSpPr/>
          <p:nvPr/>
        </p:nvSpPr>
        <p:spPr>
          <a:xfrm>
            <a:off x="946100" y="11404600"/>
            <a:ext cx="1594514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 Why did the Earth’s Energy Imbalance increased so dramatically? </a:t>
            </a:r>
          </a:p>
          <a:p>
            <a:pPr>
              <a:defRPr sz="4000"/>
            </a:pPr>
            <a:r>
              <a:t>(2) Where, and in what form, is the energy stored?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fill="hold">
                                  <p:stCondLst>
                                    <p:cond delay="0"/>
                                  </p:stCondLst>
                                  <p:childTnLst>
                                    <p:animMotion path="M 0.000000 0.000000 L -0.389429 -0.260431" origin="layout" pathEditMode="relative">
                                      <p:cBhvr>
                                        <p:cTn id="6" dur="8750" fill="hold"/>
                                        <p:tgtEl>
                                          <p:spTgt spid="25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258"/>
                                        </p:tgtEl>
                                        <p:attrNameLst>
                                          <p:attrName>style.visibility</p:attrName>
                                        </p:attrNameLst>
                                      </p:cBhvr>
                                      <p:to>
                                        <p:strVal val="visible"/>
                                      </p:to>
                                    </p:set>
                                    <p:animEffect filter="dissolve" transition="in">
                                      <p:cBhvr>
                                        <p:cTn id="11" dur="1000"/>
                                        <p:tgtEl>
                                          <p:spTgt spid="25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259"/>
                                        </p:tgtEl>
                                        <p:attrNameLst>
                                          <p:attrName>style.visibility</p:attrName>
                                        </p:attrNameLst>
                                      </p:cBhvr>
                                      <p:to>
                                        <p:strVal val="visible"/>
                                      </p:to>
                                    </p:set>
                                    <p:animEffect filter="dissolve" transition="in">
                                      <p:cBhvr>
                                        <p:cTn id="16" dur="1000"/>
                                        <p:tgtEl>
                                          <p:spTgt spid="259"/>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261"/>
                                        </p:tgtEl>
                                        <p:attrNameLst>
                                          <p:attrName>style.visibility</p:attrName>
                                        </p:attrNameLst>
                                      </p:cBhvr>
                                      <p:to>
                                        <p:strVal val="visible"/>
                                      </p:to>
                                    </p:set>
                                    <p:animEffect filter="dissolve" transition="in">
                                      <p:cBhvr>
                                        <p:cTn id="21" dur="1000"/>
                                        <p:tgtEl>
                                          <p:spTgt spid="261"/>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5" fill="hold">
                                  <p:stCondLst>
                                    <p:cond delay="0"/>
                                  </p:stCondLst>
                                  <p:iterate type="el" backwards="0">
                                    <p:tmAbs val="0"/>
                                  </p:iterate>
                                  <p:childTnLst>
                                    <p:set>
                                      <p:cBhvr>
                                        <p:cTn id="25" fill="hold"/>
                                        <p:tgtEl>
                                          <p:spTgt spid="260"/>
                                        </p:tgtEl>
                                        <p:attrNameLst>
                                          <p:attrName>style.visibility</p:attrName>
                                        </p:attrNameLst>
                                      </p:cBhvr>
                                      <p:to>
                                        <p:strVal val="visible"/>
                                      </p:to>
                                    </p:set>
                                    <p:animEffect filter="dissolve" transition="in">
                                      <p:cBhvr>
                                        <p:cTn id="26" dur="1000"/>
                                        <p:tgtEl>
                                          <p:spTgt spid="260"/>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9" grpId="6" fill="hold">
                                  <p:stCondLst>
                                    <p:cond delay="0"/>
                                  </p:stCondLst>
                                  <p:iterate type="el" backwards="0">
                                    <p:tmAbs val="0"/>
                                  </p:iterate>
                                  <p:childTnLst>
                                    <p:set>
                                      <p:cBhvr>
                                        <p:cTn id="30" fill="hold"/>
                                        <p:tgtEl>
                                          <p:spTgt spid="262"/>
                                        </p:tgtEl>
                                        <p:attrNameLst>
                                          <p:attrName>style.visibility</p:attrName>
                                        </p:attrNameLst>
                                      </p:cBhvr>
                                      <p:to>
                                        <p:strVal val="visible"/>
                                      </p:to>
                                    </p:set>
                                    <p:animEffect filter="dissolve" transition="in">
                                      <p:cBhvr>
                                        <p:cTn id="31"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5"/>
      <p:bldP build="whole" bldLvl="1" animBg="1" rev="0" advAuto="0" spid="259" grpId="3"/>
      <p:bldP build="whole" bldLvl="1" animBg="1" rev="0" advAuto="0" spid="258" grpId="2"/>
      <p:bldP build="whole" bldLvl="1" animBg="1" rev="0" advAuto="0" spid="261" grpId="4"/>
      <p:bldP build="whole" bldLvl="1" animBg="1" rev="0" advAuto="0" spid="262" grpId="6"/>
    </p:bldLst>
  </p:timing>
</p:sld>
</file>

<file path=ppt/slides/slide40.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780" name="HumanitysJourney_Mono.jpg"/>
          <p:cNvPicPr>
            <a:picLocks noChangeAspect="1"/>
          </p:cNvPicPr>
          <p:nvPr/>
        </p:nvPicPr>
        <p:blipFill>
          <a:blip r:embed="rId2">
            <a:extLst/>
          </a:blip>
          <a:stretch>
            <a:fillRect/>
          </a:stretch>
        </p:blipFill>
        <p:spPr>
          <a:xfrm>
            <a:off x="3374" y="0"/>
            <a:ext cx="17757735" cy="13716000"/>
          </a:xfrm>
          <a:prstGeom prst="rect">
            <a:avLst/>
          </a:prstGeom>
          <a:ln w="12700">
            <a:miter lim="400000"/>
          </a:ln>
        </p:spPr>
      </p:pic>
      <p:pic>
        <p:nvPicPr>
          <p:cNvPr id="781" name="HumanitysJourney_Mono2.jpg"/>
          <p:cNvPicPr>
            <a:picLocks noChangeAspect="1"/>
          </p:cNvPicPr>
          <p:nvPr/>
        </p:nvPicPr>
        <p:blipFill>
          <a:blip r:embed="rId3">
            <a:extLst/>
          </a:blip>
          <a:stretch>
            <a:fillRect/>
          </a:stretch>
        </p:blipFill>
        <p:spPr>
          <a:xfrm>
            <a:off x="0" y="5833"/>
            <a:ext cx="17754600" cy="13704334"/>
          </a:xfrm>
          <a:prstGeom prst="rect">
            <a:avLst/>
          </a:prstGeom>
        </p:spPr>
      </p:pic>
      <p:sp>
        <p:nvSpPr>
          <p:cNvPr id="782" name="Shape 782"/>
          <p:cNvSpPr/>
          <p:nvPr/>
        </p:nvSpPr>
        <p:spPr>
          <a:xfrm>
            <a:off x="18134707" y="4363839"/>
            <a:ext cx="5842893" cy="2519561"/>
          </a:xfrm>
          <a:prstGeom prst="wedgeEllipseCallout">
            <a:avLst>
              <a:gd name="adj1" fmla="val -230611"/>
              <a:gd name="adj2" fmla="val 296062"/>
            </a:avLst>
          </a:prstGeom>
          <a:solidFill>
            <a:srgbClr val="92868B"/>
          </a:solidFill>
          <a:ln>
            <a:solidFill>
              <a:srgbClr val="000000"/>
            </a:solidFill>
          </a:ln>
          <a:extLst>
            <a:ext uri="{C572A759-6A51-4108-AA02-DFA0A04FC94B}">
              <ma14:wrappingTextBoxFlag xmlns:ma14="http://schemas.microsoft.com/office/mac/drawingml/2011/main" val="1"/>
            </a:ext>
          </a:extLst>
        </p:spPr>
        <p:txBody>
          <a:bodyPr lIns="50800" tIns="50800" rIns="50800" bIns="50800" anchor="ctr"/>
          <a:lstStyle/>
          <a:p>
            <a:pPr marL="59266" marR="59266" algn="ctr" defTabSz="655174">
              <a:defRPr sz="4800">
                <a:solidFill>
                  <a:srgbClr val="FFFFFF"/>
                </a:solidFill>
                <a:uFill>
                  <a:solidFill>
                    <a:srgbClr val="FFFFFF"/>
                  </a:solidFill>
                </a:uFill>
                <a:latin typeface="+mn-lt"/>
                <a:ea typeface="+mn-ea"/>
                <a:cs typeface="+mn-cs"/>
                <a:sym typeface="American Typewriter"/>
              </a:defRPr>
            </a:pPr>
            <a:r>
              <a:t>Holocene:</a:t>
            </a:r>
          </a:p>
          <a:p>
            <a:pPr marL="59266" marR="59266" algn="ctr" defTabSz="655174">
              <a:defRPr sz="4800">
                <a:solidFill>
                  <a:srgbClr val="FFFFFF"/>
                </a:solidFill>
                <a:uFill>
                  <a:solidFill>
                    <a:srgbClr val="FFFFFF"/>
                  </a:solidFill>
                </a:uFill>
                <a:latin typeface="+mn-lt"/>
                <a:ea typeface="+mn-ea"/>
                <a:cs typeface="+mn-cs"/>
                <a:sym typeface="American Typewriter"/>
              </a:defRPr>
            </a:pPr>
            <a:r>
              <a:t>Stability</a:t>
            </a:r>
          </a:p>
        </p:txBody>
      </p:sp>
      <p:sp>
        <p:nvSpPr>
          <p:cNvPr id="783" name="Shape 783"/>
          <p:cNvSpPr/>
          <p:nvPr/>
        </p:nvSpPr>
        <p:spPr>
          <a:xfrm>
            <a:off x="17957800" y="6872089"/>
            <a:ext cx="6426200" cy="3237111"/>
          </a:xfrm>
          <a:prstGeom prst="wedgeEllipseCallout">
            <a:avLst>
              <a:gd name="adj1" fmla="val -114487"/>
              <a:gd name="adj2" fmla="val 149804"/>
            </a:avLst>
          </a:prstGeom>
          <a:solidFill>
            <a:srgbClr val="EFDCE7"/>
          </a:solidFill>
          <a:ln>
            <a:solidFill>
              <a:srgbClr val="000000"/>
            </a:solidFill>
          </a:ln>
          <a:extLst>
            <a:ext uri="{C572A759-6A51-4108-AA02-DFA0A04FC94B}">
              <ma14:wrappingTextBoxFlag xmlns:ma14="http://schemas.microsoft.com/office/mac/drawingml/2011/main" val="1"/>
            </a:ext>
          </a:extLst>
        </p:spPr>
        <p:txBody>
          <a:bodyPr lIns="50800" tIns="50800" rIns="50800" bIns="50800" anchor="ctr"/>
          <a:lstStyle/>
          <a:p>
            <a:pPr marL="59266" marR="59266" algn="ctr" defTabSz="655174">
              <a:defRPr sz="4800">
                <a:solidFill>
                  <a:srgbClr val="A47F56"/>
                </a:solidFill>
                <a:uFill>
                  <a:solidFill>
                    <a:srgbClr val="A47F56"/>
                  </a:solidFill>
                </a:uFill>
                <a:latin typeface="+mn-lt"/>
                <a:ea typeface="+mn-ea"/>
                <a:cs typeface="+mn-cs"/>
                <a:sym typeface="American Typewriter"/>
              </a:defRPr>
            </a:pPr>
            <a:r>
              <a:t>20th and 21st Century:</a:t>
            </a:r>
          </a:p>
          <a:p>
            <a:pPr marL="59266" marR="59266" algn="ctr" defTabSz="655174">
              <a:defRPr sz="4800">
                <a:solidFill>
                  <a:srgbClr val="A47F56"/>
                </a:solidFill>
                <a:uFill>
                  <a:solidFill>
                    <a:srgbClr val="A47F56"/>
                  </a:solidFill>
                </a:uFill>
                <a:latin typeface="+mn-lt"/>
                <a:ea typeface="+mn-ea"/>
                <a:cs typeface="+mn-cs"/>
                <a:sym typeface="American Typewriter"/>
              </a:defRPr>
            </a:pPr>
            <a:r>
              <a:t>Change, imbalance</a:t>
            </a:r>
          </a:p>
        </p:txBody>
      </p:sp>
      <p:sp>
        <p:nvSpPr>
          <p:cNvPr id="784" name="Shape 784"/>
          <p:cNvSpPr/>
          <p:nvPr/>
        </p:nvSpPr>
        <p:spPr>
          <a:xfrm>
            <a:off x="18873886" y="10287694"/>
            <a:ext cx="5510114" cy="2488506"/>
          </a:xfrm>
          <a:prstGeom prst="wedgeEllipseCallout">
            <a:avLst>
              <a:gd name="adj1" fmla="val -89182"/>
              <a:gd name="adj2" fmla="val 66331"/>
            </a:avLst>
          </a:prstGeom>
          <a:solidFill>
            <a:srgbClr val="5D7992"/>
          </a:solidFill>
          <a:ln>
            <a:solidFill>
              <a:srgbClr val="000000"/>
            </a:solidFill>
          </a:ln>
          <a:extLst>
            <a:ext uri="{C572A759-6A51-4108-AA02-DFA0A04FC94B}">
              <ma14:wrappingTextBoxFlag xmlns:ma14="http://schemas.microsoft.com/office/mac/drawingml/2011/main" val="1"/>
            </a:ext>
          </a:extLst>
        </p:spPr>
        <p:txBody>
          <a:bodyPr lIns="50800" tIns="50800" rIns="50800" bIns="50800" anchor="ctr"/>
          <a:lstStyle/>
          <a:p>
            <a:pPr marL="59266" marR="59266" algn="ctr" defTabSz="655174">
              <a:defRPr sz="4800">
                <a:solidFill>
                  <a:srgbClr val="FFFFFF"/>
                </a:solidFill>
                <a:uFill>
                  <a:solidFill>
                    <a:srgbClr val="FFFFFF"/>
                  </a:solidFill>
                </a:uFill>
                <a:latin typeface="+mn-lt"/>
                <a:ea typeface="+mn-ea"/>
                <a:cs typeface="+mn-cs"/>
                <a:sym typeface="American Typewriter"/>
              </a:defRPr>
            </a:pPr>
            <a:r>
              <a:t>Future:</a:t>
            </a:r>
          </a:p>
          <a:p>
            <a:pPr marL="59266" marR="59266" algn="ctr" defTabSz="655174">
              <a:defRPr sz="4800">
                <a:solidFill>
                  <a:srgbClr val="FFFFFF"/>
                </a:solidFill>
                <a:uFill>
                  <a:solidFill>
                    <a:srgbClr val="FFFFFF"/>
                  </a:solidFill>
                </a:uFill>
                <a:latin typeface="+mn-lt"/>
                <a:ea typeface="+mn-ea"/>
                <a:cs typeface="+mn-cs"/>
                <a:sym typeface="American Typewriter"/>
              </a:defRPr>
            </a:pPr>
            <a:r>
              <a:t>Uncertainty</a:t>
            </a:r>
          </a:p>
        </p:txBody>
      </p:sp>
      <p:grpSp>
        <p:nvGrpSpPr>
          <p:cNvPr id="788" name="Group 788"/>
          <p:cNvGrpSpPr/>
          <p:nvPr/>
        </p:nvGrpSpPr>
        <p:grpSpPr>
          <a:xfrm>
            <a:off x="12293600" y="0"/>
            <a:ext cx="2958947" cy="13734291"/>
            <a:chOff x="0" y="0"/>
            <a:chExt cx="2958946" cy="13734290"/>
          </a:xfrm>
        </p:grpSpPr>
        <p:sp>
          <p:nvSpPr>
            <p:cNvPr id="785" name="Shape 785"/>
            <p:cNvSpPr/>
            <p:nvPr/>
          </p:nvSpPr>
          <p:spPr>
            <a:xfrm>
              <a:off x="0" y="0"/>
              <a:ext cx="2286000" cy="121104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825500">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86" name="Shape 786"/>
            <p:cNvSpPr/>
            <p:nvPr/>
          </p:nvSpPr>
          <p:spPr>
            <a:xfrm>
              <a:off x="695081" y="12018532"/>
              <a:ext cx="2263866" cy="524754"/>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87" name="Shape 787"/>
            <p:cNvSpPr/>
            <p:nvPr/>
          </p:nvSpPr>
          <p:spPr>
            <a:xfrm>
              <a:off x="11067" y="12513832"/>
              <a:ext cx="2263866" cy="122045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792" name="Group 792"/>
          <p:cNvGrpSpPr/>
          <p:nvPr/>
        </p:nvGrpSpPr>
        <p:grpSpPr>
          <a:xfrm>
            <a:off x="14554200" y="0"/>
            <a:ext cx="3246815" cy="13734291"/>
            <a:chOff x="0" y="0"/>
            <a:chExt cx="3246814" cy="13734290"/>
          </a:xfrm>
        </p:grpSpPr>
        <p:sp>
          <p:nvSpPr>
            <p:cNvPr id="789" name="Shape 789"/>
            <p:cNvSpPr/>
            <p:nvPr/>
          </p:nvSpPr>
          <p:spPr>
            <a:xfrm>
              <a:off x="0" y="0"/>
              <a:ext cx="3225800" cy="121104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825500">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90" name="Shape 790"/>
            <p:cNvSpPr/>
            <p:nvPr/>
          </p:nvSpPr>
          <p:spPr>
            <a:xfrm>
              <a:off x="695081" y="12018532"/>
              <a:ext cx="2551734" cy="524754"/>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1" name="Shape 791"/>
            <p:cNvSpPr/>
            <p:nvPr/>
          </p:nvSpPr>
          <p:spPr>
            <a:xfrm>
              <a:off x="11067" y="12513832"/>
              <a:ext cx="3203666" cy="122045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793" name="Shape 793"/>
          <p:cNvSpPr/>
          <p:nvPr/>
        </p:nvSpPr>
        <p:spPr>
          <a:xfrm>
            <a:off x="6102300" y="14198600"/>
            <a:ext cx="144192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solidFill>
                  <a:srgbClr val="FFFFFF"/>
                </a:solidFill>
              </a:defRPr>
            </a:lvl1pPr>
          </a:lstStyle>
          <a:p>
            <a:pPr/>
            <a:r>
              <a:t>Text</a:t>
            </a:r>
          </a:p>
        </p:txBody>
      </p:sp>
      <p:sp>
        <p:nvSpPr>
          <p:cNvPr id="794" name="Shape 794"/>
          <p:cNvSpPr/>
          <p:nvPr/>
        </p:nvSpPr>
        <p:spPr>
          <a:xfrm>
            <a:off x="-50937" y="12137429"/>
            <a:ext cx="2995018" cy="838201"/>
          </a:xfrm>
          <a:prstGeom prst="rect">
            <a:avLst/>
          </a:prstGeom>
          <a:solidFill>
            <a:schemeClr val="accent6">
              <a:hueOff val="10811956"/>
              <a:satOff val="-58544"/>
              <a:lumOff val="-9736"/>
              <a:alpha val="77086"/>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FFFF"/>
                </a:solidFill>
              </a:defRPr>
            </a:lvl1pPr>
          </a:lstStyle>
          <a:p>
            <a:pPr/>
            <a:r>
              <a:t>10.000 BC</a:t>
            </a:r>
          </a:p>
        </p:txBody>
      </p:sp>
      <p:sp>
        <p:nvSpPr>
          <p:cNvPr id="795" name="Shape 795"/>
          <p:cNvSpPr/>
          <p:nvPr/>
        </p:nvSpPr>
        <p:spPr>
          <a:xfrm>
            <a:off x="10880675" y="12137429"/>
            <a:ext cx="2622650" cy="838201"/>
          </a:xfrm>
          <a:prstGeom prst="rect">
            <a:avLst/>
          </a:prstGeom>
          <a:solidFill>
            <a:schemeClr val="accent6">
              <a:hueOff val="10811956"/>
              <a:satOff val="-58544"/>
              <a:lumOff val="-9736"/>
              <a:alpha val="77086"/>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FFFF"/>
                </a:solidFill>
              </a:defRPr>
            </a:lvl1pPr>
          </a:lstStyle>
          <a:p>
            <a:pPr/>
            <a:r>
              <a:t>1,900 AD</a:t>
            </a:r>
          </a:p>
        </p:txBody>
      </p:sp>
      <p:sp>
        <p:nvSpPr>
          <p:cNvPr id="796" name="Shape 796"/>
          <p:cNvSpPr/>
          <p:nvPr/>
        </p:nvSpPr>
        <p:spPr>
          <a:xfrm>
            <a:off x="13852475" y="12137429"/>
            <a:ext cx="2622650" cy="838201"/>
          </a:xfrm>
          <a:prstGeom prst="rect">
            <a:avLst/>
          </a:prstGeom>
          <a:solidFill>
            <a:schemeClr val="accent6">
              <a:hueOff val="10811956"/>
              <a:satOff val="-58544"/>
              <a:lumOff val="-9736"/>
              <a:alpha val="77086"/>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FFFF"/>
                </a:solidFill>
              </a:defRPr>
            </a:lvl1pPr>
          </a:lstStyle>
          <a:p>
            <a:pPr/>
            <a:r>
              <a:t>2,000 AD</a:t>
            </a:r>
          </a:p>
        </p:txBody>
      </p:sp>
      <p:sp>
        <p:nvSpPr>
          <p:cNvPr id="797" name="Shape 797"/>
          <p:cNvSpPr/>
          <p:nvPr/>
        </p:nvSpPr>
        <p:spPr>
          <a:xfrm>
            <a:off x="21824900" y="12966700"/>
            <a:ext cx="2239784"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Plag, 2016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780"/>
                                        </p:tgtEl>
                                        <p:attrNameLst>
                                          <p:attrName>style.visibility</p:attrName>
                                        </p:attrNameLst>
                                      </p:cBhvr>
                                      <p:to>
                                        <p:strVal val="visible"/>
                                      </p:to>
                                    </p:set>
                                    <p:animEffect filter="dissolve" transition="in">
                                      <p:cBhvr>
                                        <p:cTn id="7" dur="1000"/>
                                        <p:tgtEl>
                                          <p:spTgt spid="780"/>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794"/>
                                        </p:tgtEl>
                                        <p:attrNameLst>
                                          <p:attrName>style.visibility</p:attrName>
                                        </p:attrNameLst>
                                      </p:cBhvr>
                                      <p:to>
                                        <p:strVal val="visible"/>
                                      </p:to>
                                    </p:set>
                                    <p:animEffect filter="dissolve" transition="in">
                                      <p:cBhvr>
                                        <p:cTn id="11" dur="1000"/>
                                        <p:tgtEl>
                                          <p:spTgt spid="794"/>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795"/>
                                        </p:tgtEl>
                                        <p:attrNameLst>
                                          <p:attrName>style.visibility</p:attrName>
                                        </p:attrNameLst>
                                      </p:cBhvr>
                                      <p:to>
                                        <p:strVal val="visible"/>
                                      </p:to>
                                    </p:set>
                                    <p:animEffect filter="dissolve" transition="in">
                                      <p:cBhvr>
                                        <p:cTn id="15" dur="1000"/>
                                        <p:tgtEl>
                                          <p:spTgt spid="795"/>
                                        </p:tgtEl>
                                      </p:cBhvr>
                                    </p:animEffect>
                                  </p:childTnLst>
                                </p:cTn>
                              </p:par>
                            </p:childTnLst>
                          </p:cTn>
                        </p:par>
                      </p:childTnLst>
                    </p:cTn>
                  </p:par>
                  <p:par>
                    <p:cTn id="16" fill="hold">
                      <p:stCondLst>
                        <p:cond delay="indefinite"/>
                      </p:stCondLst>
                      <p:childTnLst>
                        <p:par>
                          <p:cTn id="17" fill="hold">
                            <p:stCondLst>
                              <p:cond delay="0"/>
                            </p:stCondLst>
                            <p:childTnLst>
                              <p:par>
                                <p:cTn id="18" presetClass="exit" nodeType="clickEffect" presetSubtype="10" presetID="19" grpId="4" fill="hold">
                                  <p:stCondLst>
                                    <p:cond delay="0"/>
                                  </p:stCondLst>
                                  <p:iterate type="el" backwards="0">
                                    <p:tmAbs val="0"/>
                                  </p:iterate>
                                  <p:childTnLst>
                                    <p:anim calcmode="lin" valueType="num">
                                      <p:cBhvr>
                                        <p:cTn id="19" dur="1000" fill="hold"/>
                                        <p:tgtEl>
                                          <p:spTgt spid="788"/>
                                        </p:tgtEl>
                                        <p:attrNameLst>
                                          <p:attrName>ppt_h</p:attrName>
                                        </p:attrNameLst>
                                      </p:cBhvr>
                                      <p:tavLst>
                                        <p:tav tm="0">
                                          <p:val>
                                            <p:strVal val="ppt_h"/>
                                          </p:val>
                                        </p:tav>
                                        <p:tav tm="100000">
                                          <p:val>
                                            <p:strVal val="ppt_h"/>
                                          </p:val>
                                        </p:tav>
                                      </p:tavLst>
                                    </p:anim>
                                    <p:anim calcmode="lin" valueType="num">
                                      <p:cBhvr>
                                        <p:cTn id="20" dur="1000" fill="hold"/>
                                        <p:tgtEl>
                                          <p:spTgt spid="78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1" fill="hold">
                                          <p:stCondLst>
                                            <p:cond delay="999"/>
                                          </p:stCondLst>
                                        </p:cTn>
                                        <p:tgtEl>
                                          <p:spTgt spid="788"/>
                                        </p:tgtEl>
                                        <p:attrNameLst>
                                          <p:attrName>style.visibility</p:attrName>
                                        </p:attrNameLst>
                                      </p:cBhvr>
                                      <p:to>
                                        <p:strVal val="hidden"/>
                                      </p:to>
                                    </p:set>
                                  </p:childTnLst>
                                </p:cTn>
                              </p:par>
                            </p:childTnLst>
                          </p:cTn>
                        </p:par>
                        <p:par>
                          <p:cTn id="22" fill="hold">
                            <p:stCondLst>
                              <p:cond delay="1000"/>
                            </p:stCondLst>
                            <p:childTnLst>
                              <p:par>
                                <p:cTn id="23" presetClass="entr" nodeType="afterEffect" presetID="9" grpId="5" fill="hold">
                                  <p:stCondLst>
                                    <p:cond delay="0"/>
                                  </p:stCondLst>
                                  <p:iterate type="el" backwards="0">
                                    <p:tmAbs val="0"/>
                                  </p:iterate>
                                  <p:childTnLst>
                                    <p:set>
                                      <p:cBhvr>
                                        <p:cTn id="24" fill="hold"/>
                                        <p:tgtEl>
                                          <p:spTgt spid="796"/>
                                        </p:tgtEl>
                                        <p:attrNameLst>
                                          <p:attrName>style.visibility</p:attrName>
                                        </p:attrNameLst>
                                      </p:cBhvr>
                                      <p:to>
                                        <p:strVal val="visible"/>
                                      </p:to>
                                    </p:set>
                                    <p:animEffect filter="dissolve" transition="in">
                                      <p:cBhvr>
                                        <p:cTn id="25" dur="1000"/>
                                        <p:tgtEl>
                                          <p:spTgt spid="796"/>
                                        </p:tgtEl>
                                      </p:cBhvr>
                                    </p:animEffect>
                                  </p:childTnLst>
                                </p:cTn>
                              </p:par>
                            </p:childTnLst>
                          </p:cTn>
                        </p:par>
                      </p:childTnLst>
                    </p:cTn>
                  </p:par>
                  <p:par>
                    <p:cTn id="26" fill="hold">
                      <p:stCondLst>
                        <p:cond delay="indefinite"/>
                      </p:stCondLst>
                      <p:childTnLst>
                        <p:par>
                          <p:cTn id="27" fill="hold">
                            <p:stCondLst>
                              <p:cond delay="0"/>
                            </p:stCondLst>
                            <p:childTnLst>
                              <p:par>
                                <p:cTn id="28" presetClass="exit" nodeType="clickEffect" presetSubtype="10" presetID="19" grpId="6" fill="hold">
                                  <p:stCondLst>
                                    <p:cond delay="0"/>
                                  </p:stCondLst>
                                  <p:iterate type="el" backwards="0">
                                    <p:tmAbs val="0"/>
                                  </p:iterate>
                                  <p:childTnLst>
                                    <p:anim calcmode="lin" valueType="num">
                                      <p:cBhvr>
                                        <p:cTn id="29" dur="1000" fill="hold"/>
                                        <p:tgtEl>
                                          <p:spTgt spid="792"/>
                                        </p:tgtEl>
                                        <p:attrNameLst>
                                          <p:attrName>ppt_h</p:attrName>
                                        </p:attrNameLst>
                                      </p:cBhvr>
                                      <p:tavLst>
                                        <p:tav tm="0">
                                          <p:val>
                                            <p:strVal val="ppt_h"/>
                                          </p:val>
                                        </p:tav>
                                        <p:tav tm="100000">
                                          <p:val>
                                            <p:strVal val="ppt_h"/>
                                          </p:val>
                                        </p:tav>
                                      </p:tavLst>
                                    </p:anim>
                                    <p:anim calcmode="lin" valueType="num">
                                      <p:cBhvr>
                                        <p:cTn id="30" dur="1000" fill="hold"/>
                                        <p:tgtEl>
                                          <p:spTgt spid="79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31" fill="hold">
                                          <p:stCondLst>
                                            <p:cond delay="999"/>
                                          </p:stCondLst>
                                        </p:cTn>
                                        <p:tgtEl>
                                          <p:spTgt spid="792"/>
                                        </p:tgtEl>
                                        <p:attrNameLst>
                                          <p:attrName>style.visibility</p:attrName>
                                        </p:attrNameLst>
                                      </p:cBhvr>
                                      <p:to>
                                        <p:strVal val="hidden"/>
                                      </p:to>
                                    </p:set>
                                  </p:childTnLst>
                                </p:cTn>
                              </p:par>
                            </p:childTnLst>
                          </p:cTn>
                        </p:par>
                        <p:par>
                          <p:cTn id="32" fill="hold">
                            <p:stCondLst>
                              <p:cond delay="1000"/>
                            </p:stCondLst>
                            <p:childTnLst>
                              <p:par>
                                <p:cTn id="33" presetClass="entr" nodeType="afterEffect" presetID="9" grpId="7" fill="hold">
                                  <p:stCondLst>
                                    <p:cond delay="0"/>
                                  </p:stCondLst>
                                  <p:iterate type="el" backwards="0">
                                    <p:tmAbs val="0"/>
                                  </p:iterate>
                                  <p:childTnLst>
                                    <p:set>
                                      <p:cBhvr>
                                        <p:cTn id="34" fill="hold"/>
                                        <p:tgtEl>
                                          <p:spTgt spid="781"/>
                                        </p:tgtEl>
                                        <p:attrNameLst>
                                          <p:attrName>style.visibility</p:attrName>
                                        </p:attrNameLst>
                                      </p:cBhvr>
                                      <p:to>
                                        <p:strVal val="visible"/>
                                      </p:to>
                                    </p:set>
                                    <p:animEffect filter="dissolve" transition="in">
                                      <p:cBhvr>
                                        <p:cTn id="35" dur="1000"/>
                                        <p:tgtEl>
                                          <p:spTgt spid="781"/>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6" presetID="23" grpId="8" fill="hold">
                                  <p:stCondLst>
                                    <p:cond delay="0"/>
                                  </p:stCondLst>
                                  <p:iterate type="el" backwards="0">
                                    <p:tmAbs val="0"/>
                                  </p:iterate>
                                  <p:childTnLst>
                                    <p:set>
                                      <p:cBhvr>
                                        <p:cTn id="39" fill="hold"/>
                                        <p:tgtEl>
                                          <p:spTgt spid="782"/>
                                        </p:tgtEl>
                                        <p:attrNameLst>
                                          <p:attrName>style.visibility</p:attrName>
                                        </p:attrNameLst>
                                      </p:cBhvr>
                                      <p:to>
                                        <p:strVal val="visible"/>
                                      </p:to>
                                    </p:set>
                                    <p:anim calcmode="lin" valueType="num">
                                      <p:cBhvr>
                                        <p:cTn id="40" dur="800" fill="hold"/>
                                        <p:tgtEl>
                                          <p:spTgt spid="782"/>
                                        </p:tgtEl>
                                        <p:attrNameLst>
                                          <p:attrName>ppt_w</p:attrName>
                                        </p:attrNameLst>
                                      </p:cBhvr>
                                      <p:tavLst>
                                        <p:tav tm="0">
                                          <p:val>
                                            <p:fltVal val="0"/>
                                          </p:val>
                                        </p:tav>
                                        <p:tav tm="100000">
                                          <p:val>
                                            <p:strVal val="#ppt_w"/>
                                          </p:val>
                                        </p:tav>
                                      </p:tavLst>
                                    </p:anim>
                                    <p:anim calcmode="lin" valueType="num">
                                      <p:cBhvr>
                                        <p:cTn id="41" dur="800" fill="hold"/>
                                        <p:tgtEl>
                                          <p:spTgt spid="782"/>
                                        </p:tgtEl>
                                        <p:attrNameLst>
                                          <p:attrName>ppt_h</p:attrName>
                                        </p:attrNameLst>
                                      </p:cBhvr>
                                      <p:tavLst>
                                        <p:tav tm="0">
                                          <p:val>
                                            <p:fltVal val="0"/>
                                          </p:val>
                                        </p:tav>
                                        <p:tav tm="100000">
                                          <p:val>
                                            <p:strVal val="#ppt_h"/>
                                          </p:val>
                                        </p:tav>
                                      </p:tavLst>
                                    </p:anim>
                                  </p:childTnLst>
                                </p:cTn>
                              </p:par>
                            </p:childTnLst>
                          </p:cTn>
                        </p:par>
                        <p:par>
                          <p:cTn id="42" fill="hold">
                            <p:stCondLst>
                              <p:cond delay="800"/>
                            </p:stCondLst>
                            <p:childTnLst>
                              <p:par>
                                <p:cTn id="43" presetClass="entr" nodeType="afterEffect" presetSubtype="16" presetID="23" grpId="9" fill="hold">
                                  <p:stCondLst>
                                    <p:cond delay="500"/>
                                  </p:stCondLst>
                                  <p:iterate type="el" backwards="0">
                                    <p:tmAbs val="0"/>
                                  </p:iterate>
                                  <p:childTnLst>
                                    <p:set>
                                      <p:cBhvr>
                                        <p:cTn id="44" fill="hold"/>
                                        <p:tgtEl>
                                          <p:spTgt spid="783"/>
                                        </p:tgtEl>
                                        <p:attrNameLst>
                                          <p:attrName>style.visibility</p:attrName>
                                        </p:attrNameLst>
                                      </p:cBhvr>
                                      <p:to>
                                        <p:strVal val="visible"/>
                                      </p:to>
                                    </p:set>
                                    <p:anim calcmode="lin" valueType="num">
                                      <p:cBhvr>
                                        <p:cTn id="45" dur="799" fill="hold"/>
                                        <p:tgtEl>
                                          <p:spTgt spid="783"/>
                                        </p:tgtEl>
                                        <p:attrNameLst>
                                          <p:attrName>ppt_w</p:attrName>
                                        </p:attrNameLst>
                                      </p:cBhvr>
                                      <p:tavLst>
                                        <p:tav tm="0">
                                          <p:val>
                                            <p:fltVal val="0"/>
                                          </p:val>
                                        </p:tav>
                                        <p:tav tm="100000">
                                          <p:val>
                                            <p:strVal val="#ppt_w"/>
                                          </p:val>
                                        </p:tav>
                                      </p:tavLst>
                                    </p:anim>
                                    <p:anim calcmode="lin" valueType="num">
                                      <p:cBhvr>
                                        <p:cTn id="46" dur="799" fill="hold"/>
                                        <p:tgtEl>
                                          <p:spTgt spid="783"/>
                                        </p:tgtEl>
                                        <p:attrNameLst>
                                          <p:attrName>ppt_h</p:attrName>
                                        </p:attrNameLst>
                                      </p:cBhvr>
                                      <p:tavLst>
                                        <p:tav tm="0">
                                          <p:val>
                                            <p:fltVal val="0"/>
                                          </p:val>
                                        </p:tav>
                                        <p:tav tm="100000">
                                          <p:val>
                                            <p:strVal val="#ppt_h"/>
                                          </p:val>
                                        </p:tav>
                                      </p:tavLst>
                                    </p:anim>
                                  </p:childTnLst>
                                </p:cTn>
                              </p:par>
                            </p:childTnLst>
                          </p:cTn>
                        </p:par>
                        <p:par>
                          <p:cTn id="47" fill="hold">
                            <p:stCondLst>
                              <p:cond delay="2099"/>
                            </p:stCondLst>
                            <p:childTnLst>
                              <p:par>
                                <p:cTn id="48" presetClass="entr" nodeType="afterEffect" presetSubtype="16" presetID="23" grpId="10" fill="hold">
                                  <p:stCondLst>
                                    <p:cond delay="500"/>
                                  </p:stCondLst>
                                  <p:iterate type="el" backwards="0">
                                    <p:tmAbs val="0"/>
                                  </p:iterate>
                                  <p:childTnLst>
                                    <p:set>
                                      <p:cBhvr>
                                        <p:cTn id="49" fill="hold"/>
                                        <p:tgtEl>
                                          <p:spTgt spid="784"/>
                                        </p:tgtEl>
                                        <p:attrNameLst>
                                          <p:attrName>style.visibility</p:attrName>
                                        </p:attrNameLst>
                                      </p:cBhvr>
                                      <p:to>
                                        <p:strVal val="visible"/>
                                      </p:to>
                                    </p:set>
                                    <p:anim calcmode="lin" valueType="num">
                                      <p:cBhvr>
                                        <p:cTn id="50" dur="799" fill="hold"/>
                                        <p:tgtEl>
                                          <p:spTgt spid="784"/>
                                        </p:tgtEl>
                                        <p:attrNameLst>
                                          <p:attrName>ppt_w</p:attrName>
                                        </p:attrNameLst>
                                      </p:cBhvr>
                                      <p:tavLst>
                                        <p:tav tm="0">
                                          <p:val>
                                            <p:fltVal val="0"/>
                                          </p:val>
                                        </p:tav>
                                        <p:tav tm="100000">
                                          <p:val>
                                            <p:strVal val="#ppt_w"/>
                                          </p:val>
                                        </p:tav>
                                      </p:tavLst>
                                    </p:anim>
                                    <p:anim calcmode="lin" valueType="num">
                                      <p:cBhvr>
                                        <p:cTn id="51" dur="799" fill="hold"/>
                                        <p:tgtEl>
                                          <p:spTgt spid="7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4" grpId="10"/>
      <p:bldP build="whole" bldLvl="1" animBg="1" rev="0" advAuto="0" spid="783" grpId="9"/>
      <p:bldP build="whole" bldLvl="1" animBg="1" rev="0" advAuto="0" spid="794" grpId="2"/>
      <p:bldP build="whole" bldLvl="1" animBg="1" rev="0" advAuto="0" spid="780" grpId="1"/>
      <p:bldP build="whole" bldLvl="1" animBg="1" rev="0" advAuto="0" spid="792" grpId="6"/>
      <p:bldP build="whole" bldLvl="1" animBg="1" rev="0" advAuto="0" spid="795" grpId="3"/>
      <p:bldP build="whole" bldLvl="1" animBg="1" rev="0" advAuto="0" spid="788" grpId="4"/>
      <p:bldP build="whole" bldLvl="1" animBg="1" rev="0" advAuto="0" spid="796" grpId="5"/>
      <p:bldP build="whole" bldLvl="1" animBg="1" rev="0" advAuto="0" spid="781" grpId="7"/>
      <p:bldP build="whole" bldLvl="1" animBg="1" rev="0" advAuto="0" spid="782" grpId="8"/>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99" name="HumanitysJourney_Mono.jpg"/>
          <p:cNvPicPr>
            <a:picLocks noChangeAspect="1"/>
          </p:cNvPicPr>
          <p:nvPr/>
        </p:nvPicPr>
        <p:blipFill>
          <a:blip r:embed="rId2">
            <a:extLst/>
          </a:blip>
          <a:stretch>
            <a:fillRect/>
          </a:stretch>
        </p:blipFill>
        <p:spPr>
          <a:xfrm>
            <a:off x="3374" y="0"/>
            <a:ext cx="17757735" cy="13716000"/>
          </a:xfrm>
          <a:prstGeom prst="rect">
            <a:avLst/>
          </a:prstGeom>
          <a:ln w="12700">
            <a:miter lim="400000"/>
          </a:ln>
        </p:spPr>
      </p:pic>
      <p:pic>
        <p:nvPicPr>
          <p:cNvPr id="800" name="HumanitysJourney_Mono2.jpg"/>
          <p:cNvPicPr>
            <a:picLocks noChangeAspect="1"/>
          </p:cNvPicPr>
          <p:nvPr/>
        </p:nvPicPr>
        <p:blipFill>
          <a:blip r:embed="rId3">
            <a:extLst/>
          </a:blip>
          <a:stretch>
            <a:fillRect/>
          </a:stretch>
        </p:blipFill>
        <p:spPr>
          <a:xfrm>
            <a:off x="0" y="5833"/>
            <a:ext cx="17754600" cy="13704334"/>
          </a:xfrm>
          <a:prstGeom prst="rect">
            <a:avLst/>
          </a:prstGeom>
        </p:spPr>
      </p:pic>
      <p:sp>
        <p:nvSpPr>
          <p:cNvPr id="801" name="Shape 801"/>
          <p:cNvSpPr/>
          <p:nvPr/>
        </p:nvSpPr>
        <p:spPr>
          <a:xfrm>
            <a:off x="18134707" y="4363839"/>
            <a:ext cx="5842893" cy="2519561"/>
          </a:xfrm>
          <a:prstGeom prst="wedgeEllipseCallout">
            <a:avLst>
              <a:gd name="adj1" fmla="val -230611"/>
              <a:gd name="adj2" fmla="val 296062"/>
            </a:avLst>
          </a:prstGeom>
          <a:solidFill>
            <a:srgbClr val="92868B"/>
          </a:solidFill>
          <a:ln>
            <a:solidFill>
              <a:srgbClr val="000000"/>
            </a:solidFill>
          </a:ln>
          <a:extLst>
            <a:ext uri="{C572A759-6A51-4108-AA02-DFA0A04FC94B}">
              <ma14:wrappingTextBoxFlag xmlns:ma14="http://schemas.microsoft.com/office/mac/drawingml/2011/main" val="1"/>
            </a:ext>
          </a:extLst>
        </p:spPr>
        <p:txBody>
          <a:bodyPr lIns="50800" tIns="50800" rIns="50800" bIns="50800" anchor="ctr"/>
          <a:lstStyle/>
          <a:p>
            <a:pPr marL="59266" marR="59266" algn="ctr" defTabSz="655174">
              <a:defRPr sz="4800">
                <a:solidFill>
                  <a:srgbClr val="FFFFFF"/>
                </a:solidFill>
                <a:uFill>
                  <a:solidFill>
                    <a:srgbClr val="FFFFFF"/>
                  </a:solidFill>
                </a:uFill>
                <a:latin typeface="+mn-lt"/>
                <a:ea typeface="+mn-ea"/>
                <a:cs typeface="+mn-cs"/>
                <a:sym typeface="American Typewriter"/>
              </a:defRPr>
            </a:pPr>
            <a:r>
              <a:t>Holocene:</a:t>
            </a:r>
          </a:p>
          <a:p>
            <a:pPr marL="59266" marR="59266" algn="ctr" defTabSz="655174">
              <a:defRPr sz="4800">
                <a:solidFill>
                  <a:srgbClr val="FFFFFF"/>
                </a:solidFill>
                <a:uFill>
                  <a:solidFill>
                    <a:srgbClr val="FFFFFF"/>
                  </a:solidFill>
                </a:uFill>
                <a:latin typeface="+mn-lt"/>
                <a:ea typeface="+mn-ea"/>
                <a:cs typeface="+mn-cs"/>
                <a:sym typeface="American Typewriter"/>
              </a:defRPr>
            </a:pPr>
            <a:r>
              <a:t>Stability</a:t>
            </a:r>
          </a:p>
        </p:txBody>
      </p:sp>
      <p:sp>
        <p:nvSpPr>
          <p:cNvPr id="802" name="Shape 802"/>
          <p:cNvSpPr/>
          <p:nvPr/>
        </p:nvSpPr>
        <p:spPr>
          <a:xfrm>
            <a:off x="16817082" y="6872089"/>
            <a:ext cx="7566918" cy="3237111"/>
          </a:xfrm>
          <a:prstGeom prst="wedgeEllipseCallout">
            <a:avLst>
              <a:gd name="adj1" fmla="val -97200"/>
              <a:gd name="adj2" fmla="val 145657"/>
            </a:avLst>
          </a:prstGeom>
          <a:solidFill>
            <a:srgbClr val="EFDCE7"/>
          </a:solidFill>
          <a:ln>
            <a:solidFill>
              <a:srgbClr val="000000"/>
            </a:solidFill>
          </a:ln>
          <a:extLst>
            <a:ext uri="{C572A759-6A51-4108-AA02-DFA0A04FC94B}">
              <ma14:wrappingTextBoxFlag xmlns:ma14="http://schemas.microsoft.com/office/mac/drawingml/2011/main" val="1"/>
            </a:ext>
          </a:extLst>
        </p:spPr>
        <p:txBody>
          <a:bodyPr lIns="50800" tIns="50800" rIns="50800" bIns="50800" anchor="ctr"/>
          <a:lstStyle/>
          <a:p>
            <a:pPr marL="59266" marR="59266" algn="ctr" defTabSz="655174">
              <a:defRPr sz="4800">
                <a:solidFill>
                  <a:srgbClr val="A47F56"/>
                </a:solidFill>
                <a:uFill>
                  <a:solidFill>
                    <a:srgbClr val="A47F56"/>
                  </a:solidFill>
                </a:uFill>
                <a:latin typeface="+mn-lt"/>
                <a:ea typeface="+mn-ea"/>
                <a:cs typeface="+mn-cs"/>
                <a:sym typeface="American Typewriter"/>
              </a:defRPr>
            </a:pPr>
            <a:r>
              <a:t>20th and 21st Century:</a:t>
            </a:r>
          </a:p>
          <a:p>
            <a:pPr marL="59266" marR="59266" algn="ctr" defTabSz="655174">
              <a:defRPr sz="4800">
                <a:solidFill>
                  <a:srgbClr val="A47F56"/>
                </a:solidFill>
                <a:uFill>
                  <a:solidFill>
                    <a:srgbClr val="A47F56"/>
                  </a:solidFill>
                </a:uFill>
                <a:latin typeface="+mn-lt"/>
                <a:ea typeface="+mn-ea"/>
                <a:cs typeface="+mn-cs"/>
                <a:sym typeface="American Typewriter"/>
              </a:defRPr>
            </a:pPr>
            <a:r>
              <a:t>Change, imbalance, disequilibrium</a:t>
            </a:r>
          </a:p>
        </p:txBody>
      </p:sp>
      <p:sp>
        <p:nvSpPr>
          <p:cNvPr id="803" name="Shape 803"/>
          <p:cNvSpPr/>
          <p:nvPr/>
        </p:nvSpPr>
        <p:spPr>
          <a:xfrm>
            <a:off x="18873886" y="10287694"/>
            <a:ext cx="5510114" cy="2488506"/>
          </a:xfrm>
          <a:prstGeom prst="wedgeEllipseCallout">
            <a:avLst>
              <a:gd name="adj1" fmla="val -89182"/>
              <a:gd name="adj2" fmla="val 66331"/>
            </a:avLst>
          </a:prstGeom>
          <a:solidFill>
            <a:srgbClr val="5D7992"/>
          </a:solidFill>
          <a:ln>
            <a:solidFill>
              <a:srgbClr val="000000"/>
            </a:solidFill>
          </a:ln>
          <a:extLst>
            <a:ext uri="{C572A759-6A51-4108-AA02-DFA0A04FC94B}">
              <ma14:wrappingTextBoxFlag xmlns:ma14="http://schemas.microsoft.com/office/mac/drawingml/2011/main" val="1"/>
            </a:ext>
          </a:extLst>
        </p:spPr>
        <p:txBody>
          <a:bodyPr lIns="50800" tIns="50800" rIns="50800" bIns="50800" anchor="ctr"/>
          <a:lstStyle/>
          <a:p>
            <a:pPr marL="59266" marR="59266" algn="ctr" defTabSz="655174">
              <a:defRPr sz="4800">
                <a:solidFill>
                  <a:srgbClr val="FFFFFF"/>
                </a:solidFill>
                <a:uFill>
                  <a:solidFill>
                    <a:srgbClr val="FFFFFF"/>
                  </a:solidFill>
                </a:uFill>
                <a:latin typeface="+mn-lt"/>
                <a:ea typeface="+mn-ea"/>
                <a:cs typeface="+mn-cs"/>
                <a:sym typeface="American Typewriter"/>
              </a:defRPr>
            </a:pPr>
            <a:r>
              <a:t>Future:</a:t>
            </a:r>
          </a:p>
          <a:p>
            <a:pPr marL="59266" marR="59266" algn="ctr" defTabSz="655174">
              <a:defRPr sz="4800">
                <a:solidFill>
                  <a:srgbClr val="FFFFFF"/>
                </a:solidFill>
                <a:uFill>
                  <a:solidFill>
                    <a:srgbClr val="FFFFFF"/>
                  </a:solidFill>
                </a:uFill>
                <a:latin typeface="+mn-lt"/>
                <a:ea typeface="+mn-ea"/>
                <a:cs typeface="+mn-cs"/>
                <a:sym typeface="American Typewriter"/>
              </a:defRPr>
            </a:pPr>
            <a:r>
              <a:t>Uncertainty</a:t>
            </a:r>
          </a:p>
        </p:txBody>
      </p:sp>
      <p:sp>
        <p:nvSpPr>
          <p:cNvPr id="804" name="Shape 804"/>
          <p:cNvSpPr/>
          <p:nvPr/>
        </p:nvSpPr>
        <p:spPr>
          <a:xfrm>
            <a:off x="6102300" y="14198600"/>
            <a:ext cx="144192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solidFill>
                  <a:srgbClr val="FFFFFF"/>
                </a:solidFill>
              </a:defRPr>
            </a:lvl1pPr>
          </a:lstStyle>
          <a:p>
            <a:pPr/>
            <a:r>
              <a:t>Text</a:t>
            </a:r>
          </a:p>
        </p:txBody>
      </p:sp>
      <p:sp>
        <p:nvSpPr>
          <p:cNvPr id="805" name="Shape 805"/>
          <p:cNvSpPr/>
          <p:nvPr/>
        </p:nvSpPr>
        <p:spPr>
          <a:xfrm>
            <a:off x="-50937" y="12137429"/>
            <a:ext cx="2995018" cy="838201"/>
          </a:xfrm>
          <a:prstGeom prst="rect">
            <a:avLst/>
          </a:prstGeom>
          <a:solidFill>
            <a:schemeClr val="accent6">
              <a:hueOff val="10811956"/>
              <a:satOff val="-58544"/>
              <a:lumOff val="-9736"/>
              <a:alpha val="77086"/>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FFFF"/>
                </a:solidFill>
              </a:defRPr>
            </a:lvl1pPr>
          </a:lstStyle>
          <a:p>
            <a:pPr/>
            <a:r>
              <a:t>10.000 BC</a:t>
            </a:r>
          </a:p>
        </p:txBody>
      </p:sp>
      <p:sp>
        <p:nvSpPr>
          <p:cNvPr id="806" name="Shape 806"/>
          <p:cNvSpPr/>
          <p:nvPr/>
        </p:nvSpPr>
        <p:spPr>
          <a:xfrm>
            <a:off x="10880675" y="12137429"/>
            <a:ext cx="2622650" cy="838201"/>
          </a:xfrm>
          <a:prstGeom prst="rect">
            <a:avLst/>
          </a:prstGeom>
          <a:solidFill>
            <a:schemeClr val="accent6">
              <a:hueOff val="10811956"/>
              <a:satOff val="-58544"/>
              <a:lumOff val="-9736"/>
              <a:alpha val="77086"/>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FFFF"/>
                </a:solidFill>
              </a:defRPr>
            </a:lvl1pPr>
          </a:lstStyle>
          <a:p>
            <a:pPr/>
            <a:r>
              <a:t>1,900 AD</a:t>
            </a:r>
          </a:p>
        </p:txBody>
      </p:sp>
      <p:sp>
        <p:nvSpPr>
          <p:cNvPr id="807" name="Shape 807"/>
          <p:cNvSpPr/>
          <p:nvPr/>
        </p:nvSpPr>
        <p:spPr>
          <a:xfrm>
            <a:off x="13852475" y="12137429"/>
            <a:ext cx="2622650" cy="838201"/>
          </a:xfrm>
          <a:prstGeom prst="rect">
            <a:avLst/>
          </a:prstGeom>
          <a:solidFill>
            <a:schemeClr val="accent6">
              <a:hueOff val="10811956"/>
              <a:satOff val="-58544"/>
              <a:lumOff val="-9736"/>
              <a:alpha val="77086"/>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FFFF"/>
                </a:solidFill>
              </a:defRPr>
            </a:lvl1pPr>
          </a:lstStyle>
          <a:p>
            <a:pPr/>
            <a:r>
              <a:t>2,000 AD</a:t>
            </a:r>
          </a:p>
        </p:txBody>
      </p:sp>
      <p:sp>
        <p:nvSpPr>
          <p:cNvPr id="808" name="Shape 808"/>
          <p:cNvSpPr/>
          <p:nvPr/>
        </p:nvSpPr>
        <p:spPr>
          <a:xfrm>
            <a:off x="21824900" y="12966700"/>
            <a:ext cx="2239784"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Plag, 2016</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01"/>
                                        </p:tgtEl>
                                        <p:attrNameLst>
                                          <p:attrName>style.visibility</p:attrName>
                                        </p:attrNameLst>
                                      </p:cBhvr>
                                      <p:to>
                                        <p:strVal val="visible"/>
                                      </p:to>
                                    </p:set>
                                    <p:anim calcmode="lin" valueType="num">
                                      <p:cBhvr>
                                        <p:cTn id="7" dur="800" fill="hold"/>
                                        <p:tgtEl>
                                          <p:spTgt spid="801"/>
                                        </p:tgtEl>
                                        <p:attrNameLst>
                                          <p:attrName>ppt_w</p:attrName>
                                        </p:attrNameLst>
                                      </p:cBhvr>
                                      <p:tavLst>
                                        <p:tav tm="0">
                                          <p:val>
                                            <p:fltVal val="0"/>
                                          </p:val>
                                        </p:tav>
                                        <p:tav tm="100000">
                                          <p:val>
                                            <p:strVal val="#ppt_w"/>
                                          </p:val>
                                        </p:tav>
                                      </p:tavLst>
                                    </p:anim>
                                    <p:anim calcmode="lin" valueType="num">
                                      <p:cBhvr>
                                        <p:cTn id="8" dur="800" fill="hold"/>
                                        <p:tgtEl>
                                          <p:spTgt spid="801"/>
                                        </p:tgtEl>
                                        <p:attrNameLst>
                                          <p:attrName>ppt_h</p:attrName>
                                        </p:attrNameLst>
                                      </p:cBhvr>
                                      <p:tavLst>
                                        <p:tav tm="0">
                                          <p:val>
                                            <p:fltVal val="0"/>
                                          </p:val>
                                        </p:tav>
                                        <p:tav tm="100000">
                                          <p:val>
                                            <p:strVal val="#ppt_h"/>
                                          </p:val>
                                        </p:tav>
                                      </p:tavLst>
                                    </p:anim>
                                  </p:childTnLst>
                                </p:cTn>
                              </p:par>
                            </p:childTnLst>
                          </p:cTn>
                        </p:par>
                        <p:par>
                          <p:cTn id="9" fill="hold">
                            <p:stCondLst>
                              <p:cond delay="800"/>
                            </p:stCondLst>
                            <p:childTnLst>
                              <p:par>
                                <p:cTn id="10" presetClass="entr" nodeType="afterEffect" presetSubtype="16" presetID="23" grpId="2" fill="hold">
                                  <p:stCondLst>
                                    <p:cond delay="500"/>
                                  </p:stCondLst>
                                  <p:iterate type="el" backwards="0">
                                    <p:tmAbs val="0"/>
                                  </p:iterate>
                                  <p:childTnLst>
                                    <p:set>
                                      <p:cBhvr>
                                        <p:cTn id="11" fill="hold"/>
                                        <p:tgtEl>
                                          <p:spTgt spid="802"/>
                                        </p:tgtEl>
                                        <p:attrNameLst>
                                          <p:attrName>style.visibility</p:attrName>
                                        </p:attrNameLst>
                                      </p:cBhvr>
                                      <p:to>
                                        <p:strVal val="visible"/>
                                      </p:to>
                                    </p:set>
                                    <p:anim calcmode="lin" valueType="num">
                                      <p:cBhvr>
                                        <p:cTn id="12" dur="799" fill="hold"/>
                                        <p:tgtEl>
                                          <p:spTgt spid="802"/>
                                        </p:tgtEl>
                                        <p:attrNameLst>
                                          <p:attrName>ppt_w</p:attrName>
                                        </p:attrNameLst>
                                      </p:cBhvr>
                                      <p:tavLst>
                                        <p:tav tm="0">
                                          <p:val>
                                            <p:fltVal val="0"/>
                                          </p:val>
                                        </p:tav>
                                        <p:tav tm="100000">
                                          <p:val>
                                            <p:strVal val="#ppt_w"/>
                                          </p:val>
                                        </p:tav>
                                      </p:tavLst>
                                    </p:anim>
                                    <p:anim calcmode="lin" valueType="num">
                                      <p:cBhvr>
                                        <p:cTn id="13" dur="799" fill="hold"/>
                                        <p:tgtEl>
                                          <p:spTgt spid="802"/>
                                        </p:tgtEl>
                                        <p:attrNameLst>
                                          <p:attrName>ppt_h</p:attrName>
                                        </p:attrNameLst>
                                      </p:cBhvr>
                                      <p:tavLst>
                                        <p:tav tm="0">
                                          <p:val>
                                            <p:fltVal val="0"/>
                                          </p:val>
                                        </p:tav>
                                        <p:tav tm="100000">
                                          <p:val>
                                            <p:strVal val="#ppt_h"/>
                                          </p:val>
                                        </p:tav>
                                      </p:tavLst>
                                    </p:anim>
                                  </p:childTnLst>
                                </p:cTn>
                              </p:par>
                            </p:childTnLst>
                          </p:cTn>
                        </p:par>
                        <p:par>
                          <p:cTn id="14" fill="hold">
                            <p:stCondLst>
                              <p:cond delay="2099"/>
                            </p:stCondLst>
                            <p:childTnLst>
                              <p:par>
                                <p:cTn id="15" presetClass="entr" nodeType="afterEffect" presetSubtype="16" presetID="23" grpId="3" fill="hold">
                                  <p:stCondLst>
                                    <p:cond delay="500"/>
                                  </p:stCondLst>
                                  <p:iterate type="el" backwards="0">
                                    <p:tmAbs val="0"/>
                                  </p:iterate>
                                  <p:childTnLst>
                                    <p:set>
                                      <p:cBhvr>
                                        <p:cTn id="16" fill="hold"/>
                                        <p:tgtEl>
                                          <p:spTgt spid="803"/>
                                        </p:tgtEl>
                                        <p:attrNameLst>
                                          <p:attrName>style.visibility</p:attrName>
                                        </p:attrNameLst>
                                      </p:cBhvr>
                                      <p:to>
                                        <p:strVal val="visible"/>
                                      </p:to>
                                    </p:set>
                                    <p:anim calcmode="lin" valueType="num">
                                      <p:cBhvr>
                                        <p:cTn id="17" dur="799" fill="hold"/>
                                        <p:tgtEl>
                                          <p:spTgt spid="803"/>
                                        </p:tgtEl>
                                        <p:attrNameLst>
                                          <p:attrName>ppt_w</p:attrName>
                                        </p:attrNameLst>
                                      </p:cBhvr>
                                      <p:tavLst>
                                        <p:tav tm="0">
                                          <p:val>
                                            <p:fltVal val="0"/>
                                          </p:val>
                                        </p:tav>
                                        <p:tav tm="100000">
                                          <p:val>
                                            <p:strVal val="#ppt_w"/>
                                          </p:val>
                                        </p:tav>
                                      </p:tavLst>
                                    </p:anim>
                                    <p:anim calcmode="lin" valueType="num">
                                      <p:cBhvr>
                                        <p:cTn id="18" dur="799" fill="hold"/>
                                        <p:tgtEl>
                                          <p:spTgt spid="8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3" grpId="3"/>
      <p:bldP build="whole" bldLvl="1" animBg="1" rev="0" advAuto="0" spid="801" grpId="1"/>
      <p:bldP build="whole" bldLvl="1" animBg="1" rev="0" advAuto="0" spid="802" grpId="2"/>
    </p:bldLst>
  </p:timing>
</p:sld>
</file>

<file path=ppt/slides/slide42.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810" name="Shape 81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1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812" name="Gaffney.tiff"/>
          <p:cNvPicPr>
            <a:picLocks noChangeAspect="1"/>
          </p:cNvPicPr>
          <p:nvPr/>
        </p:nvPicPr>
        <p:blipFill>
          <a:blip r:embed="rId3">
            <a:extLst/>
          </a:blip>
          <a:stretch>
            <a:fillRect/>
          </a:stretch>
        </p:blipFill>
        <p:spPr>
          <a:xfrm>
            <a:off x="120650" y="1011039"/>
            <a:ext cx="16216504" cy="12629153"/>
          </a:xfrm>
          <a:prstGeom prst="rect">
            <a:avLst/>
          </a:prstGeom>
          <a:ln w="12700">
            <a:miter lim="400000"/>
          </a:ln>
        </p:spPr>
      </p:pic>
      <p:sp>
        <p:nvSpPr>
          <p:cNvPr id="813" name="Shape 813"/>
          <p:cNvSpPr/>
          <p:nvPr/>
        </p:nvSpPr>
        <p:spPr>
          <a:xfrm>
            <a:off x="144198" y="13066563"/>
            <a:ext cx="24095603"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700" u="sng">
                <a:hlinkClick r:id="rId4" invalidUrl="" action="" tgtFrame="" tooltip="" history="1" highlightClick="0" endSnd="0"/>
              </a:defRPr>
            </a:lvl1pPr>
          </a:lstStyle>
          <a:p>
            <a:pPr>
              <a:defRPr u="none"/>
            </a:pPr>
            <a:r>
              <a:rPr u="sng">
                <a:hlinkClick r:id="rId4" invalidUrl="" action="" tgtFrame="" tooltip="" history="1" highlightClick="0" endSnd="0"/>
              </a:rPr>
              <a:t>https://www.theguardian.com/environment/2017/feb/12/humans-causing-climate-to-change-170-times-faster-than-natural-forces?CMP=share_btn_tw</a:t>
            </a:r>
          </a:p>
        </p:txBody>
      </p:sp>
      <p:pic>
        <p:nvPicPr>
          <p:cNvPr id="814" name="170times.tiff"/>
          <p:cNvPicPr>
            <a:picLocks noChangeAspect="1"/>
          </p:cNvPicPr>
          <p:nvPr/>
        </p:nvPicPr>
        <p:blipFill>
          <a:blip r:embed="rId5">
            <a:extLst/>
          </a:blip>
          <a:stretch>
            <a:fillRect/>
          </a:stretch>
        </p:blipFill>
        <p:spPr>
          <a:xfrm>
            <a:off x="11732859" y="1011039"/>
            <a:ext cx="12964751" cy="12110785"/>
          </a:xfrm>
          <a:prstGeom prst="rect">
            <a:avLst/>
          </a:prstGeom>
          <a:ln w="12700">
            <a:miter lim="400000"/>
          </a:ln>
        </p:spPr>
      </p:pic>
      <p:sp>
        <p:nvSpPr>
          <p:cNvPr id="815" name="Shape 815"/>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814"/>
                                        </p:tgtEl>
                                        <p:attrNameLst>
                                          <p:attrName>style.visibility</p:attrName>
                                        </p:attrNameLst>
                                      </p:cBhvr>
                                      <p:to>
                                        <p:strVal val="visible"/>
                                      </p:to>
                                    </p:set>
                                    <p:animEffect filter="dissolve" transition="in">
                                      <p:cBhvr>
                                        <p:cTn id="7" dur="1000"/>
                                        <p:tgtEl>
                                          <p:spTgt spid="81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813"/>
                                        </p:tgtEl>
                                        <p:attrNameLst>
                                          <p:attrName>style.visibility</p:attrName>
                                        </p:attrNameLst>
                                      </p:cBhvr>
                                      <p:to>
                                        <p:strVal val="visible"/>
                                      </p:to>
                                    </p:set>
                                    <p:animEffect filter="dissolve" transition="in">
                                      <p:cBhvr>
                                        <p:cTn id="11" dur="1000"/>
                                        <p:tgtEl>
                                          <p:spTgt spid="8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3" grpId="2"/>
      <p:bldP build="whole" bldLvl="1" animBg="1" rev="0" advAuto="0" spid="814" grpId="1"/>
    </p:bldLst>
  </p:timing>
</p:sld>
</file>

<file path=ppt/slides/slide4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17" name="Shape 81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1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819" name="10.1177_2053019616688022-table1.jpeg"/>
          <p:cNvPicPr>
            <a:picLocks noChangeAspect="1"/>
          </p:cNvPicPr>
          <p:nvPr/>
        </p:nvPicPr>
        <p:blipFill>
          <a:blip r:embed="rId3">
            <a:extLst/>
          </a:blip>
          <a:stretch>
            <a:fillRect/>
          </a:stretch>
        </p:blipFill>
        <p:spPr>
          <a:xfrm>
            <a:off x="1177730" y="1011039"/>
            <a:ext cx="16897740" cy="12704961"/>
          </a:xfrm>
          <a:prstGeom prst="rect">
            <a:avLst/>
          </a:prstGeom>
          <a:ln w="12700">
            <a:miter lim="400000"/>
          </a:ln>
        </p:spPr>
      </p:pic>
      <p:sp>
        <p:nvSpPr>
          <p:cNvPr id="820" name="Shape 820"/>
          <p:cNvSpPr/>
          <p:nvPr/>
        </p:nvSpPr>
        <p:spPr>
          <a:xfrm>
            <a:off x="18268900" y="12738100"/>
            <a:ext cx="5288342"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Gaffney and Steffen, 2017</a:t>
            </a:r>
          </a:p>
        </p:txBody>
      </p:sp>
      <p:sp>
        <p:nvSpPr>
          <p:cNvPr id="821" name="Shape 821"/>
          <p:cNvSpPr/>
          <p:nvPr/>
        </p:nvSpPr>
        <p:spPr>
          <a:xfrm>
            <a:off x="7477918" y="10489902"/>
            <a:ext cx="10475318" cy="1778715"/>
          </a:xfrm>
          <a:prstGeom prst="wedgeEllipseCallout">
            <a:avLst>
              <a:gd name="adj1" fmla="val -77315"/>
              <a:gd name="adj2" fmla="val -53609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Holocene baseline rate of change </a:t>
            </a:r>
          </a:p>
        </p:txBody>
      </p:sp>
      <p:sp>
        <p:nvSpPr>
          <p:cNvPr id="822" name="Shape 822"/>
          <p:cNvSpPr/>
          <p:nvPr/>
        </p:nvSpPr>
        <p:spPr>
          <a:xfrm>
            <a:off x="13396118" y="6849169"/>
            <a:ext cx="10475318" cy="3446582"/>
          </a:xfrm>
          <a:prstGeom prst="wedgeEllipseCallout">
            <a:avLst>
              <a:gd name="adj1" fmla="val -105259"/>
              <a:gd name="adj2" fmla="val -19358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Current rate of change</a:t>
            </a:r>
          </a:p>
        </p:txBody>
      </p:sp>
      <p:sp>
        <p:nvSpPr>
          <p:cNvPr id="823" name="Shape 823"/>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821"/>
                                        </p:tgtEl>
                                        <p:attrNameLst>
                                          <p:attrName>style.visibility</p:attrName>
                                        </p:attrNameLst>
                                      </p:cBhvr>
                                      <p:to>
                                        <p:strVal val="visible"/>
                                      </p:to>
                                    </p:set>
                                    <p:anim calcmode="lin" valueType="num">
                                      <p:cBhvr>
                                        <p:cTn id="7" dur="750" fill="hold"/>
                                        <p:tgtEl>
                                          <p:spTgt spid="821"/>
                                        </p:tgtEl>
                                        <p:attrNameLst>
                                          <p:attrName>ppt_w</p:attrName>
                                        </p:attrNameLst>
                                      </p:cBhvr>
                                      <p:tavLst>
                                        <p:tav tm="0">
                                          <p:val>
                                            <p:fltVal val="0"/>
                                          </p:val>
                                        </p:tav>
                                        <p:tav tm="100000">
                                          <p:val>
                                            <p:strVal val="#ppt_w"/>
                                          </p:val>
                                        </p:tav>
                                      </p:tavLst>
                                    </p:anim>
                                    <p:anim calcmode="lin" valueType="num">
                                      <p:cBhvr>
                                        <p:cTn id="8" dur="750" fill="hold"/>
                                        <p:tgtEl>
                                          <p:spTgt spid="821"/>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822"/>
                                        </p:tgtEl>
                                        <p:attrNameLst>
                                          <p:attrName>style.visibility</p:attrName>
                                        </p:attrNameLst>
                                      </p:cBhvr>
                                      <p:to>
                                        <p:strVal val="visible"/>
                                      </p:to>
                                    </p:set>
                                    <p:anim calcmode="lin" valueType="num">
                                      <p:cBhvr>
                                        <p:cTn id="12" dur="750" fill="hold"/>
                                        <p:tgtEl>
                                          <p:spTgt spid="822"/>
                                        </p:tgtEl>
                                        <p:attrNameLst>
                                          <p:attrName>ppt_w</p:attrName>
                                        </p:attrNameLst>
                                      </p:cBhvr>
                                      <p:tavLst>
                                        <p:tav tm="0">
                                          <p:val>
                                            <p:fltVal val="0"/>
                                          </p:val>
                                        </p:tav>
                                        <p:tav tm="100000">
                                          <p:val>
                                            <p:strVal val="#ppt_w"/>
                                          </p:val>
                                        </p:tav>
                                      </p:tavLst>
                                    </p:anim>
                                    <p:anim calcmode="lin" valueType="num">
                                      <p:cBhvr>
                                        <p:cTn id="13" dur="750" fill="hold"/>
                                        <p:tgtEl>
                                          <p:spTgt spid="8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2" grpId="2"/>
      <p:bldP build="whole" bldLvl="1" animBg="1" rev="0" advAuto="0" spid="821" grpId="1"/>
    </p:bldLst>
  </p:timing>
</p:sld>
</file>

<file path=ppt/slides/slide4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25" name="Shape 82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2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827" name="10.1177_2053019616688022-table1.jpeg"/>
          <p:cNvPicPr>
            <a:picLocks noChangeAspect="1"/>
          </p:cNvPicPr>
          <p:nvPr/>
        </p:nvPicPr>
        <p:blipFill>
          <a:blip r:embed="rId3">
            <a:extLst/>
          </a:blip>
          <a:stretch>
            <a:fillRect/>
          </a:stretch>
        </p:blipFill>
        <p:spPr>
          <a:xfrm>
            <a:off x="1177730" y="1011039"/>
            <a:ext cx="16897740" cy="12704961"/>
          </a:xfrm>
          <a:prstGeom prst="rect">
            <a:avLst/>
          </a:prstGeom>
          <a:ln w="12700">
            <a:miter lim="400000"/>
          </a:ln>
        </p:spPr>
      </p:pic>
      <p:sp>
        <p:nvSpPr>
          <p:cNvPr id="828" name="Shape 828"/>
          <p:cNvSpPr/>
          <p:nvPr/>
        </p:nvSpPr>
        <p:spPr>
          <a:xfrm>
            <a:off x="18268900" y="12738100"/>
            <a:ext cx="5288342"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Gaffney and Steffen, 2017</a:t>
            </a:r>
          </a:p>
        </p:txBody>
      </p:sp>
      <p:sp>
        <p:nvSpPr>
          <p:cNvPr id="829" name="Shape 829"/>
          <p:cNvSpPr/>
          <p:nvPr/>
        </p:nvSpPr>
        <p:spPr>
          <a:xfrm>
            <a:off x="5881885" y="8937972"/>
            <a:ext cx="12558912" cy="3330645"/>
          </a:xfrm>
          <a:prstGeom prst="wedgeEllipseCallout">
            <a:avLst>
              <a:gd name="adj1" fmla="val -60195"/>
              <a:gd name="adj2" fmla="val -261455"/>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Holocene baseline rate of change</a:t>
            </a: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Global average surface temperature:</a:t>
            </a: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~0.01</a:t>
            </a:r>
            <a:r>
              <a:rPr baseline="31999"/>
              <a:t>o</a:t>
            </a:r>
            <a:r>
              <a:t>C/century</a:t>
            </a:r>
          </a:p>
        </p:txBody>
      </p:sp>
      <p:sp>
        <p:nvSpPr>
          <p:cNvPr id="830" name="Shape 830"/>
          <p:cNvSpPr/>
          <p:nvPr/>
        </p:nvSpPr>
        <p:spPr>
          <a:xfrm>
            <a:off x="13700918" y="4507607"/>
            <a:ext cx="10475318" cy="4655761"/>
          </a:xfrm>
          <a:prstGeom prst="wedgeEllipseCallout">
            <a:avLst>
              <a:gd name="adj1" fmla="val -108166"/>
              <a:gd name="adj2" fmla="val -106861"/>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Current rate of change</a:t>
            </a: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Global average surface temperature:</a:t>
            </a: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~1.7</a:t>
            </a:r>
            <a:r>
              <a:rPr baseline="31999"/>
              <a:t>o</a:t>
            </a:r>
            <a:r>
              <a:t>C/century</a:t>
            </a:r>
          </a:p>
        </p:txBody>
      </p:sp>
      <p:sp>
        <p:nvSpPr>
          <p:cNvPr id="831" name="Shape 831"/>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829"/>
                                        </p:tgtEl>
                                        <p:attrNameLst>
                                          <p:attrName>style.visibility</p:attrName>
                                        </p:attrNameLst>
                                      </p:cBhvr>
                                      <p:to>
                                        <p:strVal val="visible"/>
                                      </p:to>
                                    </p:set>
                                    <p:anim calcmode="lin" valueType="num">
                                      <p:cBhvr>
                                        <p:cTn id="7" dur="750" fill="hold"/>
                                        <p:tgtEl>
                                          <p:spTgt spid="829"/>
                                        </p:tgtEl>
                                        <p:attrNameLst>
                                          <p:attrName>ppt_w</p:attrName>
                                        </p:attrNameLst>
                                      </p:cBhvr>
                                      <p:tavLst>
                                        <p:tav tm="0">
                                          <p:val>
                                            <p:fltVal val="0"/>
                                          </p:val>
                                        </p:tav>
                                        <p:tav tm="100000">
                                          <p:val>
                                            <p:strVal val="#ppt_w"/>
                                          </p:val>
                                        </p:tav>
                                      </p:tavLst>
                                    </p:anim>
                                    <p:anim calcmode="lin" valueType="num">
                                      <p:cBhvr>
                                        <p:cTn id="8" dur="750" fill="hold"/>
                                        <p:tgtEl>
                                          <p:spTgt spid="829"/>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830"/>
                                        </p:tgtEl>
                                        <p:attrNameLst>
                                          <p:attrName>style.visibility</p:attrName>
                                        </p:attrNameLst>
                                      </p:cBhvr>
                                      <p:to>
                                        <p:strVal val="visible"/>
                                      </p:to>
                                    </p:set>
                                    <p:anim calcmode="lin" valueType="num">
                                      <p:cBhvr>
                                        <p:cTn id="12" dur="750" fill="hold"/>
                                        <p:tgtEl>
                                          <p:spTgt spid="830"/>
                                        </p:tgtEl>
                                        <p:attrNameLst>
                                          <p:attrName>ppt_w</p:attrName>
                                        </p:attrNameLst>
                                      </p:cBhvr>
                                      <p:tavLst>
                                        <p:tav tm="0">
                                          <p:val>
                                            <p:fltVal val="0"/>
                                          </p:val>
                                        </p:tav>
                                        <p:tav tm="100000">
                                          <p:val>
                                            <p:strVal val="#ppt_w"/>
                                          </p:val>
                                        </p:tav>
                                      </p:tavLst>
                                    </p:anim>
                                    <p:anim calcmode="lin" valueType="num">
                                      <p:cBhvr>
                                        <p:cTn id="13" dur="750" fill="hold"/>
                                        <p:tgtEl>
                                          <p:spTgt spid="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0" grpId="2"/>
      <p:bldP build="whole" bldLvl="1" animBg="1" rev="0" advAuto="0" spid="829"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33" name="Shape 83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3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35" name="Shape 835"/>
          <p:cNvSpPr/>
          <p:nvPr/>
        </p:nvSpPr>
        <p:spPr>
          <a:xfrm>
            <a:off x="7851909" y="1384299"/>
            <a:ext cx="8501138"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6000"/>
            </a:lvl1pPr>
          </a:lstStyle>
          <a:p>
            <a:pPr/>
            <a:r>
              <a:t>Homo sapiens and Earth</a:t>
            </a:r>
          </a:p>
        </p:txBody>
      </p:sp>
      <p:sp>
        <p:nvSpPr>
          <p:cNvPr id="836" name="Shape 836"/>
          <p:cNvSpPr/>
          <p:nvPr/>
        </p:nvSpPr>
        <p:spPr>
          <a:xfrm>
            <a:off x="1504900" y="3606799"/>
            <a:ext cx="10006460" cy="924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Human environment</a:t>
            </a:r>
          </a:p>
          <a:p>
            <a:pPr>
              <a:defRPr sz="4000"/>
            </a:pPr>
            <a:r>
              <a:t>300 million tons of humans and</a:t>
            </a:r>
          </a:p>
          <a:p>
            <a:pPr>
              <a:defRPr sz="4000"/>
            </a:pPr>
            <a:r>
              <a:t>700 million tons of domesticated animals </a:t>
            </a:r>
          </a:p>
          <a:p>
            <a:pPr>
              <a:defRPr sz="4000"/>
            </a:pPr>
          </a:p>
          <a:p>
            <a:pPr>
              <a:defRPr sz="4000"/>
            </a:pPr>
            <a:r>
              <a:t>400 million domesticated dogs</a:t>
            </a:r>
          </a:p>
          <a:p>
            <a:pPr>
              <a:defRPr sz="4000"/>
            </a:pPr>
            <a:r>
              <a:t>600 million domesticated cats</a:t>
            </a:r>
          </a:p>
          <a:p>
            <a:pPr>
              <a:defRPr sz="4000"/>
            </a:pPr>
            <a:r>
              <a:t>1.5 billion cows</a:t>
            </a:r>
          </a:p>
          <a:p>
            <a:pPr>
              <a:defRPr sz="4000"/>
            </a:pPr>
            <a:r>
              <a:t>20 billion chicken</a:t>
            </a:r>
          </a:p>
          <a:p>
            <a:pPr>
              <a:defRPr sz="4000"/>
            </a:pPr>
          </a:p>
          <a:p>
            <a:pPr>
              <a:defRPr sz="4000"/>
            </a:pPr>
            <a:r>
              <a:t>81% of Earth’s surface changed significantly by humans</a:t>
            </a:r>
          </a:p>
          <a:p>
            <a:pPr>
              <a:defRPr sz="4000"/>
            </a:pPr>
          </a:p>
          <a:p>
            <a:pPr>
              <a:defRPr sz="4000"/>
            </a:pPr>
            <a:r>
              <a:t>Earth’s Energy Imbalance increased by roughly 10,000,000 times above pre-human values</a:t>
            </a:r>
          </a:p>
        </p:txBody>
      </p:sp>
      <p:sp>
        <p:nvSpPr>
          <p:cNvPr id="837" name="Shape 837"/>
          <p:cNvSpPr/>
          <p:nvPr/>
        </p:nvSpPr>
        <p:spPr>
          <a:xfrm>
            <a:off x="12731700" y="3568699"/>
            <a:ext cx="11314411"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Non-Human environment</a:t>
            </a:r>
          </a:p>
          <a:p>
            <a:pPr>
              <a:defRPr sz="4000"/>
            </a:pPr>
            <a:r>
              <a:t>100 million tons of wild animals (more than 2 kg)</a:t>
            </a:r>
          </a:p>
          <a:p>
            <a:pPr>
              <a:defRPr sz="4000"/>
            </a:pPr>
          </a:p>
          <a:p>
            <a:pPr>
              <a:defRPr sz="4000"/>
            </a:pPr>
          </a:p>
          <a:p>
            <a:pPr>
              <a:defRPr sz="4000"/>
            </a:pPr>
            <a:r>
              <a:t>200,000 wolfs</a:t>
            </a:r>
          </a:p>
          <a:p>
            <a:pPr>
              <a:defRPr sz="4000"/>
            </a:pPr>
            <a:r>
              <a:t>40,000 lions</a:t>
            </a:r>
          </a:p>
          <a:p>
            <a:pPr>
              <a:defRPr sz="4000"/>
            </a:pPr>
            <a:r>
              <a:t>900,000 African buffalo</a:t>
            </a:r>
          </a:p>
          <a:p>
            <a:pPr>
              <a:defRPr sz="4000"/>
            </a:pPr>
            <a:r>
              <a:t>50 million penguins</a:t>
            </a:r>
          </a:p>
          <a:p>
            <a:pPr>
              <a:defRPr sz="4000"/>
            </a:pPr>
          </a:p>
          <a:p>
            <a:pPr>
              <a:defRPr sz="4000"/>
            </a:pPr>
            <a:r>
              <a:t>5% of Earth surface still untouched</a:t>
            </a:r>
          </a:p>
        </p:txBody>
      </p:sp>
      <p:sp>
        <p:nvSpPr>
          <p:cNvPr id="838" name="Shape 838"/>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40" name="Shape 84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4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42" name="Shape 84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4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44" name="Shape 844"/>
          <p:cNvSpPr/>
          <p:nvPr/>
        </p:nvSpPr>
        <p:spPr>
          <a:xfrm>
            <a:off x="1186680" y="1625600"/>
            <a:ext cx="20606099"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6000">
                <a:latin typeface="Helvetica Light"/>
                <a:ea typeface="Helvetica Light"/>
                <a:cs typeface="Helvetica Light"/>
                <a:sym typeface="Helvetica Light"/>
              </a:defRPr>
            </a:lvl1pPr>
          </a:lstStyle>
          <a:p>
            <a:pPr/>
            <a:r>
              <a:t>Modern climate change is a symptom in the syndrome of Modern Global Change, not the cause.</a:t>
            </a:r>
          </a:p>
        </p:txBody>
      </p:sp>
      <p:sp>
        <p:nvSpPr>
          <p:cNvPr id="845" name="Shape 845"/>
          <p:cNvSpPr/>
          <p:nvPr/>
        </p:nvSpPr>
        <p:spPr>
          <a:xfrm>
            <a:off x="1117648" y="4234656"/>
            <a:ext cx="21969661"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6000">
                <a:latin typeface="Helvetica Light"/>
                <a:ea typeface="Helvetica Light"/>
                <a:cs typeface="Helvetica Light"/>
                <a:sym typeface="Helvetica Light"/>
              </a:defRPr>
            </a:lvl1pPr>
          </a:lstStyle>
          <a:p>
            <a:pPr/>
            <a:r>
              <a:t>However, modern climate change is increasingly causing cascading changes, thus extending the syndrome of modern global change </a:t>
            </a:r>
          </a:p>
        </p:txBody>
      </p:sp>
      <p:sp>
        <p:nvSpPr>
          <p:cNvPr id="846" name="Shape 846"/>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45"/>
                                        </p:tgtEl>
                                        <p:attrNameLst>
                                          <p:attrName>style.visibility</p:attrName>
                                        </p:attrNameLst>
                                      </p:cBhvr>
                                      <p:to>
                                        <p:strVal val="visible"/>
                                      </p:to>
                                    </p:set>
                                    <p:animEffect filter="dissolve" transition="in">
                                      <p:cBhvr>
                                        <p:cTn id="7" dur="1000"/>
                                        <p:tgtEl>
                                          <p:spTgt spid="8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5" grpId="1"/>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48" name="Shape 84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4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50" name="Shape 85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5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52" name="Shape 852"/>
          <p:cNvSpPr/>
          <p:nvPr/>
        </p:nvSpPr>
        <p:spPr>
          <a:xfrm>
            <a:off x="-54771" y="1321234"/>
            <a:ext cx="12412018"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6000">
                <a:latin typeface="Helvetica Light"/>
                <a:ea typeface="Helvetica Light"/>
                <a:cs typeface="Helvetica Light"/>
                <a:sym typeface="Helvetica Light"/>
              </a:defRPr>
            </a:lvl1pPr>
          </a:lstStyle>
          <a:p>
            <a:pPr/>
            <a:r>
              <a:t>Extreme weather-related disasters</a:t>
            </a:r>
          </a:p>
        </p:txBody>
      </p:sp>
      <p:sp>
        <p:nvSpPr>
          <p:cNvPr id="853" name="Shape 853"/>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pic>
        <p:nvPicPr>
          <p:cNvPr id="854" name="trinidad_flood3.tiff"/>
          <p:cNvPicPr>
            <a:picLocks noChangeAspect="1"/>
          </p:cNvPicPr>
          <p:nvPr/>
        </p:nvPicPr>
        <p:blipFill>
          <a:blip r:embed="rId3">
            <a:extLst/>
          </a:blip>
          <a:stretch>
            <a:fillRect/>
          </a:stretch>
        </p:blipFill>
        <p:spPr>
          <a:xfrm>
            <a:off x="286566" y="2444204"/>
            <a:ext cx="6495465" cy="3357900"/>
          </a:xfrm>
          <a:prstGeom prst="rect">
            <a:avLst/>
          </a:prstGeom>
          <a:ln w="12700">
            <a:miter lim="400000"/>
          </a:ln>
        </p:spPr>
      </p:pic>
      <p:pic>
        <p:nvPicPr>
          <p:cNvPr id="855" name="flooding_2.tiff"/>
          <p:cNvPicPr>
            <a:picLocks noChangeAspect="1"/>
          </p:cNvPicPr>
          <p:nvPr/>
        </p:nvPicPr>
        <p:blipFill>
          <a:blip r:embed="rId4">
            <a:extLst/>
          </a:blip>
          <a:stretch>
            <a:fillRect/>
          </a:stretch>
        </p:blipFill>
        <p:spPr>
          <a:xfrm>
            <a:off x="7029450" y="2406650"/>
            <a:ext cx="6565900" cy="6565900"/>
          </a:xfrm>
          <a:prstGeom prst="rect">
            <a:avLst/>
          </a:prstGeom>
          <a:ln w="12700">
            <a:miter lim="400000"/>
          </a:ln>
        </p:spPr>
      </p:pic>
      <p:pic>
        <p:nvPicPr>
          <p:cNvPr id="856" name="mega-drought-california-drought.jpg"/>
          <p:cNvPicPr>
            <a:picLocks noChangeAspect="1"/>
          </p:cNvPicPr>
          <p:nvPr/>
        </p:nvPicPr>
        <p:blipFill>
          <a:blip r:embed="rId5">
            <a:extLst/>
          </a:blip>
          <a:stretch>
            <a:fillRect/>
          </a:stretch>
        </p:blipFill>
        <p:spPr>
          <a:xfrm>
            <a:off x="44742" y="8936992"/>
            <a:ext cx="7365988" cy="4727626"/>
          </a:xfrm>
          <a:prstGeom prst="rect">
            <a:avLst/>
          </a:prstGeom>
          <a:ln w="12700">
            <a:miter lim="400000"/>
          </a:ln>
        </p:spPr>
      </p:pic>
      <p:pic>
        <p:nvPicPr>
          <p:cNvPr id="857" name="hurricane.tiff"/>
          <p:cNvPicPr>
            <a:picLocks noChangeAspect="1"/>
          </p:cNvPicPr>
          <p:nvPr/>
        </p:nvPicPr>
        <p:blipFill>
          <a:blip r:embed="rId6">
            <a:extLst/>
          </a:blip>
          <a:stretch>
            <a:fillRect/>
          </a:stretch>
        </p:blipFill>
        <p:spPr>
          <a:xfrm>
            <a:off x="13664969" y="1015999"/>
            <a:ext cx="6839181" cy="4519902"/>
          </a:xfrm>
          <a:prstGeom prst="rect">
            <a:avLst/>
          </a:prstGeom>
          <a:ln w="12700">
            <a:miter lim="400000"/>
          </a:ln>
        </p:spPr>
      </p:pic>
      <p:pic>
        <p:nvPicPr>
          <p:cNvPr id="858" name="Kenneth.tiff"/>
          <p:cNvPicPr>
            <a:picLocks noChangeAspect="1"/>
          </p:cNvPicPr>
          <p:nvPr/>
        </p:nvPicPr>
        <p:blipFill>
          <a:blip r:embed="rId7">
            <a:extLst/>
          </a:blip>
          <a:stretch>
            <a:fillRect/>
          </a:stretch>
        </p:blipFill>
        <p:spPr>
          <a:xfrm>
            <a:off x="13563600" y="10495756"/>
            <a:ext cx="5842000" cy="3225801"/>
          </a:xfrm>
          <a:prstGeom prst="rect">
            <a:avLst/>
          </a:prstGeom>
          <a:ln w="12700">
            <a:miter lim="400000"/>
          </a:ln>
        </p:spPr>
      </p:pic>
      <p:pic>
        <p:nvPicPr>
          <p:cNvPr id="859" name="Idai.tiff"/>
          <p:cNvPicPr>
            <a:picLocks noChangeAspect="1"/>
          </p:cNvPicPr>
          <p:nvPr/>
        </p:nvPicPr>
        <p:blipFill>
          <a:blip r:embed="rId8">
            <a:extLst/>
          </a:blip>
          <a:stretch>
            <a:fillRect/>
          </a:stretch>
        </p:blipFill>
        <p:spPr>
          <a:xfrm>
            <a:off x="19386550" y="7137400"/>
            <a:ext cx="4965700" cy="6553200"/>
          </a:xfrm>
          <a:prstGeom prst="rect">
            <a:avLst/>
          </a:prstGeom>
          <a:ln w="12700">
            <a:miter lim="400000"/>
          </a:ln>
        </p:spPr>
      </p:pic>
      <p:sp>
        <p:nvSpPr>
          <p:cNvPr id="860" name="Shape 860"/>
          <p:cNvSpPr/>
          <p:nvPr/>
        </p:nvSpPr>
        <p:spPr>
          <a:xfrm>
            <a:off x="16001769" y="7124699"/>
            <a:ext cx="320301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Cyclone Idai, </a:t>
            </a:r>
          </a:p>
          <a:p>
            <a:pPr>
              <a:defRPr sz="3500"/>
            </a:pPr>
            <a:r>
              <a:t>March 15, 2019</a:t>
            </a:r>
          </a:p>
        </p:txBody>
      </p:sp>
      <p:sp>
        <p:nvSpPr>
          <p:cNvPr id="861" name="Shape 861"/>
          <p:cNvSpPr/>
          <p:nvPr/>
        </p:nvSpPr>
        <p:spPr>
          <a:xfrm>
            <a:off x="13614169" y="9258299"/>
            <a:ext cx="387019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Cyclone Kenneth, </a:t>
            </a:r>
          </a:p>
          <a:p>
            <a:pPr>
              <a:defRPr sz="3500"/>
            </a:pPr>
            <a:r>
              <a:t>April 22, 2019</a:t>
            </a:r>
          </a:p>
        </p:txBody>
      </p:sp>
      <p:sp>
        <p:nvSpPr>
          <p:cNvPr id="862" name="Shape 862"/>
          <p:cNvSpPr/>
          <p:nvPr/>
        </p:nvSpPr>
        <p:spPr>
          <a:xfrm>
            <a:off x="20522969" y="1015999"/>
            <a:ext cx="389515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Hurricane Dorian</a:t>
            </a:r>
          </a:p>
          <a:p>
            <a:pPr>
              <a:defRPr sz="3500"/>
            </a:pPr>
            <a:r>
              <a:t>September 1, 2019</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64" name="Shape 86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6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66" name="Shape 86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6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68" name="Shape 868"/>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sp>
        <p:nvSpPr>
          <p:cNvPr id="869" name="Shape 869"/>
          <p:cNvSpPr/>
          <p:nvPr/>
        </p:nvSpPr>
        <p:spPr>
          <a:xfrm>
            <a:off x="250029" y="1135881"/>
            <a:ext cx="720482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latin typeface="Helvetica Light"/>
                <a:ea typeface="Helvetica Light"/>
                <a:cs typeface="Helvetica Light"/>
                <a:sym typeface="Helvetica Light"/>
              </a:defRPr>
            </a:lvl1pPr>
          </a:lstStyle>
          <a:p>
            <a:pPr/>
            <a:r>
              <a:t>Increase in Wildfires</a:t>
            </a:r>
          </a:p>
        </p:txBody>
      </p:sp>
      <p:pic>
        <p:nvPicPr>
          <p:cNvPr id="870" name="wildfires.tiff"/>
          <p:cNvPicPr>
            <a:picLocks noChangeAspect="1"/>
          </p:cNvPicPr>
          <p:nvPr/>
        </p:nvPicPr>
        <p:blipFill>
          <a:blip r:embed="rId3">
            <a:extLst/>
          </a:blip>
          <a:stretch>
            <a:fillRect/>
          </a:stretch>
        </p:blipFill>
        <p:spPr>
          <a:xfrm>
            <a:off x="306346" y="2145817"/>
            <a:ext cx="10303620" cy="7465760"/>
          </a:xfrm>
          <a:prstGeom prst="rect">
            <a:avLst/>
          </a:prstGeom>
          <a:ln w="12700">
            <a:miter lim="400000"/>
          </a:ln>
        </p:spPr>
      </p:pic>
      <p:sp>
        <p:nvSpPr>
          <p:cNvPr id="871" name="Shape 871"/>
          <p:cNvSpPr/>
          <p:nvPr/>
        </p:nvSpPr>
        <p:spPr>
          <a:xfrm>
            <a:off x="6942707" y="11993112"/>
            <a:ext cx="9787385" cy="1016001"/>
          </a:xfrm>
          <a:prstGeom prst="rect">
            <a:avLst/>
          </a:prstGeom>
          <a:solidFill>
            <a:srgbClr val="FFADA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latin typeface="Helvetica Light"/>
                <a:ea typeface="Helvetica Light"/>
                <a:cs typeface="Helvetica Light"/>
                <a:sym typeface="Helvetica Light"/>
              </a:defRPr>
            </a:lvl1pPr>
          </a:lstStyle>
          <a:p>
            <a:pPr/>
            <a:r>
              <a:t>Anthropocene or Pyrocene?</a:t>
            </a:r>
          </a:p>
        </p:txBody>
      </p:sp>
      <p:pic>
        <p:nvPicPr>
          <p:cNvPr id="872" name="fireimpact.tiff"/>
          <p:cNvPicPr>
            <a:picLocks noChangeAspect="1"/>
          </p:cNvPicPr>
          <p:nvPr/>
        </p:nvPicPr>
        <p:blipFill>
          <a:blip r:embed="rId4">
            <a:extLst/>
          </a:blip>
          <a:stretch>
            <a:fillRect/>
          </a:stretch>
        </p:blipFill>
        <p:spPr>
          <a:xfrm>
            <a:off x="7778750" y="3314700"/>
            <a:ext cx="8115300" cy="7975600"/>
          </a:xfrm>
          <a:prstGeom prst="rect">
            <a:avLst/>
          </a:prstGeom>
          <a:ln w="12700">
            <a:miter lim="400000"/>
          </a:ln>
        </p:spPr>
      </p:pic>
      <p:pic>
        <p:nvPicPr>
          <p:cNvPr id="873" name="fire_emission.tiff"/>
          <p:cNvPicPr>
            <a:picLocks noChangeAspect="1"/>
          </p:cNvPicPr>
          <p:nvPr/>
        </p:nvPicPr>
        <p:blipFill>
          <a:blip r:embed="rId5">
            <a:extLst/>
          </a:blip>
          <a:stretch>
            <a:fillRect/>
          </a:stretch>
        </p:blipFill>
        <p:spPr>
          <a:xfrm>
            <a:off x="15982950" y="1244600"/>
            <a:ext cx="8166100" cy="8382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871"/>
                                        </p:tgtEl>
                                        <p:attrNameLst>
                                          <p:attrName>style.visibility</p:attrName>
                                        </p:attrNameLst>
                                      </p:cBhvr>
                                      <p:to>
                                        <p:strVal val="visible"/>
                                      </p:to>
                                    </p:set>
                                    <p:animEffect filter="wipe(down)" transition="in">
                                      <p:cBhvr>
                                        <p:cTn id="7" dur="1000"/>
                                        <p:tgtEl>
                                          <p:spTgt spid="8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1"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75" name="Shape 87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7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77" name="Shape 87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7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79" name="Shape 879"/>
          <p:cNvSpPr/>
          <p:nvPr/>
        </p:nvSpPr>
        <p:spPr>
          <a:xfrm>
            <a:off x="158700" y="68312"/>
            <a:ext cx="1397969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Modern Climate and Global Change</a:t>
            </a:r>
          </a:p>
        </p:txBody>
      </p:sp>
      <p:pic>
        <p:nvPicPr>
          <p:cNvPr id="880" name="migration_map.tiff"/>
          <p:cNvPicPr>
            <a:picLocks noChangeAspect="1"/>
          </p:cNvPicPr>
          <p:nvPr/>
        </p:nvPicPr>
        <p:blipFill>
          <a:blip r:embed="rId3">
            <a:extLst/>
          </a:blip>
          <a:stretch>
            <a:fillRect/>
          </a:stretch>
        </p:blipFill>
        <p:spPr>
          <a:xfrm>
            <a:off x="22854" y="3274075"/>
            <a:ext cx="14612771" cy="9276050"/>
          </a:xfrm>
          <a:prstGeom prst="rect">
            <a:avLst/>
          </a:prstGeom>
          <a:ln w="12700">
            <a:miter lim="400000"/>
          </a:ln>
        </p:spPr>
      </p:pic>
      <p:pic>
        <p:nvPicPr>
          <p:cNvPr id="881" name="migration.tiff"/>
          <p:cNvPicPr>
            <a:picLocks noChangeAspect="1"/>
          </p:cNvPicPr>
          <p:nvPr/>
        </p:nvPicPr>
        <p:blipFill>
          <a:blip r:embed="rId4">
            <a:extLst/>
          </a:blip>
          <a:stretch>
            <a:fillRect/>
          </a:stretch>
        </p:blipFill>
        <p:spPr>
          <a:xfrm>
            <a:off x="14178508" y="2430065"/>
            <a:ext cx="9787828" cy="9868187"/>
          </a:xfrm>
          <a:prstGeom prst="rect">
            <a:avLst/>
          </a:prstGeom>
          <a:ln w="12700">
            <a:miter lim="400000"/>
          </a:ln>
        </p:spPr>
      </p:pic>
      <p:sp>
        <p:nvSpPr>
          <p:cNvPr id="882" name="Shape 882"/>
          <p:cNvSpPr/>
          <p:nvPr/>
        </p:nvSpPr>
        <p:spPr>
          <a:xfrm>
            <a:off x="260300" y="1211312"/>
            <a:ext cx="8980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Migration Causing Massive Harm</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64"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5" name="Shape 265"/>
          <p:cNvSpPr/>
          <p:nvPr/>
        </p:nvSpPr>
        <p:spPr>
          <a:xfrm>
            <a:off x="381347" y="266699"/>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Modern Climate Change: A Result and Determinant of the Global Order </a:t>
            </a:r>
          </a:p>
        </p:txBody>
      </p:sp>
      <p:sp>
        <p:nvSpPr>
          <p:cNvPr id="266" name="Shape 266"/>
          <p:cNvSpPr/>
          <p:nvPr/>
        </p:nvSpPr>
        <p:spPr>
          <a:xfrm>
            <a:off x="381347" y="2900925"/>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a:pPr>
            <a:r>
              <a:t>Modern Climate Change: A Symptom of a </a:t>
            </a:r>
          </a:p>
          <a:p>
            <a:pPr>
              <a:defRPr sz="7000"/>
            </a:pPr>
            <a:r>
              <a:t>Single-Species High-Energy Pulse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84" name="Shape 884"/>
          <p:cNvSpPr/>
          <p:nvPr/>
        </p:nvSpPr>
        <p:spPr>
          <a:xfrm>
            <a:off x="127000" y="1499137"/>
            <a:ext cx="24130001" cy="57020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Holocene, climate and sea level were exceptionally stable.</a:t>
            </a:r>
          </a:p>
        </p:txBody>
      </p:sp>
      <p:sp>
        <p:nvSpPr>
          <p:cNvPr id="885" name="Shape 885"/>
          <p:cNvSpPr/>
          <p:nvPr/>
        </p:nvSpPr>
        <p:spPr>
          <a:xfrm>
            <a:off x="127000" y="2094350"/>
            <a:ext cx="24129999" cy="5702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Holocene was a “safe operating space for humanity” allowing the emergence of a dominant species</a:t>
            </a:r>
          </a:p>
        </p:txBody>
      </p:sp>
      <p:sp>
        <p:nvSpPr>
          <p:cNvPr id="886" name="Shape 88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8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88" name="Shape 888"/>
          <p:cNvSpPr/>
          <p:nvPr/>
        </p:nvSpPr>
        <p:spPr>
          <a:xfrm>
            <a:off x="158700" y="68312"/>
            <a:ext cx="2934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Key Points</a:t>
            </a:r>
          </a:p>
        </p:txBody>
      </p:sp>
      <p:sp>
        <p:nvSpPr>
          <p:cNvPr id="889" name="Shape 889"/>
          <p:cNvSpPr/>
          <p:nvPr/>
        </p:nvSpPr>
        <p:spPr>
          <a:xfrm>
            <a:off x="127000" y="3237051"/>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last few hundred years, humanity has made large and rapid planetary changes, accelerated existing and introduced new flows in the planetary physiology. </a:t>
            </a:r>
          </a:p>
        </p:txBody>
      </p:sp>
      <p:sp>
        <p:nvSpPr>
          <p:cNvPr id="890" name="Shape 890"/>
          <p:cNvSpPr/>
          <p:nvPr/>
        </p:nvSpPr>
        <p:spPr>
          <a:xfrm>
            <a:off x="127000" y="4436256"/>
            <a:ext cx="24129999" cy="5702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system is outside the “normal range” and in the dynamic transition into the Post-Holocene.</a:t>
            </a:r>
          </a:p>
        </p:txBody>
      </p:sp>
      <p:sp>
        <p:nvSpPr>
          <p:cNvPr id="891" name="Shape 891"/>
          <p:cNvSpPr/>
          <p:nvPr/>
        </p:nvSpPr>
        <p:spPr>
          <a:xfrm>
            <a:off x="158700" y="893812"/>
            <a:ext cx="19650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Baseline</a:t>
            </a:r>
          </a:p>
        </p:txBody>
      </p:sp>
      <p:sp>
        <p:nvSpPr>
          <p:cNvPr id="892" name="Shape 892"/>
          <p:cNvSpPr/>
          <p:nvPr/>
        </p:nvSpPr>
        <p:spPr>
          <a:xfrm>
            <a:off x="97556" y="2595602"/>
            <a:ext cx="230434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Syndrome</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894"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95" name="Shape 895"/>
          <p:cNvSpPr/>
          <p:nvPr/>
        </p:nvSpPr>
        <p:spPr>
          <a:xfrm>
            <a:off x="53150" y="118999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mj-lt"/>
                <a:ea typeface="+mj-ea"/>
                <a:cs typeface="+mj-cs"/>
                <a:sym typeface="Gill Sans"/>
              </a:defRPr>
            </a:pPr>
            <a:r>
              <a:t>Hans-Peter Plag</a:t>
            </a:r>
          </a:p>
          <a:p>
            <a:pPr defTabSz="825500">
              <a:defRPr sz="5400">
                <a:solidFill>
                  <a:srgbClr val="1B527B"/>
                </a:solidFill>
                <a:latin typeface="+mj-lt"/>
                <a:ea typeface="+mj-ea"/>
                <a:cs typeface="+mj-cs"/>
                <a:sym typeface="Gill Sans"/>
              </a:defRPr>
            </a:pPr>
            <a:r>
              <a:t>February 9, 2016</a:t>
            </a:r>
          </a:p>
        </p:txBody>
      </p:sp>
      <p:pic>
        <p:nvPicPr>
          <p:cNvPr id="896" name="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897" name="Shape 897"/>
          <p:cNvSpPr/>
          <p:nvPr/>
        </p:nvSpPr>
        <p:spPr>
          <a:xfrm>
            <a:off x="1583112" y="3487737"/>
            <a:ext cx="21217776" cy="3952876"/>
          </a:xfrm>
          <a:prstGeom prst="rect">
            <a:avLst/>
          </a:prstGeom>
          <a:solidFill>
            <a:srgbClr val="FFFFFF">
              <a:alpha val="52794"/>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4200">
                <a:latin typeface="Helvetica Light"/>
                <a:ea typeface="Helvetica Light"/>
                <a:cs typeface="Helvetica Light"/>
                <a:sym typeface="Helvetica Light"/>
              </a:defRPr>
            </a:pPr>
            <a:r>
              <a:t>Contents</a:t>
            </a:r>
          </a:p>
          <a:p>
            <a:pPr marL="518583" indent="-518583" defTabSz="584200">
              <a:buSzPct val="75000"/>
              <a:buChar char="-"/>
              <a:defRPr sz="4200">
                <a:latin typeface="Helvetica Light"/>
                <a:ea typeface="Helvetica Light"/>
                <a:cs typeface="Helvetica Light"/>
                <a:sym typeface="Helvetica Light"/>
              </a:defRPr>
            </a:pPr>
            <a:r>
              <a:t>The Baseline: Past Climate Changes</a:t>
            </a:r>
          </a:p>
          <a:p>
            <a:pPr marL="518583" indent="-518583" defTabSz="584200">
              <a:buSzPct val="75000"/>
              <a:buChar char="-"/>
              <a:defRPr sz="4200">
                <a:latin typeface="Helvetica Light"/>
                <a:ea typeface="Helvetica Light"/>
                <a:cs typeface="Helvetica Light"/>
                <a:sym typeface="Helvetica Light"/>
              </a:defRPr>
            </a:pPr>
            <a:r>
              <a:t>The Syndrome: Modern Climate and Global Change</a:t>
            </a:r>
          </a:p>
          <a:p>
            <a:pPr marL="518583" indent="-518583" defTabSz="584200">
              <a:buSzPct val="75000"/>
              <a:buChar char="-"/>
              <a:defRPr sz="4200">
                <a:latin typeface="Helvetica Light"/>
                <a:ea typeface="Helvetica Light"/>
                <a:cs typeface="Helvetica Light"/>
                <a:sym typeface="Helvetica Light"/>
              </a:defRPr>
            </a:pPr>
            <a:r>
              <a:t>The Diagnosis: A new Economy and Global Order</a:t>
            </a:r>
          </a:p>
          <a:p>
            <a:pPr marL="518583" indent="-518583" defTabSz="584200">
              <a:buSzPct val="75000"/>
              <a:buChar char="-"/>
              <a:defRPr sz="4200">
                <a:latin typeface="Helvetica Light"/>
                <a:ea typeface="Helvetica Light"/>
                <a:cs typeface="Helvetica Light"/>
                <a:sym typeface="Helvetica Light"/>
              </a:defRPr>
            </a:pPr>
            <a:r>
              <a:t>The Prognosis: Leaving the “Safe Operating Space” and into the Unknown</a:t>
            </a:r>
          </a:p>
          <a:p>
            <a:pPr marL="518583" indent="-518583" defTabSz="584200">
              <a:buSzPct val="75000"/>
              <a:buChar char="-"/>
              <a:defRPr sz="4200">
                <a:latin typeface="Helvetica Light"/>
                <a:ea typeface="Helvetica Light"/>
                <a:cs typeface="Helvetica Light"/>
                <a:sym typeface="Helvetica Light"/>
              </a:defRPr>
            </a:pPr>
            <a:r>
              <a:t>The Therapy: A new Ethics, Economy, and Global Governance</a:t>
            </a:r>
          </a:p>
        </p:txBody>
      </p:sp>
      <p:sp>
        <p:nvSpPr>
          <p:cNvPr id="898" name="Shape 898"/>
          <p:cNvSpPr/>
          <p:nvPr/>
        </p:nvSpPr>
        <p:spPr>
          <a:xfrm>
            <a:off x="2133600" y="6073775"/>
            <a:ext cx="12004815" cy="0"/>
          </a:xfrm>
          <a:prstGeom prst="line">
            <a:avLst/>
          </a:prstGeom>
          <a:ln w="50800">
            <a:solidFill>
              <a:schemeClr val="accent6">
                <a:hueOff val="10811956"/>
                <a:satOff val="-58544"/>
                <a:lumOff val="-9736"/>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99" name="Shape 899"/>
          <p:cNvSpPr/>
          <p:nvPr/>
        </p:nvSpPr>
        <p:spPr>
          <a:xfrm>
            <a:off x="381347" y="295377"/>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a:pPr>
            <a:r>
              <a:t>Modern Climate Change: A Symptom of a </a:t>
            </a:r>
          </a:p>
          <a:p>
            <a:pPr>
              <a:defRPr sz="7000"/>
            </a:pPr>
            <a:r>
              <a:t>Single-Species High-Energy Pulse</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901" name="Global Energy Use since 1850.png"/>
          <p:cNvPicPr>
            <a:picLocks noChangeAspect="0"/>
          </p:cNvPicPr>
          <p:nvPr/>
        </p:nvPicPr>
        <p:blipFill>
          <a:blip r:embed="rId2">
            <a:extLst/>
          </a:blip>
          <a:srcRect l="0" t="0" r="2474" b="0"/>
          <a:stretch>
            <a:fillRect/>
          </a:stretch>
        </p:blipFill>
        <p:spPr>
          <a:xfrm>
            <a:off x="10125188" y="4475246"/>
            <a:ext cx="6888037" cy="4997433"/>
          </a:xfrm>
          <a:prstGeom prst="rect">
            <a:avLst/>
          </a:prstGeom>
          <a:ln w="12700">
            <a:miter lim="400000"/>
          </a:ln>
        </p:spPr>
      </p:pic>
      <p:pic>
        <p:nvPicPr>
          <p:cNvPr id="902" name="colonizers.tiff"/>
          <p:cNvPicPr>
            <a:picLocks noChangeAspect="1"/>
          </p:cNvPicPr>
          <p:nvPr/>
        </p:nvPicPr>
        <p:blipFill>
          <a:blip r:embed="rId3">
            <a:extLst/>
          </a:blip>
          <a:stretch>
            <a:fillRect/>
          </a:stretch>
        </p:blipFill>
        <p:spPr>
          <a:xfrm>
            <a:off x="7704138" y="1430152"/>
            <a:ext cx="7126882" cy="3231178"/>
          </a:xfrm>
          <a:prstGeom prst="rect">
            <a:avLst/>
          </a:prstGeom>
          <a:ln w="12700">
            <a:miter lim="400000"/>
          </a:ln>
        </p:spPr>
      </p:pic>
      <p:sp>
        <p:nvSpPr>
          <p:cNvPr id="903" name="Shape 903"/>
          <p:cNvSpPr/>
          <p:nvPr/>
        </p:nvSpPr>
        <p:spPr>
          <a:xfrm flipV="1">
            <a:off x="10424030" y="1011038"/>
            <a:ext cx="1" cy="12652994"/>
          </a:xfrm>
          <a:prstGeom prst="line">
            <a:avLst/>
          </a:prstGeom>
          <a:ln w="101600">
            <a:solidFill>
              <a:schemeClr val="accent6">
                <a:hueOff val="7068543"/>
                <a:satOff val="-63217"/>
                <a:lumOff val="21330"/>
              </a:schemeClr>
            </a:solidFill>
            <a:custDash>
              <a:ds d="200000" sp="200000"/>
            </a:custDash>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04" name="smith_title.tiff"/>
          <p:cNvPicPr>
            <a:picLocks noChangeAspect="1"/>
          </p:cNvPicPr>
          <p:nvPr/>
        </p:nvPicPr>
        <p:blipFill>
          <a:blip r:embed="rId4">
            <a:extLst/>
          </a:blip>
          <a:stretch>
            <a:fillRect/>
          </a:stretch>
        </p:blipFill>
        <p:spPr>
          <a:xfrm>
            <a:off x="9932327" y="7016267"/>
            <a:ext cx="1361746" cy="2042617"/>
          </a:xfrm>
          <a:prstGeom prst="rect">
            <a:avLst/>
          </a:prstGeom>
          <a:ln w="12700">
            <a:miter lim="400000"/>
          </a:ln>
        </p:spPr>
      </p:pic>
      <p:sp>
        <p:nvSpPr>
          <p:cNvPr id="905" name="Shape 90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06"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907" name="Shape 907"/>
          <p:cNvSpPr/>
          <p:nvPr/>
        </p:nvSpPr>
        <p:spPr>
          <a:xfrm>
            <a:off x="9928169" y="6998923"/>
            <a:ext cx="152246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Adam </a:t>
            </a:r>
          </a:p>
          <a:p>
            <a:pPr>
              <a:defRPr sz="3500"/>
            </a:pPr>
            <a:r>
              <a:t>Smith</a:t>
            </a:r>
          </a:p>
        </p:txBody>
      </p:sp>
      <p:sp>
        <p:nvSpPr>
          <p:cNvPr id="908" name="Shape 908"/>
          <p:cNvSpPr/>
          <p:nvPr/>
        </p:nvSpPr>
        <p:spPr>
          <a:xfrm>
            <a:off x="6127154" y="2628931"/>
            <a:ext cx="4349461"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Holocene</a:t>
            </a:r>
          </a:p>
        </p:txBody>
      </p:sp>
      <p:sp>
        <p:nvSpPr>
          <p:cNvPr id="909" name="Shape 909"/>
          <p:cNvSpPr/>
          <p:nvPr/>
        </p:nvSpPr>
        <p:spPr>
          <a:xfrm>
            <a:off x="10549342" y="2628931"/>
            <a:ext cx="10188469"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Single-Species Dominance</a:t>
            </a:r>
          </a:p>
        </p:txBody>
      </p:sp>
      <p:sp>
        <p:nvSpPr>
          <p:cNvPr id="910" name="Shape 910"/>
          <p:cNvSpPr/>
          <p:nvPr/>
        </p:nvSpPr>
        <p:spPr>
          <a:xfrm>
            <a:off x="20810537" y="2628931"/>
            <a:ext cx="4172646"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Post-Holocene</a:t>
            </a:r>
          </a:p>
        </p:txBody>
      </p:sp>
      <p:sp>
        <p:nvSpPr>
          <p:cNvPr id="911" name="Shape 911"/>
          <p:cNvSpPr/>
          <p:nvPr/>
        </p:nvSpPr>
        <p:spPr>
          <a:xfrm>
            <a:off x="2165300" y="1524296"/>
            <a:ext cx="396191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Homo sapiens</a:t>
            </a:r>
          </a:p>
        </p:txBody>
      </p:sp>
      <p:sp>
        <p:nvSpPr>
          <p:cNvPr id="912" name="Shape 912"/>
          <p:cNvSpPr/>
          <p:nvPr/>
        </p:nvSpPr>
        <p:spPr>
          <a:xfrm>
            <a:off x="75803" y="5858006"/>
            <a:ext cx="2530889" cy="2042617"/>
          </a:xfrm>
          <a:prstGeom prst="leftRightArrow">
            <a:avLst>
              <a:gd name="adj1" fmla="val 32000"/>
              <a:gd name="adj2" fmla="val 27357"/>
            </a:avLst>
          </a:prstGeom>
          <a:solidFill>
            <a:srgbClr val="DCDEE0">
              <a:alpha val="18195"/>
            </a:srgbClr>
          </a:solidFill>
          <a:ln w="12700">
            <a:miter lim="400000"/>
          </a:ln>
          <a:effectLst>
            <a:outerShdw sx="100000" sy="100000" kx="0" ky="0" algn="b" rotWithShape="0" blurRad="76200" dist="0" dir="18900000">
              <a:srgbClr val="000000">
                <a:alpha val="68666"/>
              </a:srgbClr>
            </a:outerShdw>
          </a:effectLst>
        </p:spPr>
        <p:txBody>
          <a:bodyPr lIns="50800" tIns="50800" rIns="50800" bIns="50800" anchor="ctr"/>
          <a:lstStyle/>
          <a:p>
            <a: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913" name="Shape 913"/>
          <p:cNvSpPr/>
          <p:nvPr/>
        </p:nvSpPr>
        <p:spPr>
          <a:xfrm>
            <a:off x="9106957" y="2266900"/>
            <a:ext cx="2634147"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Colonizers</a:t>
            </a:r>
          </a:p>
        </p:txBody>
      </p:sp>
      <p:grpSp>
        <p:nvGrpSpPr>
          <p:cNvPr id="930" name="Group 930"/>
          <p:cNvGrpSpPr/>
          <p:nvPr/>
        </p:nvGrpSpPr>
        <p:grpSpPr>
          <a:xfrm>
            <a:off x="-1422907" y="7795665"/>
            <a:ext cx="25833895" cy="2174743"/>
            <a:chOff x="0" y="1071959"/>
            <a:chExt cx="25833894" cy="2174741"/>
          </a:xfrm>
        </p:grpSpPr>
        <p:sp>
          <p:nvSpPr>
            <p:cNvPr id="914" name="Shape 914"/>
            <p:cNvSpPr/>
            <p:nvPr/>
          </p:nvSpPr>
          <p:spPr>
            <a:xfrm rot="5400000">
              <a:off x="11493957" y="1622440"/>
              <a:ext cx="1099940" cy="566441"/>
            </a:xfrm>
            <a:prstGeom prst="rightArrow">
              <a:avLst>
                <a:gd name="adj1" fmla="val 32000"/>
                <a:gd name="adj2" fmla="val 143493"/>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15" name="Shape 915"/>
            <p:cNvSpPr/>
            <p:nvPr/>
          </p:nvSpPr>
          <p:spPr>
            <a:xfrm rot="5400000">
              <a:off x="13359418" y="1557501"/>
              <a:ext cx="1229818" cy="566441"/>
            </a:xfrm>
            <a:prstGeom prst="rightArrow">
              <a:avLst>
                <a:gd name="adj1" fmla="val 32000"/>
                <a:gd name="adj2" fmla="val 143493"/>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16" name="Shape 916"/>
            <p:cNvSpPr/>
            <p:nvPr/>
          </p:nvSpPr>
          <p:spPr>
            <a:xfrm rot="5400000">
              <a:off x="1636078" y="1468387"/>
              <a:ext cx="1359298" cy="566441"/>
            </a:xfrm>
            <a:prstGeom prst="rightArrow">
              <a:avLst>
                <a:gd name="adj1" fmla="val 32000"/>
                <a:gd name="adj2" fmla="val 143493"/>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17" name="Shape 917"/>
            <p:cNvSpPr/>
            <p:nvPr/>
          </p:nvSpPr>
          <p:spPr>
            <a:xfrm>
              <a:off x="0" y="2671117"/>
              <a:ext cx="25833896" cy="1"/>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18" name="Shape 918"/>
            <p:cNvSpPr/>
            <p:nvPr/>
          </p:nvSpPr>
          <p:spPr>
            <a:xfrm>
              <a:off x="23157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19" name="Shape 919"/>
            <p:cNvSpPr/>
            <p:nvPr/>
          </p:nvSpPr>
          <p:spPr>
            <a:xfrm>
              <a:off x="49065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0" name="Shape 920"/>
            <p:cNvSpPr/>
            <p:nvPr/>
          </p:nvSpPr>
          <p:spPr>
            <a:xfrm>
              <a:off x="74973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1" name="Shape 921"/>
            <p:cNvSpPr/>
            <p:nvPr/>
          </p:nvSpPr>
          <p:spPr>
            <a:xfrm>
              <a:off x="100881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2" name="Shape 922"/>
            <p:cNvSpPr/>
            <p:nvPr/>
          </p:nvSpPr>
          <p:spPr>
            <a:xfrm>
              <a:off x="126789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3" name="Shape 923"/>
            <p:cNvSpPr/>
            <p:nvPr/>
          </p:nvSpPr>
          <p:spPr>
            <a:xfrm>
              <a:off x="178605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4" name="Shape 924"/>
            <p:cNvSpPr/>
            <p:nvPr/>
          </p:nvSpPr>
          <p:spPr>
            <a:xfrm>
              <a:off x="152697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5" name="Shape 925"/>
            <p:cNvSpPr/>
            <p:nvPr/>
          </p:nvSpPr>
          <p:spPr>
            <a:xfrm>
              <a:off x="204513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6" name="Shape 926"/>
            <p:cNvSpPr/>
            <p:nvPr/>
          </p:nvSpPr>
          <p:spPr>
            <a:xfrm>
              <a:off x="230421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7" name="Shape 927"/>
            <p:cNvSpPr/>
            <p:nvPr/>
          </p:nvSpPr>
          <p:spPr>
            <a:xfrm>
              <a:off x="256329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8" name="Shape 928"/>
            <p:cNvSpPr/>
            <p:nvPr/>
          </p:nvSpPr>
          <p:spPr>
            <a:xfrm rot="5400000">
              <a:off x="6858159" y="1533242"/>
              <a:ext cx="1278336" cy="566441"/>
            </a:xfrm>
            <a:prstGeom prst="rightArrow">
              <a:avLst>
                <a:gd name="adj1" fmla="val 32000"/>
                <a:gd name="adj2" fmla="val 143493"/>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9" name="Shape 929"/>
            <p:cNvSpPr/>
            <p:nvPr/>
          </p:nvSpPr>
          <p:spPr>
            <a:xfrm rot="5400000">
              <a:off x="17235349" y="1522858"/>
              <a:ext cx="1250356" cy="566441"/>
            </a:xfrm>
            <a:prstGeom prst="rightArrow">
              <a:avLst>
                <a:gd name="adj1" fmla="val 32000"/>
                <a:gd name="adj2" fmla="val 143493"/>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944" name="Group 944"/>
          <p:cNvGrpSpPr/>
          <p:nvPr/>
        </p:nvGrpSpPr>
        <p:grpSpPr>
          <a:xfrm>
            <a:off x="526739" y="9807446"/>
            <a:ext cx="23820763" cy="1269145"/>
            <a:chOff x="0" y="0"/>
            <a:chExt cx="23820761" cy="1269144"/>
          </a:xfrm>
        </p:grpSpPr>
        <p:sp>
          <p:nvSpPr>
            <p:cNvPr id="931" name="Shape 931"/>
            <p:cNvSpPr/>
            <p:nvPr/>
          </p:nvSpPr>
          <p:spPr>
            <a:xfrm>
              <a:off x="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6</a:t>
              </a:r>
            </a:p>
          </p:txBody>
        </p:sp>
        <p:sp>
          <p:nvSpPr>
            <p:cNvPr id="932" name="Shape 932"/>
            <p:cNvSpPr/>
            <p:nvPr/>
          </p:nvSpPr>
          <p:spPr>
            <a:xfrm>
              <a:off x="2590799"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5</a:t>
              </a:r>
            </a:p>
          </p:txBody>
        </p:sp>
        <p:sp>
          <p:nvSpPr>
            <p:cNvPr id="933" name="Shape 933"/>
            <p:cNvSpPr/>
            <p:nvPr/>
          </p:nvSpPr>
          <p:spPr>
            <a:xfrm>
              <a:off x="51816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4</a:t>
              </a:r>
            </a:p>
          </p:txBody>
        </p:sp>
        <p:sp>
          <p:nvSpPr>
            <p:cNvPr id="934" name="Shape 934"/>
            <p:cNvSpPr/>
            <p:nvPr/>
          </p:nvSpPr>
          <p:spPr>
            <a:xfrm>
              <a:off x="77724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3</a:t>
              </a:r>
            </a:p>
          </p:txBody>
        </p:sp>
        <p:sp>
          <p:nvSpPr>
            <p:cNvPr id="935" name="Shape 935"/>
            <p:cNvSpPr/>
            <p:nvPr/>
          </p:nvSpPr>
          <p:spPr>
            <a:xfrm>
              <a:off x="10363199"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2</a:t>
              </a:r>
            </a:p>
          </p:txBody>
        </p:sp>
        <p:sp>
          <p:nvSpPr>
            <p:cNvPr id="936" name="Shape 936"/>
            <p:cNvSpPr/>
            <p:nvPr/>
          </p:nvSpPr>
          <p:spPr>
            <a:xfrm>
              <a:off x="129540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1</a:t>
              </a:r>
            </a:p>
          </p:txBody>
        </p:sp>
        <p:sp>
          <p:nvSpPr>
            <p:cNvPr id="937" name="Shape 937"/>
            <p:cNvSpPr/>
            <p:nvPr/>
          </p:nvSpPr>
          <p:spPr>
            <a:xfrm>
              <a:off x="155448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0</a:t>
              </a:r>
            </a:p>
          </p:txBody>
        </p:sp>
        <p:sp>
          <p:nvSpPr>
            <p:cNvPr id="938" name="Shape 938"/>
            <p:cNvSpPr/>
            <p:nvPr/>
          </p:nvSpPr>
          <p:spPr>
            <a:xfrm>
              <a:off x="181356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1</a:t>
              </a:r>
            </a:p>
          </p:txBody>
        </p:sp>
        <p:sp>
          <p:nvSpPr>
            <p:cNvPr id="939" name="Shape 939"/>
            <p:cNvSpPr/>
            <p:nvPr/>
          </p:nvSpPr>
          <p:spPr>
            <a:xfrm>
              <a:off x="207264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2</a:t>
              </a:r>
            </a:p>
          </p:txBody>
        </p:sp>
        <p:sp>
          <p:nvSpPr>
            <p:cNvPr id="940" name="Shape 940"/>
            <p:cNvSpPr/>
            <p:nvPr/>
          </p:nvSpPr>
          <p:spPr>
            <a:xfrm>
              <a:off x="22953060" y="-1"/>
              <a:ext cx="867703"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3</a:t>
              </a:r>
            </a:p>
          </p:txBody>
        </p:sp>
        <p:sp>
          <p:nvSpPr>
            <p:cNvPr id="941" name="Shape 941"/>
            <p:cNvSpPr/>
            <p:nvPr/>
          </p:nvSpPr>
          <p:spPr>
            <a:xfrm>
              <a:off x="7047009" y="532544"/>
              <a:ext cx="2318483"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Years BP</a:t>
              </a:r>
            </a:p>
          </p:txBody>
        </p:sp>
        <p:sp>
          <p:nvSpPr>
            <p:cNvPr id="942" name="Shape 942"/>
            <p:cNvSpPr/>
            <p:nvPr/>
          </p:nvSpPr>
          <p:spPr>
            <a:xfrm>
              <a:off x="19816531" y="532543"/>
              <a:ext cx="145874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Years</a:t>
              </a:r>
            </a:p>
          </p:txBody>
        </p:sp>
        <p:sp>
          <p:nvSpPr>
            <p:cNvPr id="943" name="Shape 943"/>
            <p:cNvSpPr/>
            <p:nvPr/>
          </p:nvSpPr>
          <p:spPr>
            <a:xfrm>
              <a:off x="15356450" y="545244"/>
              <a:ext cx="1244402"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2000</a:t>
              </a:r>
            </a:p>
          </p:txBody>
        </p:sp>
      </p:grpSp>
      <p:grpSp>
        <p:nvGrpSpPr>
          <p:cNvPr id="964" name="Group 964"/>
          <p:cNvGrpSpPr/>
          <p:nvPr/>
        </p:nvGrpSpPr>
        <p:grpSpPr>
          <a:xfrm>
            <a:off x="4978713" y="10936774"/>
            <a:ext cx="19080278" cy="2751120"/>
            <a:chOff x="0" y="0"/>
            <a:chExt cx="19080277" cy="2751118"/>
          </a:xfrm>
        </p:grpSpPr>
        <p:sp>
          <p:nvSpPr>
            <p:cNvPr id="945" name="Shape 945"/>
            <p:cNvSpPr/>
            <p:nvPr/>
          </p:nvSpPr>
          <p:spPr>
            <a:xfrm rot="16200000">
              <a:off x="558784" y="394980"/>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46" name="Shape 946"/>
            <p:cNvSpPr/>
            <p:nvPr/>
          </p:nvSpPr>
          <p:spPr>
            <a:xfrm>
              <a:off x="2958507" y="1286245"/>
              <a:ext cx="130012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50 M</a:t>
              </a:r>
            </a:p>
          </p:txBody>
        </p:sp>
        <p:sp>
          <p:nvSpPr>
            <p:cNvPr id="947" name="Shape 947"/>
            <p:cNvSpPr/>
            <p:nvPr/>
          </p:nvSpPr>
          <p:spPr>
            <a:xfrm rot="16200000">
              <a:off x="3149584" y="394980"/>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48" name="Shape 948"/>
            <p:cNvSpPr/>
            <p:nvPr/>
          </p:nvSpPr>
          <p:spPr>
            <a:xfrm rot="16200000">
              <a:off x="5740384" y="304502"/>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49" name="Shape 949"/>
            <p:cNvSpPr/>
            <p:nvPr/>
          </p:nvSpPr>
          <p:spPr>
            <a:xfrm>
              <a:off x="5737917"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1.6 B</a:t>
              </a:r>
            </a:p>
          </p:txBody>
        </p:sp>
        <p:sp>
          <p:nvSpPr>
            <p:cNvPr id="950" name="Shape 950"/>
            <p:cNvSpPr/>
            <p:nvPr/>
          </p:nvSpPr>
          <p:spPr>
            <a:xfrm rot="16200000">
              <a:off x="10921984" y="304502"/>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51" name="Shape 951"/>
            <p:cNvSpPr/>
            <p:nvPr/>
          </p:nvSpPr>
          <p:spPr>
            <a:xfrm>
              <a:off x="11052246"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6.0 B</a:t>
              </a:r>
            </a:p>
          </p:txBody>
        </p:sp>
        <p:sp>
          <p:nvSpPr>
            <p:cNvPr id="952" name="Shape 952"/>
            <p:cNvSpPr/>
            <p:nvPr/>
          </p:nvSpPr>
          <p:spPr>
            <a:xfrm>
              <a:off x="644769" y="1286245"/>
              <a:ext cx="1003475"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4 M</a:t>
              </a:r>
            </a:p>
          </p:txBody>
        </p:sp>
        <p:sp>
          <p:nvSpPr>
            <p:cNvPr id="953" name="Shape 953"/>
            <p:cNvSpPr/>
            <p:nvPr/>
          </p:nvSpPr>
          <p:spPr>
            <a:xfrm rot="16200000">
              <a:off x="13512784" y="304502"/>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54" name="Shape 954"/>
            <p:cNvSpPr/>
            <p:nvPr/>
          </p:nvSpPr>
          <p:spPr>
            <a:xfrm>
              <a:off x="13643046"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6.9 B</a:t>
              </a:r>
            </a:p>
          </p:txBody>
        </p:sp>
        <p:sp>
          <p:nvSpPr>
            <p:cNvPr id="955" name="Shape 955"/>
            <p:cNvSpPr/>
            <p:nvPr/>
          </p:nvSpPr>
          <p:spPr>
            <a:xfrm rot="16200000">
              <a:off x="8331184" y="407223"/>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56" name="Shape 956"/>
            <p:cNvSpPr/>
            <p:nvPr/>
          </p:nvSpPr>
          <p:spPr>
            <a:xfrm>
              <a:off x="8395081"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5.3 B</a:t>
              </a:r>
            </a:p>
          </p:txBody>
        </p:sp>
        <p:sp>
          <p:nvSpPr>
            <p:cNvPr id="957" name="Shape 957"/>
            <p:cNvSpPr/>
            <p:nvPr/>
          </p:nvSpPr>
          <p:spPr>
            <a:xfrm>
              <a:off x="8116295" y="1985118"/>
              <a:ext cx="212054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hueOff val="203713"/>
                      <a:lumOff val="-13818"/>
                    </a:schemeClr>
                  </a:solidFill>
                </a:defRPr>
              </a:lvl1pPr>
            </a:lstStyle>
            <a:p>
              <a:pPr/>
              <a:r>
                <a:t>10.0 TW</a:t>
              </a:r>
            </a:p>
          </p:txBody>
        </p:sp>
        <p:sp>
          <p:nvSpPr>
            <p:cNvPr id="958" name="Shape 958"/>
            <p:cNvSpPr/>
            <p:nvPr/>
          </p:nvSpPr>
          <p:spPr>
            <a:xfrm>
              <a:off x="13329023" y="1985118"/>
              <a:ext cx="212054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hueOff val="203713"/>
                      <a:lumOff val="-13818"/>
                    </a:schemeClr>
                  </a:solidFill>
                </a:defRPr>
              </a:lvl1pPr>
            </a:lstStyle>
            <a:p>
              <a:pPr/>
              <a:r>
                <a:t>16.5 TW</a:t>
              </a:r>
            </a:p>
          </p:txBody>
        </p:sp>
        <p:sp>
          <p:nvSpPr>
            <p:cNvPr id="959" name="Shape 959"/>
            <p:cNvSpPr/>
            <p:nvPr/>
          </p:nvSpPr>
          <p:spPr>
            <a:xfrm>
              <a:off x="5547013" y="1985118"/>
              <a:ext cx="182389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hueOff val="203713"/>
                      <a:lumOff val="-13818"/>
                    </a:schemeClr>
                  </a:solidFill>
                </a:defRPr>
              </a:lvl1pPr>
            </a:lstStyle>
            <a:p>
              <a:pPr/>
              <a:r>
                <a:t>0.5 TW</a:t>
              </a:r>
            </a:p>
          </p:txBody>
        </p:sp>
        <p:sp>
          <p:nvSpPr>
            <p:cNvPr id="960" name="Shape 960"/>
            <p:cNvSpPr/>
            <p:nvPr/>
          </p:nvSpPr>
          <p:spPr>
            <a:xfrm>
              <a:off x="2517530" y="1985118"/>
              <a:ext cx="230337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200">
                  <a:solidFill>
                    <a:schemeClr val="accent1">
                      <a:hueOff val="203713"/>
                      <a:lumOff val="-13818"/>
                    </a:schemeClr>
                  </a:solidFill>
                </a:defRPr>
              </a:pPr>
              <a:r>
                <a:t>&lt;10</a:t>
              </a:r>
              <a:r>
                <a:rPr baseline="31999"/>
                <a:t>-3</a:t>
              </a:r>
              <a:r>
                <a:t> TW</a:t>
              </a:r>
            </a:p>
          </p:txBody>
        </p:sp>
        <p:sp>
          <p:nvSpPr>
            <p:cNvPr id="961" name="Shape 961"/>
            <p:cNvSpPr/>
            <p:nvPr/>
          </p:nvSpPr>
          <p:spPr>
            <a:xfrm>
              <a:off x="0" y="1985118"/>
              <a:ext cx="2303376"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200">
                  <a:solidFill>
                    <a:schemeClr val="accent1">
                      <a:hueOff val="203713"/>
                      <a:lumOff val="-13818"/>
                    </a:schemeClr>
                  </a:solidFill>
                </a:defRPr>
              </a:pPr>
              <a:r>
                <a:t>&lt;10</a:t>
              </a:r>
              <a:r>
                <a:rPr baseline="31999"/>
                <a:t>-6</a:t>
              </a:r>
              <a:r>
                <a:t> TW</a:t>
              </a:r>
            </a:p>
          </p:txBody>
        </p:sp>
        <p:sp>
          <p:nvSpPr>
            <p:cNvPr id="962" name="Shape 962"/>
            <p:cNvSpPr/>
            <p:nvPr/>
          </p:nvSpPr>
          <p:spPr>
            <a:xfrm>
              <a:off x="10704090" y="2014518"/>
              <a:ext cx="212054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hueOff val="203713"/>
                      <a:lumOff val="-13818"/>
                    </a:schemeClr>
                  </a:solidFill>
                </a:defRPr>
              </a:lvl1pPr>
            </a:lstStyle>
            <a:p>
              <a:pPr/>
              <a:r>
                <a:t>12.8 TW</a:t>
              </a:r>
            </a:p>
          </p:txBody>
        </p:sp>
        <p:sp>
          <p:nvSpPr>
            <p:cNvPr id="963" name="Shape 963"/>
            <p:cNvSpPr/>
            <p:nvPr/>
          </p:nvSpPr>
          <p:spPr>
            <a:xfrm>
              <a:off x="16054936" y="1985118"/>
              <a:ext cx="302534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hueOff val="203713"/>
                      <a:lumOff val="-13818"/>
                    </a:schemeClr>
                  </a:solidFill>
                </a:defRPr>
              </a:lvl1pPr>
            </a:lstStyle>
            <a:p>
              <a:pPr/>
              <a:r>
                <a:t>&gt;100.0 TW?</a:t>
              </a:r>
            </a:p>
          </p:txBody>
        </p:sp>
      </p:grpSp>
      <p:pic>
        <p:nvPicPr>
          <p:cNvPr id="965" name="Fire.png"/>
          <p:cNvPicPr>
            <a:picLocks noChangeAspect="1"/>
          </p:cNvPicPr>
          <p:nvPr/>
        </p:nvPicPr>
        <p:blipFill>
          <a:blip r:embed="rId6">
            <a:extLst/>
          </a:blip>
          <a:stretch>
            <a:fillRect/>
          </a:stretch>
        </p:blipFill>
        <p:spPr>
          <a:xfrm>
            <a:off x="467260" y="3858578"/>
            <a:ext cx="1747975" cy="2154142"/>
          </a:xfrm>
          <a:prstGeom prst="rect">
            <a:avLst/>
          </a:prstGeom>
          <a:ln w="12700">
            <a:miter lim="400000"/>
          </a:ln>
        </p:spPr>
      </p:pic>
      <p:pic>
        <p:nvPicPr>
          <p:cNvPr id="966" name="Oil drill2.png"/>
          <p:cNvPicPr>
            <a:picLocks noChangeAspect="1"/>
          </p:cNvPicPr>
          <p:nvPr/>
        </p:nvPicPr>
        <p:blipFill>
          <a:blip r:embed="rId7">
            <a:extLst/>
          </a:blip>
          <a:stretch>
            <a:fillRect/>
          </a:stretch>
        </p:blipFill>
        <p:spPr>
          <a:xfrm>
            <a:off x="12340754" y="5003671"/>
            <a:ext cx="1656155" cy="1696009"/>
          </a:xfrm>
          <a:prstGeom prst="rect">
            <a:avLst/>
          </a:prstGeom>
          <a:ln w="12700">
            <a:miter lim="400000"/>
          </a:ln>
        </p:spPr>
      </p:pic>
      <p:sp>
        <p:nvSpPr>
          <p:cNvPr id="967" name="Shape 967"/>
          <p:cNvSpPr/>
          <p:nvPr/>
        </p:nvSpPr>
        <p:spPr>
          <a:xfrm>
            <a:off x="186055" y="11314245"/>
            <a:ext cx="2783384"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Population </a:t>
            </a:r>
          </a:p>
        </p:txBody>
      </p:sp>
      <p:sp>
        <p:nvSpPr>
          <p:cNvPr id="968" name="Shape 968"/>
          <p:cNvSpPr/>
          <p:nvPr/>
        </p:nvSpPr>
        <p:spPr>
          <a:xfrm>
            <a:off x="2814339" y="11682545"/>
            <a:ext cx="1873330" cy="1"/>
          </a:xfrm>
          <a:prstGeom prst="line">
            <a:avLst/>
          </a:prstGeom>
          <a:ln w="101600">
            <a:solidFill>
              <a:schemeClr val="accent6">
                <a:hueOff val="7068543"/>
                <a:satOff val="-63217"/>
                <a:lumOff val="21330"/>
              </a:schemeClr>
            </a:solidFill>
            <a:miter lim="400000"/>
            <a:tailEnd type="triangle"/>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69" name="Shape 969"/>
          <p:cNvSpPr/>
          <p:nvPr/>
        </p:nvSpPr>
        <p:spPr>
          <a:xfrm>
            <a:off x="84455" y="12983415"/>
            <a:ext cx="402833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Total energy use</a:t>
            </a:r>
          </a:p>
        </p:txBody>
      </p:sp>
      <p:sp>
        <p:nvSpPr>
          <p:cNvPr id="970" name="Shape 970"/>
          <p:cNvSpPr/>
          <p:nvPr/>
        </p:nvSpPr>
        <p:spPr>
          <a:xfrm>
            <a:off x="4053277" y="13377115"/>
            <a:ext cx="933017" cy="1"/>
          </a:xfrm>
          <a:prstGeom prst="line">
            <a:avLst/>
          </a:prstGeom>
          <a:ln w="101600">
            <a:solidFill>
              <a:schemeClr val="accent1"/>
            </a:solidFill>
            <a:miter lim="400000"/>
            <a:tailEnd type="triangle"/>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71" name="DS_Rainfed_Icon.png"/>
          <p:cNvPicPr>
            <a:picLocks noChangeAspect="1"/>
          </p:cNvPicPr>
          <p:nvPr/>
        </p:nvPicPr>
        <p:blipFill>
          <a:blip r:embed="rId8">
            <a:extLst/>
          </a:blip>
          <a:stretch>
            <a:fillRect/>
          </a:stretch>
        </p:blipFill>
        <p:spPr>
          <a:xfrm>
            <a:off x="4898036" y="4630300"/>
            <a:ext cx="2544350" cy="2544351"/>
          </a:xfrm>
          <a:prstGeom prst="rect">
            <a:avLst/>
          </a:prstGeom>
          <a:ln w="12700">
            <a:miter lim="400000"/>
          </a:ln>
        </p:spPr>
      </p:pic>
      <p:pic>
        <p:nvPicPr>
          <p:cNvPr id="972" name="technology.jpeg"/>
          <p:cNvPicPr>
            <a:picLocks noChangeAspect="1"/>
          </p:cNvPicPr>
          <p:nvPr/>
        </p:nvPicPr>
        <p:blipFill>
          <a:blip r:embed="rId9">
            <a:extLst/>
          </a:blip>
          <a:stretch>
            <a:fillRect/>
          </a:stretch>
        </p:blipFill>
        <p:spPr>
          <a:xfrm>
            <a:off x="10211296" y="5501444"/>
            <a:ext cx="2163366" cy="1168401"/>
          </a:xfrm>
          <a:prstGeom prst="rect">
            <a:avLst/>
          </a:prstGeom>
          <a:ln w="12700">
            <a:miter lim="400000"/>
          </a:ln>
        </p:spPr>
      </p:pic>
      <p:pic>
        <p:nvPicPr>
          <p:cNvPr id="973" name="Tech-Icon.png"/>
          <p:cNvPicPr>
            <a:picLocks noChangeAspect="1"/>
          </p:cNvPicPr>
          <p:nvPr/>
        </p:nvPicPr>
        <p:blipFill>
          <a:blip r:embed="rId10">
            <a:extLst/>
          </a:blip>
          <a:stretch>
            <a:fillRect/>
          </a:stretch>
        </p:blipFill>
        <p:spPr>
          <a:xfrm>
            <a:off x="15017779" y="5234233"/>
            <a:ext cx="2697302" cy="2042618"/>
          </a:xfrm>
          <a:prstGeom prst="rect">
            <a:avLst/>
          </a:prstGeom>
          <a:ln w="12700">
            <a:miter lim="400000"/>
          </a:ln>
        </p:spPr>
      </p:pic>
      <p:sp>
        <p:nvSpPr>
          <p:cNvPr id="974" name="Shape 974"/>
          <p:cNvSpPr/>
          <p:nvPr/>
        </p:nvSpPr>
        <p:spPr>
          <a:xfrm>
            <a:off x="20949870" y="12225763"/>
            <a:ext cx="150822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12 B?</a:t>
            </a:r>
          </a:p>
        </p:txBody>
      </p:sp>
      <p:sp>
        <p:nvSpPr>
          <p:cNvPr id="975" name="Shape 975"/>
          <p:cNvSpPr/>
          <p:nvPr/>
        </p:nvSpPr>
        <p:spPr>
          <a:xfrm>
            <a:off x="23899262" y="12225763"/>
            <a:ext cx="41095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a:t>
            </a:r>
          </a:p>
        </p:txBody>
      </p:sp>
      <p:sp>
        <p:nvSpPr>
          <p:cNvPr id="976" name="Shape 976"/>
          <p:cNvSpPr/>
          <p:nvPr/>
        </p:nvSpPr>
        <p:spPr>
          <a:xfrm rot="16200000">
            <a:off x="21078159" y="11370895"/>
            <a:ext cx="1175446" cy="566440"/>
          </a:xfrm>
          <a:prstGeom prst="rightArrow">
            <a:avLst>
              <a:gd name="adj1" fmla="val 32000"/>
              <a:gd name="adj2" fmla="val 14349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77" name="Shape 977"/>
          <p:cNvSpPr/>
          <p:nvPr/>
        </p:nvSpPr>
        <p:spPr>
          <a:xfrm rot="16200000">
            <a:off x="23517015" y="11402587"/>
            <a:ext cx="1175446" cy="566441"/>
          </a:xfrm>
          <a:prstGeom prst="rightArrow">
            <a:avLst>
              <a:gd name="adj1" fmla="val 32000"/>
              <a:gd name="adj2" fmla="val 14349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78" name="Shape 978"/>
          <p:cNvSpPr/>
          <p:nvPr/>
        </p:nvSpPr>
        <p:spPr>
          <a:xfrm>
            <a:off x="3515076" y="704385"/>
            <a:ext cx="5850831" cy="2737347"/>
          </a:xfrm>
          <a:prstGeom prst="wedgeEllipseCallout">
            <a:avLst>
              <a:gd name="adj1" fmla="val -86469"/>
              <a:gd name="adj2" fmla="val 126470"/>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Increasing food efficiency and reducing time needed to process food</a:t>
            </a:r>
          </a:p>
        </p:txBody>
      </p:sp>
      <p:sp>
        <p:nvSpPr>
          <p:cNvPr id="979" name="Shape 979"/>
          <p:cNvSpPr/>
          <p:nvPr/>
        </p:nvSpPr>
        <p:spPr>
          <a:xfrm>
            <a:off x="-5910" y="9880604"/>
            <a:ext cx="5850831" cy="2737347"/>
          </a:xfrm>
          <a:prstGeom prst="wedgeEllipseCallout">
            <a:avLst>
              <a:gd name="adj1" fmla="val 55117"/>
              <a:gd name="adj2" fmla="val -195749"/>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Reducing time needed to obtain food</a:t>
            </a:r>
          </a:p>
        </p:txBody>
      </p:sp>
      <p:sp>
        <p:nvSpPr>
          <p:cNvPr id="980" name="Shape 980"/>
          <p:cNvSpPr/>
          <p:nvPr/>
        </p:nvSpPr>
        <p:spPr>
          <a:xfrm>
            <a:off x="13875419" y="10643738"/>
            <a:ext cx="5850832" cy="1611611"/>
          </a:xfrm>
          <a:prstGeom prst="wedgeEllipseCallout">
            <a:avLst>
              <a:gd name="adj1" fmla="val -99105"/>
              <a:gd name="adj2" fmla="val -24166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Accumulate, accumulate, … </a:t>
            </a:r>
          </a:p>
        </p:txBody>
      </p:sp>
      <p:sp>
        <p:nvSpPr>
          <p:cNvPr id="981" name="Shape 981"/>
          <p:cNvSpPr/>
          <p:nvPr/>
        </p:nvSpPr>
        <p:spPr>
          <a:xfrm>
            <a:off x="9146210" y="1042789"/>
            <a:ext cx="3086381" cy="7446449"/>
          </a:xfrm>
          <a:prstGeom prst="ellipse">
            <a:avLst/>
          </a:prstGeom>
          <a:ln w="63500">
            <a:solidFill>
              <a:schemeClr val="accent5"/>
            </a:solidFill>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82" name="Shape 982"/>
          <p:cNvSpPr/>
          <p:nvPr/>
        </p:nvSpPr>
        <p:spPr>
          <a:xfrm>
            <a:off x="17206281" y="9411642"/>
            <a:ext cx="5850831" cy="2737347"/>
          </a:xfrm>
          <a:prstGeom prst="wedgeEllipseCallout">
            <a:avLst>
              <a:gd name="adj1" fmla="val -62631"/>
              <a:gd name="adj2" fmla="val -16910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Technology and access to fossil fuels facilitate economic growth</a:t>
            </a:r>
          </a:p>
        </p:txBody>
      </p:sp>
      <p:sp>
        <p:nvSpPr>
          <p:cNvPr id="983" name="Shape 983"/>
          <p:cNvSpPr/>
          <p:nvPr/>
        </p:nvSpPr>
        <p:spPr>
          <a:xfrm>
            <a:off x="18109307" y="5244517"/>
            <a:ext cx="5850831" cy="2737347"/>
          </a:xfrm>
          <a:prstGeom prst="wedgeEllipseCallout">
            <a:avLst>
              <a:gd name="adj1" fmla="val -175296"/>
              <a:gd name="adj2" fmla="val 29453"/>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Overcoming extreme poverty:</a:t>
            </a:r>
          </a:p>
          <a:p>
            <a: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Goal of economy is to create “human wealth”</a:t>
            </a:r>
          </a:p>
        </p:txBody>
      </p:sp>
      <p:sp>
        <p:nvSpPr>
          <p:cNvPr id="984" name="Shape 984"/>
          <p:cNvSpPr/>
          <p:nvPr/>
        </p:nvSpPr>
        <p:spPr>
          <a:xfrm>
            <a:off x="18479196" y="-20474"/>
            <a:ext cx="5850831" cy="2737347"/>
          </a:xfrm>
          <a:prstGeom prst="wedgeEllipseCallout">
            <a:avLst>
              <a:gd name="adj1" fmla="val -138731"/>
              <a:gd name="adj2" fmla="val 17222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Easy access to seemingly infinite energy combined with technology </a:t>
            </a:r>
          </a:p>
        </p:txBody>
      </p:sp>
      <p:sp>
        <p:nvSpPr>
          <p:cNvPr id="985" name="Shape 985"/>
          <p:cNvSpPr/>
          <p:nvPr/>
        </p:nvSpPr>
        <p:spPr>
          <a:xfrm>
            <a:off x="13757537" y="273922"/>
            <a:ext cx="5850832" cy="2737347"/>
          </a:xfrm>
          <a:prstGeom prst="wedgeEllipseCallout">
            <a:avLst>
              <a:gd name="adj1" fmla="val -92744"/>
              <a:gd name="adj2" fmla="val 2020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Increasing access to material resources</a:t>
            </a:r>
          </a:p>
        </p:txBody>
      </p:sp>
      <p:pic>
        <p:nvPicPr>
          <p:cNvPr id="986" name="catching_fire.tiff"/>
          <p:cNvPicPr>
            <a:picLocks noChangeAspect="1"/>
          </p:cNvPicPr>
          <p:nvPr/>
        </p:nvPicPr>
        <p:blipFill>
          <a:blip r:embed="rId11">
            <a:extLst/>
          </a:blip>
          <a:stretch>
            <a:fillRect/>
          </a:stretch>
        </p:blipFill>
        <p:spPr>
          <a:xfrm>
            <a:off x="-153699" y="6676998"/>
            <a:ext cx="2989893" cy="4412076"/>
          </a:xfrm>
          <a:prstGeom prst="rect">
            <a:avLst/>
          </a:prstGeom>
          <a:ln w="12700">
            <a:miter lim="400000"/>
          </a:ln>
        </p:spPr>
      </p:pic>
      <p:sp>
        <p:nvSpPr>
          <p:cNvPr id="987" name="Shape 987"/>
          <p:cNvSpPr/>
          <p:nvPr/>
        </p:nvSpPr>
        <p:spPr>
          <a:xfrm>
            <a:off x="13864297" y="2215676"/>
            <a:ext cx="5850831" cy="2737347"/>
          </a:xfrm>
          <a:prstGeom prst="wedgeEllipseCallout">
            <a:avLst>
              <a:gd name="adj1" fmla="val -91920"/>
              <a:gd name="adj2" fmla="val -46591"/>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Mainly a (light-skinned) subspecies from Europe</a:t>
            </a:r>
          </a:p>
        </p:txBody>
      </p:sp>
      <p:sp>
        <p:nvSpPr>
          <p:cNvPr id="988" name="Shape 988"/>
          <p:cNvSpPr/>
          <p:nvPr/>
        </p:nvSpPr>
        <p:spPr>
          <a:xfrm>
            <a:off x="158700" y="68312"/>
            <a:ext cx="135045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A New Economy and Global Order</a:t>
            </a:r>
          </a:p>
        </p:txBody>
      </p:sp>
      <p:sp>
        <p:nvSpPr>
          <p:cNvPr id="989" name="Shape 989"/>
          <p:cNvSpPr/>
          <p:nvPr/>
        </p:nvSpPr>
        <p:spPr>
          <a:xfrm>
            <a:off x="14671376" y="11781060"/>
            <a:ext cx="5850832" cy="1611611"/>
          </a:xfrm>
          <a:prstGeom prst="wedgeEllipseCallout">
            <a:avLst>
              <a:gd name="adj1" fmla="val -84772"/>
              <a:gd name="adj2" fmla="val -213680"/>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Consume, consume, … </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978"/>
                                        </p:tgtEl>
                                        <p:attrNameLst>
                                          <p:attrName>style.visibility</p:attrName>
                                        </p:attrNameLst>
                                      </p:cBhvr>
                                      <p:to>
                                        <p:strVal val="visible"/>
                                      </p:to>
                                    </p:set>
                                    <p:anim calcmode="lin" valueType="num">
                                      <p:cBhvr>
                                        <p:cTn id="7" dur="750" fill="hold"/>
                                        <p:tgtEl>
                                          <p:spTgt spid="978"/>
                                        </p:tgtEl>
                                        <p:attrNameLst>
                                          <p:attrName>ppt_w</p:attrName>
                                        </p:attrNameLst>
                                      </p:cBhvr>
                                      <p:tavLst>
                                        <p:tav tm="0">
                                          <p:val>
                                            <p:fltVal val="0"/>
                                          </p:val>
                                        </p:tav>
                                        <p:tav tm="100000">
                                          <p:val>
                                            <p:strVal val="#ppt_w"/>
                                          </p:val>
                                        </p:tav>
                                      </p:tavLst>
                                    </p:anim>
                                    <p:anim calcmode="lin" valueType="num">
                                      <p:cBhvr>
                                        <p:cTn id="8" dur="750" fill="hold"/>
                                        <p:tgtEl>
                                          <p:spTgt spid="97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986"/>
                                        </p:tgtEl>
                                        <p:attrNameLst>
                                          <p:attrName>style.visibility</p:attrName>
                                        </p:attrNameLst>
                                      </p:cBhvr>
                                      <p:to>
                                        <p:strVal val="visible"/>
                                      </p:to>
                                    </p:set>
                                    <p:animEffect filter="dissolve" transition="in">
                                      <p:cBhvr>
                                        <p:cTn id="13" dur="1000"/>
                                        <p:tgtEl>
                                          <p:spTgt spid="986"/>
                                        </p:tgtEl>
                                      </p:cBhvr>
                                    </p:animEffect>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0" presetID="1" grpId="3" fill="hold">
                                  <p:stCondLst>
                                    <p:cond delay="0"/>
                                  </p:stCondLst>
                                  <p:iterate type="el" backwards="0">
                                    <p:tmAbs val="0"/>
                                  </p:iterate>
                                  <p:childTnLst>
                                    <p:set>
                                      <p:cBhvr>
                                        <p:cTn id="17" fill="hold">
                                          <p:stCondLst>
                                            <p:cond delay="0"/>
                                          </p:stCondLst>
                                        </p:cTn>
                                        <p:tgtEl>
                                          <p:spTgt spid="986"/>
                                        </p:tgtEl>
                                        <p:attrNameLst>
                                          <p:attrName>style.visibility</p:attrName>
                                        </p:attrNameLst>
                                      </p:cBhvr>
                                      <p:to>
                                        <p:strVal val="hidden"/>
                                      </p:to>
                                    </p:set>
                                  </p:childTnLst>
                                </p:cTn>
                              </p:par>
                            </p:childTnLst>
                          </p:cTn>
                        </p:par>
                        <p:par>
                          <p:cTn id="18" fill="hold">
                            <p:stCondLst>
                              <p:cond delay="0"/>
                            </p:stCondLst>
                            <p:childTnLst>
                              <p:par>
                                <p:cTn id="19" presetClass="exit" nodeType="afterEffect" presetID="9" grpId="4" fill="hold">
                                  <p:stCondLst>
                                    <p:cond delay="0"/>
                                  </p:stCondLst>
                                  <p:iterate type="el" backwards="0">
                                    <p:tmAbs val="0"/>
                                  </p:iterate>
                                  <p:childTnLst>
                                    <p:animEffect filter="dissolve" transition="out">
                                      <p:cBhvr>
                                        <p:cTn id="20" dur="1000" fill="hold"/>
                                        <p:tgtEl>
                                          <p:spTgt spid="978"/>
                                        </p:tgtEl>
                                      </p:cBhvr>
                                    </p:animEffect>
                                    <p:set>
                                      <p:cBhvr>
                                        <p:cTn id="21" fill="hold">
                                          <p:stCondLst>
                                            <p:cond delay="999"/>
                                          </p:stCondLst>
                                        </p:cTn>
                                        <p:tgtEl>
                                          <p:spTgt spid="978"/>
                                        </p:tgtEl>
                                        <p:attrNameLst>
                                          <p:attrName>style.visibility</p:attrName>
                                        </p:attrNameLst>
                                      </p:cBhvr>
                                      <p:to>
                                        <p:strVal val="hidden"/>
                                      </p:to>
                                    </p:set>
                                  </p:childTnLst>
                                </p:cTn>
                              </p:par>
                            </p:childTnLst>
                          </p:cTn>
                        </p:par>
                        <p:par>
                          <p:cTn id="22" fill="hold">
                            <p:stCondLst>
                              <p:cond delay="1000"/>
                            </p:stCondLst>
                            <p:childTnLst>
                              <p:par>
                                <p:cTn id="23" presetClass="entr" nodeType="afterEffect" presetSubtype="16" presetID="23" grpId="5" fill="hold">
                                  <p:stCondLst>
                                    <p:cond delay="0"/>
                                  </p:stCondLst>
                                  <p:iterate type="el" backwards="0">
                                    <p:tmAbs val="0"/>
                                  </p:iterate>
                                  <p:childTnLst>
                                    <p:set>
                                      <p:cBhvr>
                                        <p:cTn id="24" fill="hold"/>
                                        <p:tgtEl>
                                          <p:spTgt spid="979"/>
                                        </p:tgtEl>
                                        <p:attrNameLst>
                                          <p:attrName>style.visibility</p:attrName>
                                        </p:attrNameLst>
                                      </p:cBhvr>
                                      <p:to>
                                        <p:strVal val="visible"/>
                                      </p:to>
                                    </p:set>
                                    <p:anim calcmode="lin" valueType="num">
                                      <p:cBhvr>
                                        <p:cTn id="25" dur="750" fill="hold"/>
                                        <p:tgtEl>
                                          <p:spTgt spid="979"/>
                                        </p:tgtEl>
                                        <p:attrNameLst>
                                          <p:attrName>ppt_w</p:attrName>
                                        </p:attrNameLst>
                                      </p:cBhvr>
                                      <p:tavLst>
                                        <p:tav tm="0">
                                          <p:val>
                                            <p:fltVal val="0"/>
                                          </p:val>
                                        </p:tav>
                                        <p:tav tm="100000">
                                          <p:val>
                                            <p:strVal val="#ppt_w"/>
                                          </p:val>
                                        </p:tav>
                                      </p:tavLst>
                                    </p:anim>
                                    <p:anim calcmode="lin" valueType="num">
                                      <p:cBhvr>
                                        <p:cTn id="26" dur="750" fill="hold"/>
                                        <p:tgtEl>
                                          <p:spTgt spid="97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xit" nodeType="clickEffect" presetID="9" grpId="6" fill="hold">
                                  <p:stCondLst>
                                    <p:cond delay="0"/>
                                  </p:stCondLst>
                                  <p:iterate type="el" backwards="0">
                                    <p:tmAbs val="0"/>
                                  </p:iterate>
                                  <p:childTnLst>
                                    <p:animEffect filter="dissolve" transition="out">
                                      <p:cBhvr>
                                        <p:cTn id="30" dur="1000" fill="hold"/>
                                        <p:tgtEl>
                                          <p:spTgt spid="979"/>
                                        </p:tgtEl>
                                      </p:cBhvr>
                                    </p:animEffect>
                                    <p:set>
                                      <p:cBhvr>
                                        <p:cTn id="31" fill="hold">
                                          <p:stCondLst>
                                            <p:cond delay="999"/>
                                          </p:stCondLst>
                                        </p:cTn>
                                        <p:tgtEl>
                                          <p:spTgt spid="979"/>
                                        </p:tgtEl>
                                        <p:attrNameLst>
                                          <p:attrName>style.visibility</p:attrName>
                                        </p:attrNameLst>
                                      </p:cBhvr>
                                      <p:to>
                                        <p:strVal val="hidden"/>
                                      </p:to>
                                    </p:set>
                                  </p:childTnLst>
                                </p:cTn>
                              </p:par>
                            </p:childTnLst>
                          </p:cTn>
                        </p:par>
                        <p:par>
                          <p:cTn id="32" fill="hold">
                            <p:stCondLst>
                              <p:cond delay="1000"/>
                            </p:stCondLst>
                            <p:childTnLst>
                              <p:par>
                                <p:cTn id="33" presetClass="entr" nodeType="afterEffect" presetSubtype="16" presetID="23" grpId="7" fill="hold">
                                  <p:stCondLst>
                                    <p:cond delay="0"/>
                                  </p:stCondLst>
                                  <p:iterate type="el" backwards="0">
                                    <p:tmAbs val="0"/>
                                  </p:iterate>
                                  <p:childTnLst>
                                    <p:set>
                                      <p:cBhvr>
                                        <p:cTn id="34" fill="hold"/>
                                        <p:tgtEl>
                                          <p:spTgt spid="985"/>
                                        </p:tgtEl>
                                        <p:attrNameLst>
                                          <p:attrName>style.visibility</p:attrName>
                                        </p:attrNameLst>
                                      </p:cBhvr>
                                      <p:to>
                                        <p:strVal val="visible"/>
                                      </p:to>
                                    </p:set>
                                    <p:anim calcmode="lin" valueType="num">
                                      <p:cBhvr>
                                        <p:cTn id="35" dur="750" fill="hold"/>
                                        <p:tgtEl>
                                          <p:spTgt spid="985"/>
                                        </p:tgtEl>
                                        <p:attrNameLst>
                                          <p:attrName>ppt_w</p:attrName>
                                        </p:attrNameLst>
                                      </p:cBhvr>
                                      <p:tavLst>
                                        <p:tav tm="0">
                                          <p:val>
                                            <p:fltVal val="0"/>
                                          </p:val>
                                        </p:tav>
                                        <p:tav tm="100000">
                                          <p:val>
                                            <p:strVal val="#ppt_w"/>
                                          </p:val>
                                        </p:tav>
                                      </p:tavLst>
                                    </p:anim>
                                    <p:anim calcmode="lin" valueType="num">
                                      <p:cBhvr>
                                        <p:cTn id="36" dur="750" fill="hold"/>
                                        <p:tgtEl>
                                          <p:spTgt spid="985"/>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8" fill="hold">
                                  <p:stCondLst>
                                    <p:cond delay="0"/>
                                  </p:stCondLst>
                                  <p:iterate type="el" backwards="0">
                                    <p:tmAbs val="0"/>
                                  </p:iterate>
                                  <p:childTnLst>
                                    <p:set>
                                      <p:cBhvr>
                                        <p:cTn id="40" fill="hold"/>
                                        <p:tgtEl>
                                          <p:spTgt spid="987"/>
                                        </p:tgtEl>
                                        <p:attrNameLst>
                                          <p:attrName>style.visibility</p:attrName>
                                        </p:attrNameLst>
                                      </p:cBhvr>
                                      <p:to>
                                        <p:strVal val="visible"/>
                                      </p:to>
                                    </p:set>
                                    <p:anim calcmode="lin" valueType="num">
                                      <p:cBhvr>
                                        <p:cTn id="41" dur="750" fill="hold"/>
                                        <p:tgtEl>
                                          <p:spTgt spid="987"/>
                                        </p:tgtEl>
                                        <p:attrNameLst>
                                          <p:attrName>ppt_w</p:attrName>
                                        </p:attrNameLst>
                                      </p:cBhvr>
                                      <p:tavLst>
                                        <p:tav tm="0">
                                          <p:val>
                                            <p:fltVal val="0"/>
                                          </p:val>
                                        </p:tav>
                                        <p:tav tm="100000">
                                          <p:val>
                                            <p:strVal val="#ppt_w"/>
                                          </p:val>
                                        </p:tav>
                                      </p:tavLst>
                                    </p:anim>
                                    <p:anim calcmode="lin" valueType="num">
                                      <p:cBhvr>
                                        <p:cTn id="42" dur="750" fill="hold"/>
                                        <p:tgtEl>
                                          <p:spTgt spid="987"/>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9" fill="hold">
                                  <p:stCondLst>
                                    <p:cond delay="0"/>
                                  </p:stCondLst>
                                  <p:iterate type="el" backwards="0">
                                    <p:tmAbs val="0"/>
                                  </p:iterate>
                                  <p:childTnLst>
                                    <p:set>
                                      <p:cBhvr>
                                        <p:cTn id="46" fill="hold"/>
                                        <p:tgtEl>
                                          <p:spTgt spid="983"/>
                                        </p:tgtEl>
                                        <p:attrNameLst>
                                          <p:attrName>style.visibility</p:attrName>
                                        </p:attrNameLst>
                                      </p:cBhvr>
                                      <p:to>
                                        <p:strVal val="visible"/>
                                      </p:to>
                                    </p:set>
                                    <p:anim calcmode="lin" valueType="num">
                                      <p:cBhvr>
                                        <p:cTn id="47" dur="750" fill="hold"/>
                                        <p:tgtEl>
                                          <p:spTgt spid="983"/>
                                        </p:tgtEl>
                                        <p:attrNameLst>
                                          <p:attrName>ppt_w</p:attrName>
                                        </p:attrNameLst>
                                      </p:cBhvr>
                                      <p:tavLst>
                                        <p:tav tm="0">
                                          <p:val>
                                            <p:fltVal val="0"/>
                                          </p:val>
                                        </p:tav>
                                        <p:tav tm="100000">
                                          <p:val>
                                            <p:strVal val="#ppt_w"/>
                                          </p:val>
                                        </p:tav>
                                      </p:tavLst>
                                    </p:anim>
                                    <p:anim calcmode="lin" valueType="num">
                                      <p:cBhvr>
                                        <p:cTn id="48" dur="750" fill="hold"/>
                                        <p:tgtEl>
                                          <p:spTgt spid="983"/>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xit" nodeType="clickEffect" presetID="9" grpId="10" fill="hold">
                                  <p:stCondLst>
                                    <p:cond delay="0"/>
                                  </p:stCondLst>
                                  <p:iterate type="el" backwards="0">
                                    <p:tmAbs val="0"/>
                                  </p:iterate>
                                  <p:childTnLst>
                                    <p:animEffect filter="dissolve" transition="out">
                                      <p:cBhvr>
                                        <p:cTn id="52" dur="1000" fill="hold"/>
                                        <p:tgtEl>
                                          <p:spTgt spid="985"/>
                                        </p:tgtEl>
                                      </p:cBhvr>
                                    </p:animEffect>
                                    <p:set>
                                      <p:cBhvr>
                                        <p:cTn id="53" fill="hold">
                                          <p:stCondLst>
                                            <p:cond delay="999"/>
                                          </p:stCondLst>
                                        </p:cTn>
                                        <p:tgtEl>
                                          <p:spTgt spid="985"/>
                                        </p:tgtEl>
                                        <p:attrNameLst>
                                          <p:attrName>style.visibility</p:attrName>
                                        </p:attrNameLst>
                                      </p:cBhvr>
                                      <p:to>
                                        <p:strVal val="hidden"/>
                                      </p:to>
                                    </p:set>
                                  </p:childTnLst>
                                </p:cTn>
                              </p:par>
                            </p:childTnLst>
                          </p:cTn>
                        </p:par>
                        <p:par>
                          <p:cTn id="54" fill="hold">
                            <p:stCondLst>
                              <p:cond delay="1000"/>
                            </p:stCondLst>
                            <p:childTnLst>
                              <p:par>
                                <p:cTn id="55" presetClass="exit" nodeType="afterEffect" presetID="9" grpId="11" fill="hold">
                                  <p:stCondLst>
                                    <p:cond delay="0"/>
                                  </p:stCondLst>
                                  <p:iterate type="el" backwards="0">
                                    <p:tmAbs val="0"/>
                                  </p:iterate>
                                  <p:childTnLst>
                                    <p:animEffect filter="dissolve" transition="out">
                                      <p:cBhvr>
                                        <p:cTn id="56" dur="1000" fill="hold"/>
                                        <p:tgtEl>
                                          <p:spTgt spid="987"/>
                                        </p:tgtEl>
                                      </p:cBhvr>
                                    </p:animEffect>
                                    <p:set>
                                      <p:cBhvr>
                                        <p:cTn id="57" fill="hold">
                                          <p:stCondLst>
                                            <p:cond delay="999"/>
                                          </p:stCondLst>
                                        </p:cTn>
                                        <p:tgtEl>
                                          <p:spTgt spid="987"/>
                                        </p:tgtEl>
                                        <p:attrNameLst>
                                          <p:attrName>style.visibility</p:attrName>
                                        </p:attrNameLst>
                                      </p:cBhvr>
                                      <p:to>
                                        <p:strVal val="hidden"/>
                                      </p:to>
                                    </p:set>
                                  </p:childTnLst>
                                </p:cTn>
                              </p:par>
                            </p:childTnLst>
                          </p:cTn>
                        </p:par>
                        <p:par>
                          <p:cTn id="58" fill="hold">
                            <p:stCondLst>
                              <p:cond delay="2000"/>
                            </p:stCondLst>
                            <p:childTnLst>
                              <p:par>
                                <p:cTn id="59" presetClass="entr" nodeType="afterEffect" presetSubtype="16" presetID="23" grpId="12" fill="hold">
                                  <p:stCondLst>
                                    <p:cond delay="0"/>
                                  </p:stCondLst>
                                  <p:iterate type="el" backwards="0">
                                    <p:tmAbs val="0"/>
                                  </p:iterate>
                                  <p:childTnLst>
                                    <p:set>
                                      <p:cBhvr>
                                        <p:cTn id="60" fill="hold"/>
                                        <p:tgtEl>
                                          <p:spTgt spid="984"/>
                                        </p:tgtEl>
                                        <p:attrNameLst>
                                          <p:attrName>style.visibility</p:attrName>
                                        </p:attrNameLst>
                                      </p:cBhvr>
                                      <p:to>
                                        <p:strVal val="visible"/>
                                      </p:to>
                                    </p:set>
                                    <p:anim calcmode="lin" valueType="num">
                                      <p:cBhvr>
                                        <p:cTn id="61" dur="750" fill="hold"/>
                                        <p:tgtEl>
                                          <p:spTgt spid="984"/>
                                        </p:tgtEl>
                                        <p:attrNameLst>
                                          <p:attrName>ppt_w</p:attrName>
                                        </p:attrNameLst>
                                      </p:cBhvr>
                                      <p:tavLst>
                                        <p:tav tm="0">
                                          <p:val>
                                            <p:fltVal val="0"/>
                                          </p:val>
                                        </p:tav>
                                        <p:tav tm="100000">
                                          <p:val>
                                            <p:strVal val="#ppt_w"/>
                                          </p:val>
                                        </p:tav>
                                      </p:tavLst>
                                    </p:anim>
                                    <p:anim calcmode="lin" valueType="num">
                                      <p:cBhvr>
                                        <p:cTn id="62" dur="750" fill="hold"/>
                                        <p:tgtEl>
                                          <p:spTgt spid="984"/>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16" presetID="23" grpId="13" fill="hold">
                                  <p:stCondLst>
                                    <p:cond delay="0"/>
                                  </p:stCondLst>
                                  <p:iterate type="el" backwards="0">
                                    <p:tmAbs val="0"/>
                                  </p:iterate>
                                  <p:childTnLst>
                                    <p:set>
                                      <p:cBhvr>
                                        <p:cTn id="66" fill="hold"/>
                                        <p:tgtEl>
                                          <p:spTgt spid="982"/>
                                        </p:tgtEl>
                                        <p:attrNameLst>
                                          <p:attrName>style.visibility</p:attrName>
                                        </p:attrNameLst>
                                      </p:cBhvr>
                                      <p:to>
                                        <p:strVal val="visible"/>
                                      </p:to>
                                    </p:set>
                                    <p:anim calcmode="lin" valueType="num">
                                      <p:cBhvr>
                                        <p:cTn id="67" dur="750" fill="hold"/>
                                        <p:tgtEl>
                                          <p:spTgt spid="982"/>
                                        </p:tgtEl>
                                        <p:attrNameLst>
                                          <p:attrName>ppt_w</p:attrName>
                                        </p:attrNameLst>
                                      </p:cBhvr>
                                      <p:tavLst>
                                        <p:tav tm="0">
                                          <p:val>
                                            <p:fltVal val="0"/>
                                          </p:val>
                                        </p:tav>
                                        <p:tav tm="100000">
                                          <p:val>
                                            <p:strVal val="#ppt_w"/>
                                          </p:val>
                                        </p:tav>
                                      </p:tavLst>
                                    </p:anim>
                                    <p:anim calcmode="lin" valueType="num">
                                      <p:cBhvr>
                                        <p:cTn id="68" dur="750" fill="hold"/>
                                        <p:tgtEl>
                                          <p:spTgt spid="982"/>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Class="exit" nodeType="clickEffect" presetID="9" grpId="14" fill="hold">
                                  <p:stCondLst>
                                    <p:cond delay="0"/>
                                  </p:stCondLst>
                                  <p:iterate type="el" backwards="0">
                                    <p:tmAbs val="0"/>
                                  </p:iterate>
                                  <p:childTnLst>
                                    <p:animEffect filter="dissolve" transition="out">
                                      <p:cBhvr>
                                        <p:cTn id="72" dur="1000" fill="hold"/>
                                        <p:tgtEl>
                                          <p:spTgt spid="982"/>
                                        </p:tgtEl>
                                      </p:cBhvr>
                                    </p:animEffect>
                                    <p:set>
                                      <p:cBhvr>
                                        <p:cTn id="73" fill="hold">
                                          <p:stCondLst>
                                            <p:cond delay="999"/>
                                          </p:stCondLst>
                                        </p:cTn>
                                        <p:tgtEl>
                                          <p:spTgt spid="982"/>
                                        </p:tgtEl>
                                        <p:attrNameLst>
                                          <p:attrName>style.visibility</p:attrName>
                                        </p:attrNameLst>
                                      </p:cBhvr>
                                      <p:to>
                                        <p:strVal val="hidden"/>
                                      </p:to>
                                    </p:set>
                                  </p:childTnLst>
                                </p:cTn>
                              </p:par>
                            </p:childTnLst>
                          </p:cTn>
                        </p:par>
                        <p:par>
                          <p:cTn id="74" fill="hold">
                            <p:stCondLst>
                              <p:cond delay="1000"/>
                            </p:stCondLst>
                            <p:childTnLst>
                              <p:par>
                                <p:cTn id="75" presetClass="exit" nodeType="afterEffect" presetID="9" grpId="15" fill="hold">
                                  <p:stCondLst>
                                    <p:cond delay="0"/>
                                  </p:stCondLst>
                                  <p:iterate type="el" backwards="0">
                                    <p:tmAbs val="0"/>
                                  </p:iterate>
                                  <p:childTnLst>
                                    <p:animEffect filter="dissolve" transition="out">
                                      <p:cBhvr>
                                        <p:cTn id="76" dur="1000" fill="hold"/>
                                        <p:tgtEl>
                                          <p:spTgt spid="983"/>
                                        </p:tgtEl>
                                      </p:cBhvr>
                                    </p:animEffect>
                                    <p:set>
                                      <p:cBhvr>
                                        <p:cTn id="77" fill="hold">
                                          <p:stCondLst>
                                            <p:cond delay="999"/>
                                          </p:stCondLst>
                                        </p:cTn>
                                        <p:tgtEl>
                                          <p:spTgt spid="983"/>
                                        </p:tgtEl>
                                        <p:attrNameLst>
                                          <p:attrName>style.visibility</p:attrName>
                                        </p:attrNameLst>
                                      </p:cBhvr>
                                      <p:to>
                                        <p:strVal val="hidden"/>
                                      </p:to>
                                    </p:set>
                                  </p:childTnLst>
                                </p:cTn>
                              </p:par>
                            </p:childTnLst>
                          </p:cTn>
                        </p:par>
                        <p:par>
                          <p:cTn id="78" fill="hold">
                            <p:stCondLst>
                              <p:cond delay="2000"/>
                            </p:stCondLst>
                            <p:childTnLst>
                              <p:par>
                                <p:cTn id="79" presetClass="exit" nodeType="afterEffect" presetID="9" grpId="16" fill="hold">
                                  <p:stCondLst>
                                    <p:cond delay="0"/>
                                  </p:stCondLst>
                                  <p:iterate type="el" backwards="0">
                                    <p:tmAbs val="0"/>
                                  </p:iterate>
                                  <p:childTnLst>
                                    <p:animEffect filter="dissolve" transition="out">
                                      <p:cBhvr>
                                        <p:cTn id="80" dur="1000" fill="hold"/>
                                        <p:tgtEl>
                                          <p:spTgt spid="984"/>
                                        </p:tgtEl>
                                      </p:cBhvr>
                                    </p:animEffect>
                                    <p:set>
                                      <p:cBhvr>
                                        <p:cTn id="81" fill="hold">
                                          <p:stCondLst>
                                            <p:cond delay="999"/>
                                          </p:stCondLst>
                                        </p:cTn>
                                        <p:tgtEl>
                                          <p:spTgt spid="984"/>
                                        </p:tgtEl>
                                        <p:attrNameLst>
                                          <p:attrName>style.visibility</p:attrName>
                                        </p:attrNameLst>
                                      </p:cBhvr>
                                      <p:to>
                                        <p:strVal val="hidden"/>
                                      </p:to>
                                    </p:set>
                                  </p:childTnLst>
                                </p:cTn>
                              </p:par>
                            </p:childTnLst>
                          </p:cTn>
                        </p:par>
                        <p:par>
                          <p:cTn id="82" fill="hold">
                            <p:stCondLst>
                              <p:cond delay="3000"/>
                            </p:stCondLst>
                            <p:childTnLst>
                              <p:par>
                                <p:cTn id="83" presetClass="entr" nodeType="afterEffect" presetID="9" grpId="17" fill="hold">
                                  <p:stCondLst>
                                    <p:cond delay="0"/>
                                  </p:stCondLst>
                                  <p:iterate type="el" backwards="0">
                                    <p:tmAbs val="0"/>
                                  </p:iterate>
                                  <p:childTnLst>
                                    <p:set>
                                      <p:cBhvr>
                                        <p:cTn id="84" fill="hold"/>
                                        <p:tgtEl>
                                          <p:spTgt spid="981"/>
                                        </p:tgtEl>
                                        <p:attrNameLst>
                                          <p:attrName>style.visibility</p:attrName>
                                        </p:attrNameLst>
                                      </p:cBhvr>
                                      <p:to>
                                        <p:strVal val="visible"/>
                                      </p:to>
                                    </p:set>
                                    <p:animEffect filter="dissolve" transition="in">
                                      <p:cBhvr>
                                        <p:cTn id="85" dur="1000"/>
                                        <p:tgtEl>
                                          <p:spTgt spid="981"/>
                                        </p:tgtEl>
                                      </p:cBhvr>
                                    </p:animEffect>
                                  </p:childTnLst>
                                </p:cTn>
                              </p:par>
                            </p:childTnLst>
                          </p:cTn>
                        </p:par>
                        <p:par>
                          <p:cTn id="86" fill="hold">
                            <p:stCondLst>
                              <p:cond delay="4000"/>
                            </p:stCondLst>
                            <p:childTnLst>
                              <p:par>
                                <p:cTn id="87" presetClass="entr" nodeType="afterEffect" presetSubtype="16" presetID="23" grpId="18" fill="hold">
                                  <p:stCondLst>
                                    <p:cond delay="0"/>
                                  </p:stCondLst>
                                  <p:iterate type="el" backwards="0">
                                    <p:tmAbs val="0"/>
                                  </p:iterate>
                                  <p:childTnLst>
                                    <p:set>
                                      <p:cBhvr>
                                        <p:cTn id="88" fill="hold"/>
                                        <p:tgtEl>
                                          <p:spTgt spid="980"/>
                                        </p:tgtEl>
                                        <p:attrNameLst>
                                          <p:attrName>style.visibility</p:attrName>
                                        </p:attrNameLst>
                                      </p:cBhvr>
                                      <p:to>
                                        <p:strVal val="visible"/>
                                      </p:to>
                                    </p:set>
                                    <p:anim calcmode="lin" valueType="num">
                                      <p:cBhvr>
                                        <p:cTn id="89" dur="750" fill="hold"/>
                                        <p:tgtEl>
                                          <p:spTgt spid="980"/>
                                        </p:tgtEl>
                                        <p:attrNameLst>
                                          <p:attrName>ppt_w</p:attrName>
                                        </p:attrNameLst>
                                      </p:cBhvr>
                                      <p:tavLst>
                                        <p:tav tm="0">
                                          <p:val>
                                            <p:fltVal val="0"/>
                                          </p:val>
                                        </p:tav>
                                        <p:tav tm="100000">
                                          <p:val>
                                            <p:strVal val="#ppt_w"/>
                                          </p:val>
                                        </p:tav>
                                      </p:tavLst>
                                    </p:anim>
                                    <p:anim calcmode="lin" valueType="num">
                                      <p:cBhvr>
                                        <p:cTn id="90" dur="750" fill="hold"/>
                                        <p:tgtEl>
                                          <p:spTgt spid="980"/>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Class="entr" nodeType="clickEffect" presetSubtype="16" presetID="23" grpId="19" fill="hold">
                                  <p:stCondLst>
                                    <p:cond delay="0"/>
                                  </p:stCondLst>
                                  <p:iterate type="el" backwards="0">
                                    <p:tmAbs val="0"/>
                                  </p:iterate>
                                  <p:childTnLst>
                                    <p:set>
                                      <p:cBhvr>
                                        <p:cTn id="94" fill="hold"/>
                                        <p:tgtEl>
                                          <p:spTgt spid="989"/>
                                        </p:tgtEl>
                                        <p:attrNameLst>
                                          <p:attrName>style.visibility</p:attrName>
                                        </p:attrNameLst>
                                      </p:cBhvr>
                                      <p:to>
                                        <p:strVal val="visible"/>
                                      </p:to>
                                    </p:set>
                                    <p:anim calcmode="lin" valueType="num">
                                      <p:cBhvr>
                                        <p:cTn id="95" dur="750" fill="hold"/>
                                        <p:tgtEl>
                                          <p:spTgt spid="989"/>
                                        </p:tgtEl>
                                        <p:attrNameLst>
                                          <p:attrName>ppt_w</p:attrName>
                                        </p:attrNameLst>
                                      </p:cBhvr>
                                      <p:tavLst>
                                        <p:tav tm="0">
                                          <p:val>
                                            <p:fltVal val="0"/>
                                          </p:val>
                                        </p:tav>
                                        <p:tav tm="100000">
                                          <p:val>
                                            <p:strVal val="#ppt_w"/>
                                          </p:val>
                                        </p:tav>
                                      </p:tavLst>
                                    </p:anim>
                                    <p:anim calcmode="lin" valueType="num">
                                      <p:cBhvr>
                                        <p:cTn id="96" dur="750" fill="hold"/>
                                        <p:tgtEl>
                                          <p:spTgt spid="9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1" grpId="17"/>
      <p:bldP build="whole" bldLvl="1" animBg="1" rev="0" advAuto="0" spid="986" grpId="2"/>
      <p:bldP build="whole" bldLvl="1" animBg="1" rev="0" advAuto="0" spid="986" grpId="3"/>
      <p:bldP build="whole" bldLvl="1" animBg="1" rev="0" advAuto="0" spid="983" grpId="9"/>
      <p:bldP build="whole" bldLvl="1" animBg="1" rev="0" advAuto="0" spid="984" grpId="12"/>
      <p:bldP build="whole" bldLvl="1" animBg="1" rev="0" advAuto="0" spid="984" grpId="16"/>
      <p:bldP build="whole" bldLvl="1" animBg="1" rev="0" advAuto="0" spid="983" grpId="15"/>
      <p:bldP build="whole" bldLvl="1" animBg="1" rev="0" advAuto="0" spid="982" grpId="13"/>
      <p:bldP build="whole" bldLvl="1" animBg="1" rev="0" advAuto="0" spid="982" grpId="14"/>
      <p:bldP build="whole" bldLvl="1" animBg="1" rev="0" advAuto="0" spid="978" grpId="1"/>
      <p:bldP build="whole" bldLvl="1" animBg="1" rev="0" advAuto="0" spid="989" grpId="19"/>
      <p:bldP build="whole" bldLvl="1" animBg="1" rev="0" advAuto="0" spid="985" grpId="7"/>
      <p:bldP build="whole" bldLvl="1" animBg="1" rev="0" advAuto="0" spid="978" grpId="4"/>
      <p:bldP build="whole" bldLvl="1" animBg="1" rev="0" advAuto="0" spid="980" grpId="18"/>
      <p:bldP build="whole" bldLvl="1" animBg="1" rev="0" advAuto="0" spid="987" grpId="8"/>
      <p:bldP build="whole" bldLvl="1" animBg="1" rev="0" advAuto="0" spid="985" grpId="10"/>
      <p:bldP build="whole" bldLvl="1" animBg="1" rev="0" advAuto="0" spid="979" grpId="5"/>
      <p:bldP build="whole" bldLvl="1" animBg="1" rev="0" advAuto="0" spid="979" grpId="6"/>
      <p:bldP build="whole" bldLvl="1" animBg="1" rev="0" advAuto="0" spid="987" grpId="11"/>
    </p:bldLst>
  </p:timing>
</p:sld>
</file>

<file path=ppt/slides/slide53.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991" name="Shape 991"/>
          <p:cNvSpPr/>
          <p:nvPr/>
        </p:nvSpPr>
        <p:spPr>
          <a:xfrm>
            <a:off x="11889699" y="1011039"/>
            <a:ext cx="8839201" cy="15748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000">
                <a:solidFill>
                  <a:srgbClr val="235691"/>
                </a:solidFill>
                <a:latin typeface="+mj-lt"/>
                <a:ea typeface="+mj-ea"/>
                <a:cs typeface="+mj-cs"/>
                <a:sym typeface="Gill Sans"/>
              </a:defRPr>
            </a:pPr>
            <a:r>
              <a:t>Scaling law for metabolic rate:  </a:t>
            </a:r>
          </a:p>
          <a:p>
            <a:pPr defTabSz="825500">
              <a:defRPr sz="5000">
                <a:solidFill>
                  <a:srgbClr val="235691"/>
                </a:solidFill>
                <a:latin typeface="+mj-lt"/>
                <a:ea typeface="+mj-ea"/>
                <a:cs typeface="+mj-cs"/>
                <a:sym typeface="Gill Sans"/>
              </a:defRPr>
            </a:pPr>
            <a:r>
              <a:rPr i="1"/>
              <a:t>Y </a:t>
            </a:r>
            <a:r>
              <a:t>= </a:t>
            </a:r>
            <a:r>
              <a:rPr i="1"/>
              <a:t>Y</a:t>
            </a:r>
            <a:r>
              <a:rPr baseline="-5999"/>
              <a:t>0</a:t>
            </a:r>
            <a:r>
              <a:t> * </a:t>
            </a:r>
            <a:r>
              <a:rPr i="1"/>
              <a:t>M</a:t>
            </a:r>
            <a:r>
              <a:rPr baseline="31999"/>
              <a:t>(3/4)</a:t>
            </a:r>
          </a:p>
        </p:txBody>
      </p:sp>
      <p:sp>
        <p:nvSpPr>
          <p:cNvPr id="992" name="Shape 992"/>
          <p:cNvSpPr/>
          <p:nvPr/>
        </p:nvSpPr>
        <p:spPr>
          <a:xfrm>
            <a:off x="11870649" y="2649934"/>
            <a:ext cx="8877301" cy="8382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000">
                <a:solidFill>
                  <a:srgbClr val="235691"/>
                </a:solidFill>
                <a:latin typeface="+mj-lt"/>
                <a:ea typeface="+mj-ea"/>
                <a:cs typeface="+mj-cs"/>
                <a:sym typeface="Gill Sans"/>
              </a:defRPr>
            </a:pPr>
            <a:r>
              <a:t>human: </a:t>
            </a:r>
            <a:r>
              <a:rPr i="1"/>
              <a:t>Y</a:t>
            </a:r>
            <a:r>
              <a:t> = 50 -100 Watt</a:t>
            </a:r>
          </a:p>
        </p:txBody>
      </p:sp>
      <p:sp>
        <p:nvSpPr>
          <p:cNvPr id="993" name="Shape 993"/>
          <p:cNvSpPr/>
          <p:nvPr/>
        </p:nvSpPr>
        <p:spPr>
          <a:xfrm>
            <a:off x="11889699" y="5979219"/>
            <a:ext cx="8877301"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000">
                <a:solidFill>
                  <a:srgbClr val="235691"/>
                </a:solidFill>
                <a:latin typeface="+mj-lt"/>
                <a:ea typeface="+mj-ea"/>
                <a:cs typeface="+mj-cs"/>
                <a:sym typeface="Gill Sans"/>
              </a:defRPr>
            </a:pPr>
            <a:r>
              <a:t>Energy consumption per capita:</a:t>
            </a:r>
          </a:p>
          <a:p>
            <a:pPr defTabSz="825500">
              <a:defRPr sz="5000">
                <a:solidFill>
                  <a:srgbClr val="235691"/>
                </a:solidFill>
                <a:latin typeface="+mj-lt"/>
                <a:ea typeface="+mj-ea"/>
                <a:cs typeface="+mj-cs"/>
                <a:sym typeface="Gill Sans"/>
              </a:defRPr>
            </a:pPr>
            <a:r>
              <a:t>Global Average: </a:t>
            </a:r>
            <a:r>
              <a:rPr i="1"/>
              <a:t>Y</a:t>
            </a:r>
            <a:r>
              <a:rPr baseline="-5999"/>
              <a:t>E</a:t>
            </a:r>
            <a:r>
              <a:t> = 2,835 Watt</a:t>
            </a:r>
          </a:p>
          <a:p>
            <a:pPr defTabSz="825500">
              <a:defRPr sz="5000">
                <a:solidFill>
                  <a:srgbClr val="235691"/>
                </a:solidFill>
                <a:latin typeface="+mj-lt"/>
                <a:ea typeface="+mj-ea"/>
                <a:cs typeface="+mj-cs"/>
                <a:sym typeface="Gill Sans"/>
              </a:defRPr>
            </a:pPr>
            <a:r>
              <a:rPr i="1"/>
              <a:t>M</a:t>
            </a:r>
            <a:r>
              <a:t> = 10 metric tons</a:t>
            </a:r>
          </a:p>
        </p:txBody>
      </p:sp>
      <p:sp>
        <p:nvSpPr>
          <p:cNvPr id="994" name="Shape 994"/>
          <p:cNvSpPr/>
          <p:nvPr/>
        </p:nvSpPr>
        <p:spPr>
          <a:xfrm>
            <a:off x="11889699" y="3556000"/>
            <a:ext cx="8877301"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000">
                <a:solidFill>
                  <a:srgbClr val="235691"/>
                </a:solidFill>
                <a:latin typeface="+mj-lt"/>
                <a:ea typeface="+mj-ea"/>
                <a:cs typeface="+mj-cs"/>
                <a:sym typeface="Gill Sans"/>
              </a:defRPr>
            </a:pPr>
            <a:r>
              <a:t>Extended metabolic rate: </a:t>
            </a:r>
          </a:p>
          <a:p>
            <a:pPr defTabSz="825500">
              <a:defRPr sz="5000">
                <a:solidFill>
                  <a:srgbClr val="235691"/>
                </a:solidFill>
                <a:latin typeface="+mj-lt"/>
                <a:ea typeface="+mj-ea"/>
                <a:cs typeface="+mj-cs"/>
                <a:sym typeface="Gill Sans"/>
              </a:defRPr>
            </a:pPr>
            <a:r>
              <a:rPr i="1"/>
              <a:t>Y</a:t>
            </a:r>
            <a:r>
              <a:rPr baseline="-5999"/>
              <a:t>E</a:t>
            </a:r>
            <a:r>
              <a:t> = </a:t>
            </a:r>
            <a:r>
              <a:rPr i="1"/>
              <a:t>Y</a:t>
            </a:r>
            <a:r>
              <a:t> + </a:t>
            </a:r>
            <a:r>
              <a:rPr i="1"/>
              <a:t>C</a:t>
            </a:r>
            <a:r>
              <a:rPr baseline="-5999"/>
              <a:t>E</a:t>
            </a:r>
            <a:r>
              <a:t> </a:t>
            </a:r>
          </a:p>
          <a:p>
            <a:pPr defTabSz="825500">
              <a:defRPr sz="5000">
                <a:solidFill>
                  <a:srgbClr val="235691"/>
                </a:solidFill>
                <a:latin typeface="+mj-lt"/>
                <a:ea typeface="+mj-ea"/>
                <a:cs typeface="+mj-cs"/>
                <a:sym typeface="Gill Sans"/>
              </a:defRPr>
            </a:pPr>
            <a:r>
              <a:t>(</a:t>
            </a:r>
            <a:r>
              <a:rPr i="1"/>
              <a:t>C</a:t>
            </a:r>
            <a:r>
              <a:rPr baseline="-5999"/>
              <a:t>E</a:t>
            </a:r>
            <a:r>
              <a:t>: total energy consumption)</a:t>
            </a:r>
          </a:p>
        </p:txBody>
      </p:sp>
      <p:grpSp>
        <p:nvGrpSpPr>
          <p:cNvPr id="998" name="Group 998"/>
          <p:cNvGrpSpPr/>
          <p:nvPr/>
        </p:nvGrpSpPr>
        <p:grpSpPr>
          <a:xfrm>
            <a:off x="152400" y="3308822"/>
            <a:ext cx="11356975" cy="8629178"/>
            <a:chOff x="0" y="0"/>
            <a:chExt cx="11356975" cy="8629177"/>
          </a:xfrm>
        </p:grpSpPr>
        <p:pic>
          <p:nvPicPr>
            <p:cNvPr id="995" name="scaling_law.jpg"/>
            <p:cNvPicPr>
              <a:picLocks noChangeAspect="1"/>
            </p:cNvPicPr>
            <p:nvPr/>
          </p:nvPicPr>
          <p:blipFill>
            <a:blip r:embed="rId2">
              <a:extLst/>
            </a:blip>
            <a:stretch>
              <a:fillRect/>
            </a:stretch>
          </p:blipFill>
          <p:spPr>
            <a:xfrm>
              <a:off x="0" y="0"/>
              <a:ext cx="11356975" cy="8623300"/>
            </a:xfrm>
            <a:prstGeom prst="rect">
              <a:avLst/>
            </a:prstGeom>
            <a:ln w="12700" cap="flat">
              <a:noFill/>
              <a:miter lim="400000"/>
            </a:ln>
            <a:effectLst/>
          </p:spPr>
        </p:pic>
        <p:sp>
          <p:nvSpPr>
            <p:cNvPr id="996" name="Shape 996"/>
            <p:cNvSpPr/>
            <p:nvPr/>
          </p:nvSpPr>
          <p:spPr>
            <a:xfrm>
              <a:off x="24525" y="5877"/>
              <a:ext cx="4275982"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a:r>
                <a:t>Metabolic Rate</a:t>
              </a:r>
            </a:p>
          </p:txBody>
        </p:sp>
        <p:sp>
          <p:nvSpPr>
            <p:cNvPr id="997" name="Shape 997"/>
            <p:cNvSpPr/>
            <p:nvPr/>
          </p:nvSpPr>
          <p:spPr>
            <a:xfrm>
              <a:off x="9861109" y="7740177"/>
              <a:ext cx="1470163"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a:r>
                <a:t>Mass</a:t>
              </a:r>
            </a:p>
          </p:txBody>
        </p:sp>
      </p:grpSp>
      <p:pic>
        <p:nvPicPr>
          <p:cNvPr id="999" name="Man.png"/>
          <p:cNvPicPr>
            <a:picLocks noChangeAspect="1"/>
          </p:cNvPicPr>
          <p:nvPr/>
        </p:nvPicPr>
        <p:blipFill>
          <a:blip r:embed="rId3">
            <a:extLst/>
          </a:blip>
          <a:stretch>
            <a:fillRect/>
          </a:stretch>
        </p:blipFill>
        <p:spPr>
          <a:xfrm>
            <a:off x="10882962" y="3165297"/>
            <a:ext cx="674978" cy="1587501"/>
          </a:xfrm>
          <a:prstGeom prst="rect">
            <a:avLst/>
          </a:prstGeom>
          <a:ln w="12700">
            <a:miter lim="400000"/>
          </a:ln>
        </p:spPr>
      </p:pic>
      <p:sp>
        <p:nvSpPr>
          <p:cNvPr id="1000" name="Shape 100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01"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1002" name="Shape 1002"/>
          <p:cNvSpPr/>
          <p:nvPr/>
        </p:nvSpPr>
        <p:spPr>
          <a:xfrm>
            <a:off x="133300" y="1011039"/>
            <a:ext cx="339904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Out of Scale</a:t>
            </a:r>
          </a:p>
        </p:txBody>
      </p:sp>
      <p:grpSp>
        <p:nvGrpSpPr>
          <p:cNvPr id="1007" name="Group 1007"/>
          <p:cNvGrpSpPr/>
          <p:nvPr/>
        </p:nvGrpSpPr>
        <p:grpSpPr>
          <a:xfrm>
            <a:off x="3766886" y="932105"/>
            <a:ext cx="19601114" cy="10086535"/>
            <a:chOff x="0" y="0"/>
            <a:chExt cx="19601113" cy="10086533"/>
          </a:xfrm>
        </p:grpSpPr>
        <p:sp>
          <p:nvSpPr>
            <p:cNvPr id="1003" name="Shape 1003"/>
            <p:cNvSpPr/>
            <p:nvPr/>
          </p:nvSpPr>
          <p:spPr>
            <a:xfrm>
              <a:off x="8145713" y="7622733"/>
              <a:ext cx="11455401" cy="2463801"/>
            </a:xfrm>
            <a:prstGeom prst="rect">
              <a:avLst/>
            </a:prstGeom>
            <a:solidFill>
              <a:srgbClr val="DEEAEE"/>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sz="5400">
                  <a:solidFill>
                    <a:srgbClr val="235691"/>
                  </a:solidFill>
                  <a:latin typeface="+mj-lt"/>
                  <a:ea typeface="+mj-ea"/>
                  <a:cs typeface="+mj-cs"/>
                  <a:sym typeface="Gill Sans"/>
                </a:defRPr>
              </a:pPr>
              <a:r>
                <a:t>Humanity has an extended metabolic rate equivalent to 14 Billion elephants</a:t>
              </a:r>
            </a:p>
            <a:p>
              <a:pPr defTabSz="825500">
                <a:defRPr sz="5400">
                  <a:solidFill>
                    <a:srgbClr val="235691"/>
                  </a:solidFill>
                  <a:latin typeface="+mj-lt"/>
                  <a:ea typeface="+mj-ea"/>
                  <a:cs typeface="+mj-cs"/>
                  <a:sym typeface="Gill Sans"/>
                </a:defRPr>
              </a:pPr>
              <a:r>
                <a:t>(2.7 Billion for the U.S. alone)</a:t>
              </a:r>
            </a:p>
          </p:txBody>
        </p:sp>
        <p:pic>
          <p:nvPicPr>
            <p:cNvPr id="1004" name="elephant_2.jpg"/>
            <p:cNvPicPr>
              <a:picLocks noChangeAspect="1"/>
            </p:cNvPicPr>
            <p:nvPr/>
          </p:nvPicPr>
          <p:blipFill>
            <a:blip r:embed="rId5">
              <a:extLst/>
            </a:blip>
            <a:stretch>
              <a:fillRect/>
            </a:stretch>
          </p:blipFill>
          <p:spPr>
            <a:xfrm>
              <a:off x="399780" y="522044"/>
              <a:ext cx="2175935" cy="2095501"/>
            </a:xfrm>
            <a:prstGeom prst="rect">
              <a:avLst/>
            </a:prstGeom>
            <a:ln w="12700" cap="flat">
              <a:noFill/>
              <a:miter lim="400000"/>
            </a:ln>
            <a:effectLst/>
          </p:spPr>
        </p:pic>
        <p:pic>
          <p:nvPicPr>
            <p:cNvPr id="1005" name="elephant_1.jpg"/>
            <p:cNvPicPr>
              <a:picLocks noChangeAspect="1"/>
            </p:cNvPicPr>
            <p:nvPr/>
          </p:nvPicPr>
          <p:blipFill>
            <a:blip r:embed="rId6">
              <a:extLst/>
            </a:blip>
            <a:stretch>
              <a:fillRect/>
            </a:stretch>
          </p:blipFill>
          <p:spPr>
            <a:xfrm>
              <a:off x="1821113" y="1938837"/>
              <a:ext cx="1739901" cy="1871440"/>
            </a:xfrm>
            <a:prstGeom prst="rect">
              <a:avLst/>
            </a:prstGeom>
            <a:ln w="12700" cap="flat">
              <a:noFill/>
              <a:miter lim="400000"/>
            </a:ln>
            <a:effectLst/>
          </p:spPr>
        </p:pic>
        <p:sp>
          <p:nvSpPr>
            <p:cNvPr id="1006" name="Shape 1006"/>
            <p:cNvSpPr/>
            <p:nvPr/>
          </p:nvSpPr>
          <p:spPr>
            <a:xfrm>
              <a:off x="0" y="0"/>
              <a:ext cx="4095354" cy="4178300"/>
            </a:xfrm>
            <a:prstGeom prst="wedgeEllipseCallout">
              <a:avLst>
                <a:gd name="adj1" fmla="val 125867"/>
                <a:gd name="adj2" fmla="val 11270"/>
              </a:avLst>
            </a:prstGeom>
            <a:noFill/>
            <a:ln w="25400" cap="flat">
              <a:solidFill>
                <a:srgbClr val="3D4A58">
                  <a:alpha val="85000"/>
                </a:srgbClr>
              </a:solidFill>
              <a:prstDash val="solid"/>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1008" name="Shape 1008"/>
          <p:cNvSpPr/>
          <p:nvPr/>
        </p:nvSpPr>
        <p:spPr>
          <a:xfrm flipH="1">
            <a:off x="9283699" y="4610100"/>
            <a:ext cx="1686190" cy="0"/>
          </a:xfrm>
          <a:prstGeom prst="line">
            <a:avLst/>
          </a:prstGeom>
          <a:ln w="152400">
            <a:solidFill>
              <a:schemeClr val="accent5"/>
            </a:solidFill>
            <a:miter lim="400000"/>
            <a:tailEnd type="triangle"/>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09" name="Shape 1009"/>
          <p:cNvSpPr/>
          <p:nvPr/>
        </p:nvSpPr>
        <p:spPr>
          <a:xfrm>
            <a:off x="8470044" y="3654262"/>
            <a:ext cx="2083657" cy="1"/>
          </a:xfrm>
          <a:prstGeom prst="line">
            <a:avLst/>
          </a:prstGeom>
          <a:ln w="152400">
            <a:solidFill>
              <a:schemeClr val="accent5"/>
            </a:solidFill>
            <a:miter lim="400000"/>
            <a:tailEnd type="triangle"/>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10" name="hans elephant.jpg"/>
          <p:cNvPicPr>
            <a:picLocks noChangeAspect="1"/>
          </p:cNvPicPr>
          <p:nvPr/>
        </p:nvPicPr>
        <p:blipFill>
          <a:blip r:embed="rId7">
            <a:extLst/>
          </a:blip>
          <a:stretch>
            <a:fillRect/>
          </a:stretch>
        </p:blipFill>
        <p:spPr>
          <a:xfrm>
            <a:off x="11553816" y="3598267"/>
            <a:ext cx="12465068" cy="8864601"/>
          </a:xfrm>
          <a:prstGeom prst="rect">
            <a:avLst/>
          </a:prstGeom>
          <a:ln w="12700">
            <a:miter lim="400000"/>
          </a:ln>
        </p:spPr>
      </p:pic>
      <p:sp>
        <p:nvSpPr>
          <p:cNvPr id="1011" name="Shape 1011"/>
          <p:cNvSpPr/>
          <p:nvPr/>
        </p:nvSpPr>
        <p:spPr>
          <a:xfrm>
            <a:off x="11550650" y="12573000"/>
            <a:ext cx="12471400" cy="8890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solidFill>
                  <a:srgbClr val="235691"/>
                </a:solidFill>
                <a:latin typeface="+mj-lt"/>
                <a:ea typeface="+mj-ea"/>
                <a:cs typeface="+mj-cs"/>
                <a:sym typeface="Gill Sans"/>
              </a:defRPr>
            </a:lvl1pPr>
          </a:lstStyle>
          <a:p>
            <a:pPr/>
            <a:r>
              <a:t>14 Billion elephants:  a heavy “load’ for Earth</a:t>
            </a:r>
          </a:p>
        </p:txBody>
      </p:sp>
      <p:sp>
        <p:nvSpPr>
          <p:cNvPr id="1012" name="Shape 1012"/>
          <p:cNvSpPr/>
          <p:nvPr/>
        </p:nvSpPr>
        <p:spPr>
          <a:xfrm>
            <a:off x="158700" y="68312"/>
            <a:ext cx="135045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A New Economy and Global Order</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08"/>
                                        </p:tgtEl>
                                        <p:attrNameLst>
                                          <p:attrName>style.visibility</p:attrName>
                                        </p:attrNameLst>
                                      </p:cBhvr>
                                      <p:to>
                                        <p:strVal val="visible"/>
                                      </p:to>
                                    </p:set>
                                    <p:animEffect filter="dissolve" transition="in">
                                      <p:cBhvr>
                                        <p:cTn id="7" dur="1000"/>
                                        <p:tgtEl>
                                          <p:spTgt spid="100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999"/>
                                        </p:tgtEl>
                                        <p:attrNameLst>
                                          <p:attrName>style.visibility</p:attrName>
                                        </p:attrNameLst>
                                      </p:cBhvr>
                                      <p:to>
                                        <p:strVal val="visible"/>
                                      </p:to>
                                    </p:set>
                                    <p:animEffect filter="dissolve" transition="in">
                                      <p:cBhvr>
                                        <p:cTn id="11" dur="1000"/>
                                        <p:tgtEl>
                                          <p:spTgt spid="99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992"/>
                                        </p:tgtEl>
                                        <p:attrNameLst>
                                          <p:attrName>style.visibility</p:attrName>
                                        </p:attrNameLst>
                                      </p:cBhvr>
                                      <p:to>
                                        <p:strVal val="visible"/>
                                      </p:to>
                                    </p:set>
                                    <p:animEffect filter="dissolve" transition="in">
                                      <p:cBhvr>
                                        <p:cTn id="15" dur="1000"/>
                                        <p:tgtEl>
                                          <p:spTgt spid="992"/>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994"/>
                                        </p:tgtEl>
                                        <p:attrNameLst>
                                          <p:attrName>style.visibility</p:attrName>
                                        </p:attrNameLst>
                                      </p:cBhvr>
                                      <p:to>
                                        <p:strVal val="visible"/>
                                      </p:to>
                                    </p:set>
                                    <p:animEffect filter="dissolve" transition="in">
                                      <p:cBhvr>
                                        <p:cTn id="20" dur="1000"/>
                                        <p:tgtEl>
                                          <p:spTgt spid="994"/>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993"/>
                                        </p:tgtEl>
                                        <p:attrNameLst>
                                          <p:attrName>style.visibility</p:attrName>
                                        </p:attrNameLst>
                                      </p:cBhvr>
                                      <p:to>
                                        <p:strVal val="visible"/>
                                      </p:to>
                                    </p:set>
                                    <p:animEffect filter="dissolve" transition="in">
                                      <p:cBhvr>
                                        <p:cTn id="25" dur="1000"/>
                                        <p:tgtEl>
                                          <p:spTgt spid="993"/>
                                        </p:tgtEl>
                                      </p:cBhvr>
                                    </p:animEffect>
                                  </p:childTnLst>
                                </p:cTn>
                              </p:par>
                            </p:childTnLst>
                          </p:cTn>
                        </p:par>
                        <p:par>
                          <p:cTn id="26" fill="hold">
                            <p:stCondLst>
                              <p:cond delay="1000"/>
                            </p:stCondLst>
                            <p:childTnLst>
                              <p:par>
                                <p:cTn id="27" presetClass="entr" nodeType="afterEffect" presetID="9" grpId="6" fill="hold">
                                  <p:stCondLst>
                                    <p:cond delay="0"/>
                                  </p:stCondLst>
                                  <p:iterate type="el" backwards="0">
                                    <p:tmAbs val="0"/>
                                  </p:iterate>
                                  <p:childTnLst>
                                    <p:set>
                                      <p:cBhvr>
                                        <p:cTn id="28" fill="hold"/>
                                        <p:tgtEl>
                                          <p:spTgt spid="1009"/>
                                        </p:tgtEl>
                                        <p:attrNameLst>
                                          <p:attrName>style.visibility</p:attrName>
                                        </p:attrNameLst>
                                      </p:cBhvr>
                                      <p:to>
                                        <p:strVal val="visible"/>
                                      </p:to>
                                    </p:set>
                                    <p:animEffect filter="dissolve" transition="in">
                                      <p:cBhvr>
                                        <p:cTn id="29" dur="1000"/>
                                        <p:tgtEl>
                                          <p:spTgt spid="1009"/>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6" presetID="23" grpId="7" fill="hold">
                                  <p:stCondLst>
                                    <p:cond delay="0"/>
                                  </p:stCondLst>
                                  <p:iterate type="el" backwards="0">
                                    <p:tmAbs val="0"/>
                                  </p:iterate>
                                  <p:childTnLst>
                                    <p:set>
                                      <p:cBhvr>
                                        <p:cTn id="33" fill="hold"/>
                                        <p:tgtEl>
                                          <p:spTgt spid="1007"/>
                                        </p:tgtEl>
                                        <p:attrNameLst>
                                          <p:attrName>style.visibility</p:attrName>
                                        </p:attrNameLst>
                                      </p:cBhvr>
                                      <p:to>
                                        <p:strVal val="visible"/>
                                      </p:to>
                                    </p:set>
                                    <p:anim calcmode="lin" valueType="num">
                                      <p:cBhvr>
                                        <p:cTn id="34" dur="750" fill="hold"/>
                                        <p:tgtEl>
                                          <p:spTgt spid="1007"/>
                                        </p:tgtEl>
                                        <p:attrNameLst>
                                          <p:attrName>ppt_w</p:attrName>
                                        </p:attrNameLst>
                                      </p:cBhvr>
                                      <p:tavLst>
                                        <p:tav tm="0">
                                          <p:val>
                                            <p:fltVal val="0"/>
                                          </p:val>
                                        </p:tav>
                                        <p:tav tm="100000">
                                          <p:val>
                                            <p:strVal val="#ppt_w"/>
                                          </p:val>
                                        </p:tav>
                                      </p:tavLst>
                                    </p:anim>
                                    <p:anim calcmode="lin" valueType="num">
                                      <p:cBhvr>
                                        <p:cTn id="35" dur="750" fill="hold"/>
                                        <p:tgtEl>
                                          <p:spTgt spid="1007"/>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 presetID="2" grpId="8" fill="hold">
                                  <p:stCondLst>
                                    <p:cond delay="0"/>
                                  </p:stCondLst>
                                  <p:iterate type="el" backwards="0">
                                    <p:tmAbs val="0"/>
                                  </p:iterate>
                                  <p:childTnLst>
                                    <p:set>
                                      <p:cBhvr>
                                        <p:cTn id="39" fill="hold"/>
                                        <p:tgtEl>
                                          <p:spTgt spid="1010"/>
                                        </p:tgtEl>
                                        <p:attrNameLst>
                                          <p:attrName>style.visibility</p:attrName>
                                        </p:attrNameLst>
                                      </p:cBhvr>
                                      <p:to>
                                        <p:strVal val="visible"/>
                                      </p:to>
                                    </p:set>
                                    <p:anim calcmode="lin" valueType="num">
                                      <p:cBhvr>
                                        <p:cTn id="40" dur="3000" fill="hold"/>
                                        <p:tgtEl>
                                          <p:spTgt spid="1010"/>
                                        </p:tgtEl>
                                        <p:attrNameLst>
                                          <p:attrName>ppt_x</p:attrName>
                                        </p:attrNameLst>
                                      </p:cBhvr>
                                      <p:tavLst>
                                        <p:tav tm="0">
                                          <p:val>
                                            <p:strVal val="#ppt_x"/>
                                          </p:val>
                                        </p:tav>
                                        <p:tav tm="100000">
                                          <p:val>
                                            <p:strVal val="#ppt_x"/>
                                          </p:val>
                                        </p:tav>
                                      </p:tavLst>
                                    </p:anim>
                                    <p:anim calcmode="lin" valueType="num">
                                      <p:cBhvr>
                                        <p:cTn id="41" dur="3000" fill="hold"/>
                                        <p:tgtEl>
                                          <p:spTgt spid="1010"/>
                                        </p:tgtEl>
                                        <p:attrNameLst>
                                          <p:attrName>ppt_y</p:attrName>
                                        </p:attrNameLst>
                                      </p:cBhvr>
                                      <p:tavLst>
                                        <p:tav tm="0">
                                          <p:val>
                                            <p:strVal val="0-#ppt_h/2"/>
                                          </p:val>
                                        </p:tav>
                                        <p:tav tm="100000">
                                          <p:val>
                                            <p:strVal val="#ppt_y"/>
                                          </p:val>
                                        </p:tav>
                                      </p:tavLst>
                                    </p:anim>
                                  </p:childTnLst>
                                </p:cTn>
                              </p:par>
                            </p:childTnLst>
                          </p:cTn>
                        </p:par>
                        <p:par>
                          <p:cTn id="42" fill="hold">
                            <p:stCondLst>
                              <p:cond delay="3000"/>
                            </p:stCondLst>
                            <p:childTnLst>
                              <p:par>
                                <p:cTn id="43" presetClass="entr" nodeType="afterEffect" presetSubtype="1" presetID="2" grpId="9" fill="hold">
                                  <p:stCondLst>
                                    <p:cond delay="0"/>
                                  </p:stCondLst>
                                  <p:iterate type="el" backwards="0">
                                    <p:tmAbs val="0"/>
                                  </p:iterate>
                                  <p:childTnLst>
                                    <p:set>
                                      <p:cBhvr>
                                        <p:cTn id="44" fill="hold"/>
                                        <p:tgtEl>
                                          <p:spTgt spid="1011"/>
                                        </p:tgtEl>
                                        <p:attrNameLst>
                                          <p:attrName>style.visibility</p:attrName>
                                        </p:attrNameLst>
                                      </p:cBhvr>
                                      <p:to>
                                        <p:strVal val="visible"/>
                                      </p:to>
                                    </p:set>
                                    <p:anim calcmode="lin" valueType="num">
                                      <p:cBhvr>
                                        <p:cTn id="45" dur="2000" fill="hold"/>
                                        <p:tgtEl>
                                          <p:spTgt spid="1011"/>
                                        </p:tgtEl>
                                        <p:attrNameLst>
                                          <p:attrName>ppt_x</p:attrName>
                                        </p:attrNameLst>
                                      </p:cBhvr>
                                      <p:tavLst>
                                        <p:tav tm="0">
                                          <p:val>
                                            <p:strVal val="#ppt_x"/>
                                          </p:val>
                                        </p:tav>
                                        <p:tav tm="100000">
                                          <p:val>
                                            <p:strVal val="#ppt_x"/>
                                          </p:val>
                                        </p:tav>
                                      </p:tavLst>
                                    </p:anim>
                                    <p:anim calcmode="lin" valueType="num">
                                      <p:cBhvr>
                                        <p:cTn id="46" dur="2000" fill="hold"/>
                                        <p:tgtEl>
                                          <p:spTgt spid="10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3" grpId="5"/>
      <p:bldP build="whole" bldLvl="1" animBg="1" rev="0" advAuto="0" spid="994" grpId="4"/>
      <p:bldP build="whole" bldLvl="1" animBg="1" rev="0" advAuto="0" spid="1010" grpId="8"/>
      <p:bldP build="whole" bldLvl="1" animBg="1" rev="0" advAuto="0" spid="1009" grpId="6"/>
      <p:bldP build="whole" bldLvl="1" animBg="1" rev="0" advAuto="0" spid="1007" grpId="7"/>
      <p:bldP build="whole" bldLvl="1" animBg="1" rev="0" advAuto="0" spid="992" grpId="3"/>
      <p:bldP build="whole" bldLvl="1" animBg="1" rev="0" advAuto="0" spid="1011" grpId="9"/>
      <p:bldP build="whole" bldLvl="1" animBg="1" rev="0" advAuto="0" spid="999" grpId="2"/>
      <p:bldP build="whole" bldLvl="1" animBg="1" rev="0" advAuto="0" spid="1008" grpId="1"/>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14" name="20150412_155717_resized.jpg"/>
          <p:cNvPicPr>
            <a:picLocks noChangeAspect="1"/>
          </p:cNvPicPr>
          <p:nvPr/>
        </p:nvPicPr>
        <p:blipFill>
          <a:blip r:embed="rId2">
            <a:extLst/>
          </a:blip>
          <a:stretch>
            <a:fillRect/>
          </a:stretch>
        </p:blipFill>
        <p:spPr>
          <a:xfrm>
            <a:off x="0" y="9263"/>
            <a:ext cx="24384000" cy="13716001"/>
          </a:xfrm>
          <a:prstGeom prst="rect">
            <a:avLst/>
          </a:prstGeom>
          <a:ln w="12700">
            <a:miter lim="400000"/>
          </a:ln>
        </p:spPr>
      </p:pic>
      <p:sp>
        <p:nvSpPr>
          <p:cNvPr id="1015" name="Shape 1015"/>
          <p:cNvSpPr/>
          <p:nvPr/>
        </p:nvSpPr>
        <p:spPr>
          <a:xfrm>
            <a:off x="582116" y="912069"/>
            <a:ext cx="23219768" cy="11891863"/>
          </a:xfrm>
          <a:prstGeom prst="rect">
            <a:avLst/>
          </a:prstGeom>
          <a:solidFill>
            <a:srgbClr val="FFFFFF">
              <a:alpha val="71705"/>
            </a:srgbClr>
          </a:solidFill>
          <a:ln w="12700">
            <a:miter lim="400000"/>
          </a:ln>
          <a:effectLst>
            <a:outerShdw sx="100000" sy="100000" kx="0" ky="0" algn="b" rotWithShape="0" blurRad="76200" dist="0" dir="18900000">
              <a:srgbClr val="000000">
                <a:alpha val="72832"/>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nvGrpSpPr>
          <p:cNvPr id="1052" name="Group 1052"/>
          <p:cNvGrpSpPr/>
          <p:nvPr/>
        </p:nvGrpSpPr>
        <p:grpSpPr>
          <a:xfrm>
            <a:off x="647699" y="1013158"/>
            <a:ext cx="23064442" cy="11837195"/>
            <a:chOff x="0" y="0"/>
            <a:chExt cx="23064440" cy="11837193"/>
          </a:xfrm>
        </p:grpSpPr>
        <p:grpSp>
          <p:nvGrpSpPr>
            <p:cNvPr id="1049" name="Group 1049"/>
            <p:cNvGrpSpPr/>
            <p:nvPr/>
          </p:nvGrpSpPr>
          <p:grpSpPr>
            <a:xfrm>
              <a:off x="1446559" y="0"/>
              <a:ext cx="21617881" cy="10859294"/>
              <a:chOff x="0" y="0"/>
              <a:chExt cx="21617879" cy="10859293"/>
            </a:xfrm>
          </p:grpSpPr>
          <p:sp>
            <p:nvSpPr>
              <p:cNvPr id="1016" name="Shape 1016"/>
              <p:cNvSpPr/>
              <p:nvPr/>
            </p:nvSpPr>
            <p:spPr>
              <a:xfrm>
                <a:off x="1145479" y="0"/>
                <a:ext cx="20472401" cy="9914733"/>
              </a:xfrm>
              <a:prstGeom prst="rect">
                <a:avLst/>
              </a:prstGeom>
              <a:no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17" name="Shape 1017"/>
              <p:cNvSpPr/>
              <p:nvPr/>
            </p:nvSpPr>
            <p:spPr>
              <a:xfrm flipV="1">
                <a:off x="2618680"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18" name="Shape 1018"/>
              <p:cNvSpPr/>
              <p:nvPr/>
            </p:nvSpPr>
            <p:spPr>
              <a:xfrm flipV="1">
                <a:off x="20398676"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19" name="Shape 1019"/>
              <p:cNvSpPr/>
              <p:nvPr/>
            </p:nvSpPr>
            <p:spPr>
              <a:xfrm flipV="1">
                <a:off x="5158679"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20" name="Shape 1020"/>
              <p:cNvSpPr/>
              <p:nvPr/>
            </p:nvSpPr>
            <p:spPr>
              <a:xfrm flipV="1">
                <a:off x="7703441"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21" name="Shape 1021"/>
              <p:cNvSpPr/>
              <p:nvPr/>
            </p:nvSpPr>
            <p:spPr>
              <a:xfrm flipV="1">
                <a:off x="10238679"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22" name="Shape 1022"/>
              <p:cNvSpPr/>
              <p:nvPr/>
            </p:nvSpPr>
            <p:spPr>
              <a:xfrm flipV="1">
                <a:off x="12773915"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23" name="Shape 1023"/>
              <p:cNvSpPr/>
              <p:nvPr/>
            </p:nvSpPr>
            <p:spPr>
              <a:xfrm flipV="1">
                <a:off x="15318678"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24" name="Shape 1024"/>
              <p:cNvSpPr/>
              <p:nvPr/>
            </p:nvSpPr>
            <p:spPr>
              <a:xfrm flipV="1">
                <a:off x="17863439"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25" name="Shape 1025"/>
              <p:cNvSpPr/>
              <p:nvPr/>
            </p:nvSpPr>
            <p:spPr>
              <a:xfrm>
                <a:off x="2404190"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0</a:t>
                </a:r>
              </a:p>
            </p:txBody>
          </p:sp>
          <p:sp>
            <p:nvSpPr>
              <p:cNvPr id="1026" name="Shape 1026"/>
              <p:cNvSpPr/>
              <p:nvPr/>
            </p:nvSpPr>
            <p:spPr>
              <a:xfrm>
                <a:off x="4941808"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a:t>
                </a:r>
              </a:p>
            </p:txBody>
          </p:sp>
          <p:sp>
            <p:nvSpPr>
              <p:cNvPr id="1027" name="Shape 1027"/>
              <p:cNvSpPr/>
              <p:nvPr/>
            </p:nvSpPr>
            <p:spPr>
              <a:xfrm>
                <a:off x="7479427"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a:t>
                </a:r>
              </a:p>
            </p:txBody>
          </p:sp>
          <p:sp>
            <p:nvSpPr>
              <p:cNvPr id="1028" name="Shape 1028"/>
              <p:cNvSpPr/>
              <p:nvPr/>
            </p:nvSpPr>
            <p:spPr>
              <a:xfrm>
                <a:off x="17639424" y="10135393"/>
                <a:ext cx="438507"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6</a:t>
                </a:r>
              </a:p>
            </p:txBody>
          </p:sp>
          <p:sp>
            <p:nvSpPr>
              <p:cNvPr id="1029" name="Shape 1029"/>
              <p:cNvSpPr/>
              <p:nvPr/>
            </p:nvSpPr>
            <p:spPr>
              <a:xfrm>
                <a:off x="15099424" y="10135393"/>
                <a:ext cx="438507"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5</a:t>
                </a:r>
              </a:p>
            </p:txBody>
          </p:sp>
          <p:sp>
            <p:nvSpPr>
              <p:cNvPr id="1030" name="Shape 1030"/>
              <p:cNvSpPr/>
              <p:nvPr/>
            </p:nvSpPr>
            <p:spPr>
              <a:xfrm>
                <a:off x="12559425"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4</a:t>
                </a:r>
              </a:p>
            </p:txBody>
          </p:sp>
          <p:sp>
            <p:nvSpPr>
              <p:cNvPr id="1031" name="Shape 1031"/>
              <p:cNvSpPr/>
              <p:nvPr/>
            </p:nvSpPr>
            <p:spPr>
              <a:xfrm>
                <a:off x="10021807"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3</a:t>
                </a:r>
              </a:p>
            </p:txBody>
          </p:sp>
          <p:sp>
            <p:nvSpPr>
              <p:cNvPr id="1032" name="Shape 1032"/>
              <p:cNvSpPr/>
              <p:nvPr/>
            </p:nvSpPr>
            <p:spPr>
              <a:xfrm>
                <a:off x="20179423"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7</a:t>
                </a:r>
              </a:p>
            </p:txBody>
          </p:sp>
          <p:sp>
            <p:nvSpPr>
              <p:cNvPr id="1033" name="Shape 1033"/>
              <p:cNvSpPr/>
              <p:nvPr/>
            </p:nvSpPr>
            <p:spPr>
              <a:xfrm flipH="1">
                <a:off x="688280" y="9513093"/>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34" name="Shape 1034"/>
              <p:cNvSpPr/>
              <p:nvPr/>
            </p:nvSpPr>
            <p:spPr>
              <a:xfrm flipH="1">
                <a:off x="751780" y="4423569"/>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35" name="Shape 1035"/>
              <p:cNvSpPr/>
              <p:nvPr/>
            </p:nvSpPr>
            <p:spPr>
              <a:xfrm flipH="1">
                <a:off x="751780" y="5703093"/>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36" name="Shape 1036"/>
              <p:cNvSpPr/>
              <p:nvPr/>
            </p:nvSpPr>
            <p:spPr>
              <a:xfrm flipH="1">
                <a:off x="688280" y="6968331"/>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37" name="Shape 1037"/>
              <p:cNvSpPr/>
              <p:nvPr/>
            </p:nvSpPr>
            <p:spPr>
              <a:xfrm flipH="1">
                <a:off x="688280" y="8233568"/>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38" name="Shape 1038"/>
              <p:cNvSpPr/>
              <p:nvPr/>
            </p:nvSpPr>
            <p:spPr>
              <a:xfrm flipH="1" flipV="1">
                <a:off x="751780" y="618331"/>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39" name="Shape 1039"/>
              <p:cNvSpPr/>
              <p:nvPr/>
            </p:nvSpPr>
            <p:spPr>
              <a:xfrm flipH="1">
                <a:off x="751780" y="1883568"/>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40" name="Shape 1040"/>
              <p:cNvSpPr/>
              <p:nvPr/>
            </p:nvSpPr>
            <p:spPr>
              <a:xfrm flipH="1">
                <a:off x="688280" y="3160712"/>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41" name="Shape 1041"/>
              <p:cNvSpPr/>
              <p:nvPr/>
            </p:nvSpPr>
            <p:spPr>
              <a:xfrm>
                <a:off x="0" y="9187656"/>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15</a:t>
                </a:r>
              </a:p>
            </p:txBody>
          </p:sp>
          <p:sp>
            <p:nvSpPr>
              <p:cNvPr id="1042" name="Shape 1042"/>
              <p:cNvSpPr/>
              <p:nvPr/>
            </p:nvSpPr>
            <p:spPr>
              <a:xfrm>
                <a:off x="0" y="7943850"/>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16</a:t>
                </a:r>
              </a:p>
            </p:txBody>
          </p:sp>
          <p:sp>
            <p:nvSpPr>
              <p:cNvPr id="1043" name="Shape 1043"/>
              <p:cNvSpPr/>
              <p:nvPr/>
            </p:nvSpPr>
            <p:spPr>
              <a:xfrm>
                <a:off x="0" y="6574631"/>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17</a:t>
                </a:r>
              </a:p>
            </p:txBody>
          </p:sp>
          <p:sp>
            <p:nvSpPr>
              <p:cNvPr id="1044" name="Shape 1044"/>
              <p:cNvSpPr/>
              <p:nvPr/>
            </p:nvSpPr>
            <p:spPr>
              <a:xfrm>
                <a:off x="0" y="5368131"/>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18</a:t>
                </a:r>
              </a:p>
            </p:txBody>
          </p:sp>
          <p:sp>
            <p:nvSpPr>
              <p:cNvPr id="1045" name="Shape 1045"/>
              <p:cNvSpPr/>
              <p:nvPr/>
            </p:nvSpPr>
            <p:spPr>
              <a:xfrm>
                <a:off x="0" y="4017168"/>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19</a:t>
                </a:r>
              </a:p>
            </p:txBody>
          </p:sp>
          <p:sp>
            <p:nvSpPr>
              <p:cNvPr id="1046" name="Shape 1046"/>
              <p:cNvSpPr/>
              <p:nvPr/>
            </p:nvSpPr>
            <p:spPr>
              <a:xfrm>
                <a:off x="0" y="2863850"/>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20</a:t>
                </a:r>
              </a:p>
            </p:txBody>
          </p:sp>
          <p:sp>
            <p:nvSpPr>
              <p:cNvPr id="1047" name="Shape 1047"/>
              <p:cNvSpPr/>
              <p:nvPr/>
            </p:nvSpPr>
            <p:spPr>
              <a:xfrm>
                <a:off x="12699" y="1558131"/>
                <a:ext cx="92712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21</a:t>
                </a:r>
              </a:p>
            </p:txBody>
          </p:sp>
          <p:sp>
            <p:nvSpPr>
              <p:cNvPr id="1048" name="Shape 1048"/>
              <p:cNvSpPr/>
              <p:nvPr/>
            </p:nvSpPr>
            <p:spPr>
              <a:xfrm>
                <a:off x="0" y="242887"/>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22</a:t>
                </a:r>
              </a:p>
            </p:txBody>
          </p:sp>
        </p:grpSp>
        <p:sp>
          <p:nvSpPr>
            <p:cNvPr id="1050" name="Shape 1050"/>
            <p:cNvSpPr/>
            <p:nvPr/>
          </p:nvSpPr>
          <p:spPr>
            <a:xfrm>
              <a:off x="6778186" y="10795793"/>
              <a:ext cx="8516228"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lvl1pPr>
            </a:lstStyle>
            <a:p>
              <a:pPr/>
              <a:r>
                <a:t>Recurrence Log (Years)</a:t>
              </a:r>
            </a:p>
          </p:txBody>
        </p:sp>
        <p:sp>
          <p:nvSpPr>
            <p:cNvPr id="1051" name="Shape 1051"/>
            <p:cNvSpPr/>
            <p:nvPr/>
          </p:nvSpPr>
          <p:spPr>
            <a:xfrm rot="16200000">
              <a:off x="-3106779" y="4206541"/>
              <a:ext cx="7254958"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lvl1pPr>
            </a:lstStyle>
            <a:p>
              <a:pPr/>
              <a:r>
                <a:t>Energy Log (Joules)</a:t>
              </a:r>
            </a:p>
          </p:txBody>
        </p:sp>
      </p:grpSp>
      <p:grpSp>
        <p:nvGrpSpPr>
          <p:cNvPr id="1056" name="Group 1056"/>
          <p:cNvGrpSpPr/>
          <p:nvPr/>
        </p:nvGrpSpPr>
        <p:grpSpPr>
          <a:xfrm>
            <a:off x="4216598" y="2645133"/>
            <a:ext cx="4920449" cy="2226072"/>
            <a:chOff x="0" y="0"/>
            <a:chExt cx="4920447" cy="2226071"/>
          </a:xfrm>
        </p:grpSpPr>
        <p:sp>
          <p:nvSpPr>
            <p:cNvPr id="1053" name="Shape 1053"/>
            <p:cNvSpPr/>
            <p:nvPr/>
          </p:nvSpPr>
          <p:spPr>
            <a:xfrm>
              <a:off x="0" y="0"/>
              <a:ext cx="1270000" cy="2226072"/>
            </a:xfrm>
            <a:prstGeom prst="ellipse">
              <a:avLst/>
            </a:prstGeom>
            <a:solidFill>
              <a:srgbClr val="A6AAA9">
                <a:alpha val="40234"/>
              </a:srgbClr>
            </a:solidFill>
            <a:ln w="9525" cap="flat">
              <a:solidFill>
                <a:srgbClr val="000000">
                  <a:alpha val="40234"/>
                </a:srgbClr>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54" name="Shape 1054"/>
            <p:cNvSpPr/>
            <p:nvPr/>
          </p:nvSpPr>
          <p:spPr>
            <a:xfrm>
              <a:off x="0" y="308669"/>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A37512"/>
            </a:solid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55" name="Shape 1055"/>
            <p:cNvSpPr/>
            <p:nvPr/>
          </p:nvSpPr>
          <p:spPr>
            <a:xfrm>
              <a:off x="1232206" y="473971"/>
              <a:ext cx="3688242" cy="1278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Homo sapiens</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2</a:t>
              </a:r>
              <a:r>
                <a:rPr b="1" baseline="31999"/>
                <a:t>.</a:t>
              </a:r>
              <a:r>
                <a:t>10</a:t>
              </a:r>
              <a:r>
                <a:rPr baseline="31999"/>
                <a:t>13 </a:t>
              </a:r>
              <a:r>
                <a:t>W</a:t>
              </a:r>
            </a:p>
          </p:txBody>
        </p:sp>
      </p:grpSp>
      <p:sp>
        <p:nvSpPr>
          <p:cNvPr id="1057" name="Shape 1057"/>
          <p:cNvSpPr/>
          <p:nvPr/>
        </p:nvSpPr>
        <p:spPr>
          <a:xfrm>
            <a:off x="4421425" y="1900936"/>
            <a:ext cx="4166130" cy="1278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“Single-Species </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Cataclysm”</a:t>
            </a:r>
          </a:p>
        </p:txBody>
      </p:sp>
      <p:grpSp>
        <p:nvGrpSpPr>
          <p:cNvPr id="1061" name="Group 1061"/>
          <p:cNvGrpSpPr/>
          <p:nvPr/>
        </p:nvGrpSpPr>
        <p:grpSpPr>
          <a:xfrm>
            <a:off x="16170257" y="1899262"/>
            <a:ext cx="4646052" cy="3717815"/>
            <a:chOff x="0" y="0"/>
            <a:chExt cx="4646050" cy="3717813"/>
          </a:xfrm>
        </p:grpSpPr>
        <p:sp>
          <p:nvSpPr>
            <p:cNvPr id="1058" name="Shape 1058"/>
            <p:cNvSpPr/>
            <p:nvPr/>
          </p:nvSpPr>
          <p:spPr>
            <a:xfrm>
              <a:off x="234371" y="0"/>
              <a:ext cx="1734741" cy="1874044"/>
            </a:xfrm>
            <a:prstGeom prst="ellipse">
              <a:avLst/>
            </a:prstGeom>
            <a:solidFill>
              <a:srgbClr val="A6AAA9">
                <a:alpha val="40040"/>
              </a:srgbClr>
            </a:solidFill>
            <a:ln w="9525" cap="flat">
              <a:solidFill>
                <a:srgbClr val="000000">
                  <a:alpha val="40040"/>
                </a:srgbClr>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59" name="Shape 1059"/>
            <p:cNvSpPr/>
            <p:nvPr/>
          </p:nvSpPr>
          <p:spPr>
            <a:xfrm>
              <a:off x="466741" y="302021"/>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570706"/>
            </a:solid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60" name="Shape 1060"/>
            <p:cNvSpPr/>
            <p:nvPr/>
          </p:nvSpPr>
          <p:spPr>
            <a:xfrm>
              <a:off x="0" y="1305829"/>
              <a:ext cx="4646051" cy="2411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VEI 8</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Toba-Type </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Eruption</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a:t>
              </a:r>
              <a:r>
                <a:rPr baseline="31999"/>
                <a:t>16 </a:t>
              </a:r>
              <a:r>
                <a:t>W lasting 10</a:t>
              </a:r>
              <a:r>
                <a:rPr baseline="31999"/>
                <a:t>5 </a:t>
              </a:r>
              <a:r>
                <a:t>s</a:t>
              </a:r>
            </a:p>
          </p:txBody>
        </p:sp>
      </p:grpSp>
      <p:grpSp>
        <p:nvGrpSpPr>
          <p:cNvPr id="1065" name="Group 1065"/>
          <p:cNvGrpSpPr/>
          <p:nvPr/>
        </p:nvGrpSpPr>
        <p:grpSpPr>
          <a:xfrm>
            <a:off x="8276629" y="4864100"/>
            <a:ext cx="4418892" cy="3781314"/>
            <a:chOff x="0" y="0"/>
            <a:chExt cx="4418890" cy="3781313"/>
          </a:xfrm>
        </p:grpSpPr>
        <p:sp>
          <p:nvSpPr>
            <p:cNvPr id="1062" name="Shape 1062"/>
            <p:cNvSpPr/>
            <p:nvPr/>
          </p:nvSpPr>
          <p:spPr>
            <a:xfrm>
              <a:off x="0" y="0"/>
              <a:ext cx="1734741" cy="1874044"/>
            </a:xfrm>
            <a:prstGeom prst="ellipse">
              <a:avLst/>
            </a:prstGeom>
            <a:solidFill>
              <a:srgbClr val="A6AAA9">
                <a:alpha val="39876"/>
              </a:srgbClr>
            </a:solidFill>
            <a:ln w="9525" cap="flat">
              <a:solidFill>
                <a:srgbClr val="000000">
                  <a:alpha val="39876"/>
                </a:srgbClr>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63" name="Shape 1063"/>
            <p:cNvSpPr/>
            <p:nvPr/>
          </p:nvSpPr>
          <p:spPr>
            <a:xfrm>
              <a:off x="203057" y="254422"/>
              <a:ext cx="1328627" cy="1263600"/>
            </a:xfrm>
            <a:prstGeom prst="pentagon">
              <a:avLst/>
            </a:prstGeom>
            <a:solidFill>
              <a:srgbClr val="054109"/>
            </a:solid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64" name="Shape 1064"/>
            <p:cNvSpPr/>
            <p:nvPr/>
          </p:nvSpPr>
          <p:spPr>
            <a:xfrm>
              <a:off x="520416" y="1369329"/>
              <a:ext cx="3898475" cy="2411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M = 9.5</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Earthquake</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a:t>
              </a:r>
              <a:r>
                <a:rPr baseline="31999"/>
                <a:t>17 </a:t>
              </a:r>
              <a:r>
                <a:t>W lasting  </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100 s</a:t>
              </a:r>
            </a:p>
          </p:txBody>
        </p:sp>
      </p:grpSp>
      <p:grpSp>
        <p:nvGrpSpPr>
          <p:cNvPr id="1069" name="Group 1069"/>
          <p:cNvGrpSpPr/>
          <p:nvPr/>
        </p:nvGrpSpPr>
        <p:grpSpPr>
          <a:xfrm>
            <a:off x="12035829" y="4186290"/>
            <a:ext cx="4363888" cy="3108219"/>
            <a:chOff x="0" y="0"/>
            <a:chExt cx="4363886" cy="3108217"/>
          </a:xfrm>
        </p:grpSpPr>
        <p:sp>
          <p:nvSpPr>
            <p:cNvPr id="1066" name="Shape 1066"/>
            <p:cNvSpPr/>
            <p:nvPr/>
          </p:nvSpPr>
          <p:spPr>
            <a:xfrm>
              <a:off x="0" y="0"/>
              <a:ext cx="1734741" cy="1874044"/>
            </a:xfrm>
            <a:prstGeom prst="ellipse">
              <a:avLst/>
            </a:prstGeom>
            <a:solidFill>
              <a:srgbClr val="A6AAA9">
                <a:alpha val="40081"/>
              </a:srgbClr>
            </a:solidFill>
            <a:ln w="9525" cap="flat">
              <a:solidFill>
                <a:srgbClr val="000000">
                  <a:alpha val="40081"/>
                </a:srgbClr>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67" name="Shape 1067"/>
            <p:cNvSpPr/>
            <p:nvPr/>
          </p:nvSpPr>
          <p:spPr>
            <a:xfrm>
              <a:off x="524621" y="1263161"/>
              <a:ext cx="3839266" cy="18450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VEI 7</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Tambora-Type </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Eruption</a:t>
              </a:r>
            </a:p>
          </p:txBody>
        </p:sp>
        <p:sp>
          <p:nvSpPr>
            <p:cNvPr id="1068" name="Shape 1068"/>
            <p:cNvSpPr/>
            <p:nvPr/>
          </p:nvSpPr>
          <p:spPr>
            <a:xfrm>
              <a:off x="232370" y="302021"/>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570706"/>
            </a:solid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grpSp>
      <p:grpSp>
        <p:nvGrpSpPr>
          <p:cNvPr id="1073" name="Group 1073"/>
          <p:cNvGrpSpPr/>
          <p:nvPr/>
        </p:nvGrpSpPr>
        <p:grpSpPr>
          <a:xfrm>
            <a:off x="19058929" y="739378"/>
            <a:ext cx="3950573" cy="2033287"/>
            <a:chOff x="0" y="0"/>
            <a:chExt cx="3950572" cy="2033285"/>
          </a:xfrm>
        </p:grpSpPr>
        <p:sp>
          <p:nvSpPr>
            <p:cNvPr id="1070" name="Shape 1070"/>
            <p:cNvSpPr/>
            <p:nvPr/>
          </p:nvSpPr>
          <p:spPr>
            <a:xfrm>
              <a:off x="0" y="0"/>
              <a:ext cx="1734741" cy="1874044"/>
            </a:xfrm>
            <a:prstGeom prst="ellipse">
              <a:avLst/>
            </a:prstGeom>
            <a:solidFill>
              <a:srgbClr val="A6AAA9">
                <a:alpha val="40138"/>
              </a:srgbClr>
            </a:solidFill>
            <a:ln w="9525" cap="flat">
              <a:solidFill>
                <a:srgbClr val="000000">
                  <a:alpha val="40138"/>
                </a:srgbClr>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1071" name="Shape 1071"/>
            <p:cNvSpPr/>
            <p:nvPr/>
          </p:nvSpPr>
          <p:spPr>
            <a:xfrm>
              <a:off x="1623735" y="755157"/>
              <a:ext cx="2326838" cy="1278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2 km </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impactor</a:t>
              </a:r>
            </a:p>
          </p:txBody>
        </p:sp>
        <p:sp>
          <p:nvSpPr>
            <p:cNvPr id="1072" name="Shape 1072"/>
            <p:cNvSpPr/>
            <p:nvPr/>
          </p:nvSpPr>
          <p:spPr>
            <a:xfrm>
              <a:off x="203057" y="305211"/>
              <a:ext cx="1328627" cy="1263600"/>
            </a:xfrm>
            <a:prstGeom prst="star5">
              <a:avLst>
                <a:gd name="adj" fmla="val 19100"/>
                <a:gd name="hf" fmla="val 105146"/>
                <a:gd name="vf" fmla="val 110557"/>
              </a:avLst>
            </a:prstGeom>
            <a:solidFill>
              <a:srgbClr val="773F9B"/>
            </a:solid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grpSp>
      <p:sp>
        <p:nvSpPr>
          <p:cNvPr id="1074" name="Shape 1074"/>
          <p:cNvSpPr/>
          <p:nvPr/>
        </p:nvSpPr>
        <p:spPr>
          <a:xfrm>
            <a:off x="3881039" y="1296992"/>
            <a:ext cx="5246901" cy="4312755"/>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075" name="Shape 107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76"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077" name="Shape 1077"/>
          <p:cNvSpPr/>
          <p:nvPr/>
        </p:nvSpPr>
        <p:spPr>
          <a:xfrm>
            <a:off x="3336613" y="8822091"/>
            <a:ext cx="18180305"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Light"/>
                <a:ea typeface="Helvetica Light"/>
                <a:cs typeface="Helvetica Light"/>
                <a:sym typeface="Helvetica Light"/>
              </a:defRPr>
            </a:lvl1pPr>
          </a:lstStyle>
          <a:p>
            <a:pPr/>
            <a:r>
              <a:t>The Homo sapiens: Cataclysmic Virus (HCV) in the Earth’s Life-Support System </a:t>
            </a:r>
          </a:p>
        </p:txBody>
      </p:sp>
      <p:sp>
        <p:nvSpPr>
          <p:cNvPr id="1078" name="Shape 1078"/>
          <p:cNvSpPr/>
          <p:nvPr/>
        </p:nvSpPr>
        <p:spPr>
          <a:xfrm>
            <a:off x="3349522" y="9709970"/>
            <a:ext cx="20654567" cy="2186583"/>
          </a:xfrm>
          <a:prstGeom prst="roundRect">
            <a:avLst>
              <a:gd name="adj" fmla="val 8712"/>
            </a:avLst>
          </a:prstGeom>
          <a:solidFill>
            <a:srgbClr val="443A36"/>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76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Can the “virus” transform itself into the “healer”?</a:t>
            </a:r>
          </a:p>
        </p:txBody>
      </p:sp>
      <p:sp>
        <p:nvSpPr>
          <p:cNvPr id="1079" name="Shape 1079"/>
          <p:cNvSpPr/>
          <p:nvPr/>
        </p:nvSpPr>
        <p:spPr>
          <a:xfrm>
            <a:off x="158700" y="68312"/>
            <a:ext cx="135045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A New Economy and Global Order</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15"/>
                                        </p:tgtEl>
                                        <p:attrNameLst>
                                          <p:attrName>style.visibility</p:attrName>
                                        </p:attrNameLst>
                                      </p:cBhvr>
                                      <p:to>
                                        <p:strVal val="visible"/>
                                      </p:to>
                                    </p:set>
                                    <p:animEffect filter="dissolve" transition="in">
                                      <p:cBhvr>
                                        <p:cTn id="7" dur="1000"/>
                                        <p:tgtEl>
                                          <p:spTgt spid="1015"/>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052"/>
                                        </p:tgtEl>
                                        <p:attrNameLst>
                                          <p:attrName>style.visibility</p:attrName>
                                        </p:attrNameLst>
                                      </p:cBhvr>
                                      <p:to>
                                        <p:strVal val="visible"/>
                                      </p:to>
                                    </p:set>
                                    <p:animEffect filter="dissolve" transition="in">
                                      <p:cBhvr>
                                        <p:cTn id="11" dur="1000"/>
                                        <p:tgtEl>
                                          <p:spTgt spid="1052"/>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065"/>
                                        </p:tgtEl>
                                        <p:attrNameLst>
                                          <p:attrName>style.visibility</p:attrName>
                                        </p:attrNameLst>
                                      </p:cBhvr>
                                      <p:to>
                                        <p:strVal val="visible"/>
                                      </p:to>
                                    </p:set>
                                    <p:animEffect filter="dissolve" transition="in">
                                      <p:cBhvr>
                                        <p:cTn id="15" dur="1000"/>
                                        <p:tgtEl>
                                          <p:spTgt spid="1065"/>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1069"/>
                                        </p:tgtEl>
                                        <p:attrNameLst>
                                          <p:attrName>style.visibility</p:attrName>
                                        </p:attrNameLst>
                                      </p:cBhvr>
                                      <p:to>
                                        <p:strVal val="visible"/>
                                      </p:to>
                                    </p:set>
                                    <p:animEffect filter="dissolve" transition="in">
                                      <p:cBhvr>
                                        <p:cTn id="19" dur="1000"/>
                                        <p:tgtEl>
                                          <p:spTgt spid="1069"/>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1061"/>
                                        </p:tgtEl>
                                        <p:attrNameLst>
                                          <p:attrName>style.visibility</p:attrName>
                                        </p:attrNameLst>
                                      </p:cBhvr>
                                      <p:to>
                                        <p:strVal val="visible"/>
                                      </p:to>
                                    </p:set>
                                    <p:animEffect filter="dissolve" transition="in">
                                      <p:cBhvr>
                                        <p:cTn id="23" dur="1000"/>
                                        <p:tgtEl>
                                          <p:spTgt spid="1061"/>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1073"/>
                                        </p:tgtEl>
                                        <p:attrNameLst>
                                          <p:attrName>style.visibility</p:attrName>
                                        </p:attrNameLst>
                                      </p:cBhvr>
                                      <p:to>
                                        <p:strVal val="visible"/>
                                      </p:to>
                                    </p:set>
                                    <p:animEffect filter="dissolve" transition="in">
                                      <p:cBhvr>
                                        <p:cTn id="27" dur="1000"/>
                                        <p:tgtEl>
                                          <p:spTgt spid="1073"/>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7" fill="hold">
                                  <p:stCondLst>
                                    <p:cond delay="0"/>
                                  </p:stCondLst>
                                  <p:iterate type="el" backwards="0">
                                    <p:tmAbs val="0"/>
                                  </p:iterate>
                                  <p:childTnLst>
                                    <p:set>
                                      <p:cBhvr>
                                        <p:cTn id="31" fill="hold"/>
                                        <p:tgtEl>
                                          <p:spTgt spid="1056"/>
                                        </p:tgtEl>
                                        <p:attrNameLst>
                                          <p:attrName>style.visibility</p:attrName>
                                        </p:attrNameLst>
                                      </p:cBhvr>
                                      <p:to>
                                        <p:strVal val="visible"/>
                                      </p:to>
                                    </p:set>
                                    <p:animEffect filter="dissolve" transition="in">
                                      <p:cBhvr>
                                        <p:cTn id="32" dur="1000"/>
                                        <p:tgtEl>
                                          <p:spTgt spid="1056"/>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8" fill="hold">
                                  <p:stCondLst>
                                    <p:cond delay="0"/>
                                  </p:stCondLst>
                                  <p:iterate type="el" backwards="0">
                                    <p:tmAbs val="0"/>
                                  </p:iterate>
                                  <p:childTnLst>
                                    <p:set>
                                      <p:cBhvr>
                                        <p:cTn id="36" fill="hold"/>
                                        <p:tgtEl>
                                          <p:spTgt spid="1057"/>
                                        </p:tgtEl>
                                        <p:attrNameLst>
                                          <p:attrName>style.visibility</p:attrName>
                                        </p:attrNameLst>
                                      </p:cBhvr>
                                      <p:to>
                                        <p:strVal val="visible"/>
                                      </p:to>
                                    </p:set>
                                    <p:animEffect filter="dissolve" transition="in">
                                      <p:cBhvr>
                                        <p:cTn id="37" dur="1000"/>
                                        <p:tgtEl>
                                          <p:spTgt spid="1057"/>
                                        </p:tgtEl>
                                      </p:cBhvr>
                                    </p:animEffect>
                                  </p:childTnLst>
                                </p:cTn>
                              </p:par>
                            </p:childTnLst>
                          </p:cTn>
                        </p:par>
                        <p:par>
                          <p:cTn id="38" fill="hold">
                            <p:stCondLst>
                              <p:cond delay="1000"/>
                            </p:stCondLst>
                            <p:childTnLst>
                              <p:par>
                                <p:cTn id="39" presetClass="entr" nodeType="afterEffect" presetID="9" grpId="9" fill="hold">
                                  <p:stCondLst>
                                    <p:cond delay="0"/>
                                  </p:stCondLst>
                                  <p:iterate type="el" backwards="0">
                                    <p:tmAbs val="0"/>
                                  </p:iterate>
                                  <p:childTnLst>
                                    <p:set>
                                      <p:cBhvr>
                                        <p:cTn id="40" fill="hold"/>
                                        <p:tgtEl>
                                          <p:spTgt spid="1074"/>
                                        </p:tgtEl>
                                        <p:attrNameLst>
                                          <p:attrName>style.visibility</p:attrName>
                                        </p:attrNameLst>
                                      </p:cBhvr>
                                      <p:to>
                                        <p:strVal val="visible"/>
                                      </p:to>
                                    </p:set>
                                    <p:animEffect filter="dissolve" transition="in">
                                      <p:cBhvr>
                                        <p:cTn id="41" dur="1000"/>
                                        <p:tgtEl>
                                          <p:spTgt spid="1074"/>
                                        </p:tgtEl>
                                      </p:cBhvr>
                                    </p:animEffect>
                                  </p:childTnLst>
                                </p:cTn>
                              </p:par>
                            </p:childTnLst>
                          </p:cTn>
                        </p:par>
                        <p:par>
                          <p:cTn id="42" fill="hold">
                            <p:stCondLst>
                              <p:cond delay="2000"/>
                            </p:stCondLst>
                            <p:childTnLst>
                              <p:par>
                                <p:cTn id="43" presetClass="entr" nodeType="afterEffect" presetID="9" grpId="10" fill="hold">
                                  <p:stCondLst>
                                    <p:cond delay="0"/>
                                  </p:stCondLst>
                                  <p:iterate type="el" backwards="0">
                                    <p:tmAbs val="0"/>
                                  </p:iterate>
                                  <p:childTnLst>
                                    <p:set>
                                      <p:cBhvr>
                                        <p:cTn id="44" fill="hold"/>
                                        <p:tgtEl>
                                          <p:spTgt spid="1077"/>
                                        </p:tgtEl>
                                        <p:attrNameLst>
                                          <p:attrName>style.visibility</p:attrName>
                                        </p:attrNameLst>
                                      </p:cBhvr>
                                      <p:to>
                                        <p:strVal val="visible"/>
                                      </p:to>
                                    </p:set>
                                    <p:animEffect filter="dissolve" transition="in">
                                      <p:cBhvr>
                                        <p:cTn id="45" dur="1000"/>
                                        <p:tgtEl>
                                          <p:spTgt spid="1077"/>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9" grpId="11" fill="hold">
                                  <p:stCondLst>
                                    <p:cond delay="0"/>
                                  </p:stCondLst>
                                  <p:iterate type="el" backwards="0">
                                    <p:tmAbs val="0"/>
                                  </p:iterate>
                                  <p:childTnLst>
                                    <p:set>
                                      <p:cBhvr>
                                        <p:cTn id="49" fill="hold"/>
                                        <p:tgtEl>
                                          <p:spTgt spid="1078"/>
                                        </p:tgtEl>
                                        <p:attrNameLst>
                                          <p:attrName>style.visibility</p:attrName>
                                        </p:attrNameLst>
                                      </p:cBhvr>
                                      <p:to>
                                        <p:strVal val="visible"/>
                                      </p:to>
                                    </p:set>
                                    <p:animEffect filter="dissolve" transition="in">
                                      <p:cBhvr>
                                        <p:cTn id="50" dur="1000"/>
                                        <p:tgtEl>
                                          <p:spTgt spid="10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65" grpId="3"/>
      <p:bldP build="whole" bldLvl="1" animBg="1" rev="0" advAuto="0" spid="1057" grpId="8"/>
      <p:bldP build="whole" bldLvl="1" animBg="1" rev="0" advAuto="0" spid="1078" grpId="11"/>
      <p:bldP build="whole" bldLvl="1" animBg="1" rev="0" advAuto="0" spid="1074" grpId="9"/>
      <p:bldP build="whole" bldLvl="1" animBg="1" rev="0" advAuto="0" spid="1015" grpId="1"/>
      <p:bldP build="whole" bldLvl="1" animBg="1" rev="0" advAuto="0" spid="1073" grpId="6"/>
      <p:bldP build="whole" bldLvl="1" animBg="1" rev="0" advAuto="0" spid="1056" grpId="7"/>
      <p:bldP build="whole" bldLvl="1" animBg="1" rev="0" advAuto="0" spid="1077" grpId="10"/>
      <p:bldP build="whole" bldLvl="1" animBg="1" rev="0" advAuto="0" spid="1069" grpId="4"/>
      <p:bldP build="whole" bldLvl="1" animBg="1" rev="0" advAuto="0" spid="1061" grpId="5"/>
      <p:bldP build="whole" bldLvl="1" animBg="1" rev="0" advAuto="0" spid="1052" grpId="2"/>
    </p:bldLst>
  </p:timing>
</p:sld>
</file>

<file path=ppt/slides/slide55.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1081" name="20150412_155717_resize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82" name="Shape 1082"/>
          <p:cNvSpPr/>
          <p:nvPr/>
        </p:nvSpPr>
        <p:spPr>
          <a:xfrm>
            <a:off x="1041400" y="2336800"/>
            <a:ext cx="17233504" cy="1270000"/>
          </a:xfrm>
          <a:prstGeom prst="roundRect">
            <a:avLst>
              <a:gd name="adj" fmla="val 15000"/>
            </a:avLst>
          </a:prstGeom>
          <a:solidFill>
            <a:srgbClr val="4E565E"/>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57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r>
              <a:t>Malignant skin cancer of the planet                  </a:t>
            </a:r>
            <a:r>
              <a:rPr i="1"/>
              <a:t>Plag, 2010</a:t>
            </a:r>
          </a:p>
        </p:txBody>
      </p:sp>
      <p:sp>
        <p:nvSpPr>
          <p:cNvPr id="1083" name="Shape 1083"/>
          <p:cNvSpPr/>
          <p:nvPr/>
        </p:nvSpPr>
        <p:spPr>
          <a:xfrm>
            <a:off x="1016000" y="3968204"/>
            <a:ext cx="17284304" cy="1270001"/>
          </a:xfrm>
          <a:prstGeom prst="roundRect">
            <a:avLst>
              <a:gd name="adj" fmla="val 15000"/>
            </a:avLst>
          </a:prstGeom>
          <a:solidFill>
            <a:srgbClr val="4E565E"/>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57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r>
              <a:t>Anthropogenic Cataclysmic Virus (ACV)           </a:t>
            </a:r>
            <a:r>
              <a:rPr i="1"/>
              <a:t>Plag, 2015</a:t>
            </a:r>
          </a:p>
        </p:txBody>
      </p:sp>
      <p:sp>
        <p:nvSpPr>
          <p:cNvPr id="1084" name="Shape 1084"/>
          <p:cNvSpPr/>
          <p:nvPr/>
        </p:nvSpPr>
        <p:spPr>
          <a:xfrm>
            <a:off x="3251200" y="9803308"/>
            <a:ext cx="20654566" cy="2186584"/>
          </a:xfrm>
          <a:prstGeom prst="roundRect">
            <a:avLst>
              <a:gd name="adj" fmla="val 8712"/>
            </a:avLst>
          </a:prstGeom>
          <a:solidFill>
            <a:srgbClr val="443A36"/>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76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Can the “virus” transform itself into the “healer”?</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82"/>
                                        </p:tgtEl>
                                        <p:attrNameLst>
                                          <p:attrName>style.visibility</p:attrName>
                                        </p:attrNameLst>
                                      </p:cBhvr>
                                      <p:to>
                                        <p:strVal val="visible"/>
                                      </p:to>
                                    </p:set>
                                    <p:animEffect filter="dissolve" transition="in">
                                      <p:cBhvr>
                                        <p:cTn id="7" dur="1000"/>
                                        <p:tgtEl>
                                          <p:spTgt spid="1082"/>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083"/>
                                        </p:tgtEl>
                                        <p:attrNameLst>
                                          <p:attrName>style.visibility</p:attrName>
                                        </p:attrNameLst>
                                      </p:cBhvr>
                                      <p:to>
                                        <p:strVal val="visible"/>
                                      </p:to>
                                    </p:set>
                                    <p:animEffect filter="dissolve" transition="in">
                                      <p:cBhvr>
                                        <p:cTn id="11" dur="1000"/>
                                        <p:tgtEl>
                                          <p:spTgt spid="108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084"/>
                                        </p:tgtEl>
                                        <p:attrNameLst>
                                          <p:attrName>style.visibility</p:attrName>
                                        </p:attrNameLst>
                                      </p:cBhvr>
                                      <p:to>
                                        <p:strVal val="visible"/>
                                      </p:to>
                                    </p:set>
                                    <p:animEffect filter="dissolve" transition="in">
                                      <p:cBhvr>
                                        <p:cTn id="16" dur="1000"/>
                                        <p:tgtEl>
                                          <p:spTgt spid="10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4" grpId="3"/>
      <p:bldP build="whole" bldLvl="1" animBg="1" rev="0" advAuto="0" spid="1082" grpId="1"/>
      <p:bldP build="whole" bldLvl="1" animBg="1" rev="0" advAuto="0" spid="1083" grpId="2"/>
    </p:bldLst>
  </p:timing>
</p:sld>
</file>

<file path=ppt/slides/slide56.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1086" name="brain1.tiff"/>
          <p:cNvPicPr>
            <a:picLocks noChangeAspect="1"/>
          </p:cNvPicPr>
          <p:nvPr/>
        </p:nvPicPr>
        <p:blipFill>
          <a:blip r:embed="rId2">
            <a:extLst/>
          </a:blip>
          <a:stretch>
            <a:fillRect/>
          </a:stretch>
        </p:blipFill>
        <p:spPr>
          <a:xfrm>
            <a:off x="3184939" y="947539"/>
            <a:ext cx="9255061" cy="12756975"/>
          </a:xfrm>
          <a:prstGeom prst="rect">
            <a:avLst/>
          </a:prstGeom>
          <a:ln w="12700">
            <a:miter lim="400000"/>
          </a:ln>
        </p:spPr>
      </p:pic>
      <p:pic>
        <p:nvPicPr>
          <p:cNvPr id="1087" name="brain.tiff"/>
          <p:cNvPicPr>
            <a:picLocks noChangeAspect="1"/>
          </p:cNvPicPr>
          <p:nvPr/>
        </p:nvPicPr>
        <p:blipFill>
          <a:blip r:embed="rId3">
            <a:extLst/>
          </a:blip>
          <a:stretch>
            <a:fillRect/>
          </a:stretch>
        </p:blipFill>
        <p:spPr>
          <a:xfrm>
            <a:off x="12433300" y="1013370"/>
            <a:ext cx="10524979" cy="12629975"/>
          </a:xfrm>
          <a:prstGeom prst="rect">
            <a:avLst/>
          </a:prstGeom>
          <a:ln w="12700">
            <a:miter lim="400000"/>
          </a:ln>
        </p:spPr>
      </p:pic>
      <p:sp>
        <p:nvSpPr>
          <p:cNvPr id="1088" name="Shape 108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89"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1090" name="Shape 1090"/>
          <p:cNvSpPr/>
          <p:nvPr/>
        </p:nvSpPr>
        <p:spPr>
          <a:xfrm>
            <a:off x="209500" y="1013370"/>
            <a:ext cx="62068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Breaking Scaling Laws</a:t>
            </a:r>
          </a:p>
        </p:txBody>
      </p:sp>
      <p:sp>
        <p:nvSpPr>
          <p:cNvPr id="1091" name="Shape 1091"/>
          <p:cNvSpPr/>
          <p:nvPr/>
        </p:nvSpPr>
        <p:spPr>
          <a:xfrm>
            <a:off x="311100" y="1932806"/>
            <a:ext cx="12112130" cy="3302001"/>
          </a:xfrm>
          <a:prstGeom prst="rect">
            <a:avLst/>
          </a:prstGeom>
          <a:solidFill>
            <a:srgbClr val="FFFFFF">
              <a:alpha val="90172"/>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Brain is the most energy-demanding part in an organism.</a:t>
            </a:r>
          </a:p>
          <a:p>
            <a:pPr>
              <a:defRPr sz="1000"/>
            </a:pPr>
          </a:p>
          <a:p>
            <a:pPr>
              <a:defRPr sz="4000"/>
            </a:pPr>
            <a:r>
              <a:t>Brain to body ratio is limited by energy available to the organism to sustain the metabolic rate. </a:t>
            </a:r>
          </a:p>
        </p:txBody>
      </p:sp>
      <p:pic>
        <p:nvPicPr>
          <p:cNvPr id="1092" name="gorilla.tiff"/>
          <p:cNvPicPr>
            <a:picLocks noChangeAspect="1"/>
          </p:cNvPicPr>
          <p:nvPr/>
        </p:nvPicPr>
        <p:blipFill>
          <a:blip r:embed="rId5">
            <a:extLst/>
          </a:blip>
          <a:stretch>
            <a:fillRect/>
          </a:stretch>
        </p:blipFill>
        <p:spPr>
          <a:xfrm>
            <a:off x="12528550" y="1013370"/>
            <a:ext cx="11865920" cy="6732094"/>
          </a:xfrm>
          <a:prstGeom prst="rect">
            <a:avLst/>
          </a:prstGeom>
          <a:ln w="12700">
            <a:miter lim="400000"/>
          </a:ln>
        </p:spPr>
      </p:pic>
      <p:sp>
        <p:nvSpPr>
          <p:cNvPr id="1093" name="Shape 1093"/>
          <p:cNvSpPr/>
          <p:nvPr/>
        </p:nvSpPr>
        <p:spPr>
          <a:xfrm>
            <a:off x="311100" y="5207000"/>
            <a:ext cx="12112130" cy="3302001"/>
          </a:xfrm>
          <a:prstGeom prst="rect">
            <a:avLst/>
          </a:prstGeom>
          <a:solidFill>
            <a:srgbClr val="FFFFFF">
              <a:alpha val="90296"/>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Great apes such as gorillas and orangutans need to spend hours foraging to have enough energy to sustain the large body frames.</a:t>
            </a:r>
          </a:p>
          <a:p>
            <a:pPr>
              <a:defRPr sz="1000"/>
            </a:pPr>
          </a:p>
          <a:p>
            <a:pPr>
              <a:defRPr sz="4000"/>
            </a:pPr>
            <a:r>
              <a:t>They cannot afford larger brains. </a:t>
            </a:r>
          </a:p>
        </p:txBody>
      </p:sp>
      <p:pic>
        <p:nvPicPr>
          <p:cNvPr id="1094" name="beginning.tiff"/>
          <p:cNvPicPr>
            <a:picLocks noChangeAspect="1"/>
          </p:cNvPicPr>
          <p:nvPr/>
        </p:nvPicPr>
        <p:blipFill>
          <a:blip r:embed="rId6">
            <a:extLst/>
          </a:blip>
          <a:stretch>
            <a:fillRect/>
          </a:stretch>
        </p:blipFill>
        <p:spPr>
          <a:xfrm>
            <a:off x="12433300" y="1013370"/>
            <a:ext cx="11906883" cy="6732094"/>
          </a:xfrm>
          <a:prstGeom prst="rect">
            <a:avLst/>
          </a:prstGeom>
          <a:ln w="12700">
            <a:miter lim="400000"/>
          </a:ln>
        </p:spPr>
      </p:pic>
      <p:sp>
        <p:nvSpPr>
          <p:cNvPr id="1095" name="Shape 1095"/>
          <p:cNvSpPr/>
          <p:nvPr/>
        </p:nvSpPr>
        <p:spPr>
          <a:xfrm>
            <a:off x="260300" y="8511629"/>
            <a:ext cx="11650366" cy="1473201"/>
          </a:xfrm>
          <a:prstGeom prst="rect">
            <a:avLst/>
          </a:prstGeom>
          <a:solidFill>
            <a:srgbClr val="FFFFFF">
              <a:alpha val="89938"/>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The human brain represents 2% of body mass, but it uses about 25% of the metabolic rate.</a:t>
            </a:r>
          </a:p>
        </p:txBody>
      </p:sp>
      <p:sp>
        <p:nvSpPr>
          <p:cNvPr id="1096" name="Shape 1096"/>
          <p:cNvSpPr/>
          <p:nvPr/>
        </p:nvSpPr>
        <p:spPr>
          <a:xfrm>
            <a:off x="260300" y="10007254"/>
            <a:ext cx="11650366" cy="2540001"/>
          </a:xfrm>
          <a:prstGeom prst="rect">
            <a:avLst/>
          </a:prstGeom>
          <a:solidFill>
            <a:srgbClr val="FFFFFF">
              <a:alpha val="89938"/>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Supporting a large, more efficient brain requires high-energy, easy to process food:</a:t>
            </a:r>
          </a:p>
          <a:p>
            <a:pPr>
              <a:defRPr sz="4000"/>
            </a:pPr>
            <a:r>
              <a:t>Homo sapiens achieved this by using fire to process food (particularly meat)  </a:t>
            </a:r>
          </a:p>
        </p:txBody>
      </p:sp>
      <p:pic>
        <p:nvPicPr>
          <p:cNvPr id="1097" name="catching_fire.tiff"/>
          <p:cNvPicPr>
            <a:picLocks noChangeAspect="1"/>
          </p:cNvPicPr>
          <p:nvPr/>
        </p:nvPicPr>
        <p:blipFill>
          <a:blip r:embed="rId7">
            <a:extLst/>
          </a:blip>
          <a:stretch>
            <a:fillRect/>
          </a:stretch>
        </p:blipFill>
        <p:spPr>
          <a:xfrm>
            <a:off x="16560031" y="2138759"/>
            <a:ext cx="7824738" cy="11546682"/>
          </a:xfrm>
          <a:prstGeom prst="rect">
            <a:avLst/>
          </a:prstGeom>
          <a:ln w="12700">
            <a:miter lim="400000"/>
          </a:ln>
        </p:spPr>
      </p:pic>
      <p:sp>
        <p:nvSpPr>
          <p:cNvPr id="1098" name="Shape 1098"/>
          <p:cNvSpPr/>
          <p:nvPr/>
        </p:nvSpPr>
        <p:spPr>
          <a:xfrm>
            <a:off x="6229300" y="6286499"/>
            <a:ext cx="12788597"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How could Homo sapiens “break” the scaling law?</a:t>
            </a:r>
          </a:p>
        </p:txBody>
      </p:sp>
      <p:sp>
        <p:nvSpPr>
          <p:cNvPr id="1099" name="Shape 1099"/>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098"/>
                                        </p:tgtEl>
                                        <p:attrNameLst>
                                          <p:attrName>style.visibility</p:attrName>
                                        </p:attrNameLst>
                                      </p:cBhvr>
                                      <p:to>
                                        <p:strVal val="hidden"/>
                                      </p:to>
                                    </p:set>
                                  </p:childTnLst>
                                </p:cTn>
                              </p:par>
                            </p:childTnLst>
                          </p:cTn>
                        </p:par>
                        <p:par>
                          <p:cTn id="7" fill="hold">
                            <p:stCondLst>
                              <p:cond delay="0"/>
                            </p:stCondLst>
                            <p:childTnLst>
                              <p:par>
                                <p:cTn id="8" presetClass="entr" nodeType="afterEffect" presetID="9" grpId="2" fill="hold">
                                  <p:stCondLst>
                                    <p:cond delay="0"/>
                                  </p:stCondLst>
                                  <p:iterate type="el" backwards="0">
                                    <p:tmAbs val="0"/>
                                  </p:iterate>
                                  <p:childTnLst>
                                    <p:set>
                                      <p:cBhvr>
                                        <p:cTn id="9" fill="hold"/>
                                        <p:tgtEl>
                                          <p:spTgt spid="1086"/>
                                        </p:tgtEl>
                                        <p:attrNameLst>
                                          <p:attrName>style.visibility</p:attrName>
                                        </p:attrNameLst>
                                      </p:cBhvr>
                                      <p:to>
                                        <p:strVal val="visible"/>
                                      </p:to>
                                    </p:set>
                                    <p:animEffect filter="dissolve" transition="in">
                                      <p:cBhvr>
                                        <p:cTn id="10" dur="1000"/>
                                        <p:tgtEl>
                                          <p:spTgt spid="1086"/>
                                        </p:tgtEl>
                                      </p:cBhvr>
                                    </p:animEffect>
                                  </p:childTnLst>
                                </p:cTn>
                              </p:par>
                            </p:childTnLst>
                          </p:cTn>
                        </p:par>
                        <p:par>
                          <p:cTn id="11" fill="hold">
                            <p:stCondLst>
                              <p:cond delay="1000"/>
                            </p:stCondLst>
                            <p:childTnLst>
                              <p:par>
                                <p:cTn id="12" presetClass="entr" nodeType="afterEffect" presetID="9" grpId="3" fill="hold">
                                  <p:stCondLst>
                                    <p:cond delay="0"/>
                                  </p:stCondLst>
                                  <p:iterate type="el" backwards="0">
                                    <p:tmAbs val="0"/>
                                  </p:iterate>
                                  <p:childTnLst>
                                    <p:set>
                                      <p:cBhvr>
                                        <p:cTn id="13" fill="hold"/>
                                        <p:tgtEl>
                                          <p:spTgt spid="1087"/>
                                        </p:tgtEl>
                                        <p:attrNameLst>
                                          <p:attrName>style.visibility</p:attrName>
                                        </p:attrNameLst>
                                      </p:cBhvr>
                                      <p:to>
                                        <p:strVal val="visible"/>
                                      </p:to>
                                    </p:set>
                                    <p:animEffect filter="dissolve" transition="in">
                                      <p:cBhvr>
                                        <p:cTn id="14" dur="1000"/>
                                        <p:tgtEl>
                                          <p:spTgt spid="1087"/>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4" fill="hold">
                                  <p:stCondLst>
                                    <p:cond delay="0"/>
                                  </p:stCondLst>
                                  <p:iterate type="el" backwards="0">
                                    <p:tmAbs val="0"/>
                                  </p:iterate>
                                  <p:childTnLst>
                                    <p:set>
                                      <p:cBhvr>
                                        <p:cTn id="18" fill="hold"/>
                                        <p:tgtEl>
                                          <p:spTgt spid="1091"/>
                                        </p:tgtEl>
                                        <p:attrNameLst>
                                          <p:attrName>style.visibility</p:attrName>
                                        </p:attrNameLst>
                                      </p:cBhvr>
                                      <p:to>
                                        <p:strVal val="visible"/>
                                      </p:to>
                                    </p:set>
                                    <p:animEffect filter="dissolve" transition="in">
                                      <p:cBhvr>
                                        <p:cTn id="19" dur="1000"/>
                                        <p:tgtEl>
                                          <p:spTgt spid="1091"/>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1093"/>
                                        </p:tgtEl>
                                        <p:attrNameLst>
                                          <p:attrName>style.visibility</p:attrName>
                                        </p:attrNameLst>
                                      </p:cBhvr>
                                      <p:to>
                                        <p:strVal val="visible"/>
                                      </p:to>
                                    </p:set>
                                    <p:animEffect filter="dissolve" transition="in">
                                      <p:cBhvr>
                                        <p:cTn id="24" dur="1000"/>
                                        <p:tgtEl>
                                          <p:spTgt spid="1093"/>
                                        </p:tgtEl>
                                      </p:cBhvr>
                                    </p:animEffect>
                                  </p:childTnLst>
                                </p:cTn>
                              </p:par>
                            </p:childTnLst>
                          </p:cTn>
                        </p:par>
                        <p:par>
                          <p:cTn id="25" fill="hold">
                            <p:stCondLst>
                              <p:cond delay="1000"/>
                            </p:stCondLst>
                            <p:childTnLst>
                              <p:par>
                                <p:cTn id="26" presetClass="entr" nodeType="afterEffect" presetID="9" grpId="6" fill="hold">
                                  <p:stCondLst>
                                    <p:cond delay="0"/>
                                  </p:stCondLst>
                                  <p:iterate type="el" backwards="0">
                                    <p:tmAbs val="0"/>
                                  </p:iterate>
                                  <p:childTnLst>
                                    <p:set>
                                      <p:cBhvr>
                                        <p:cTn id="27" fill="hold"/>
                                        <p:tgtEl>
                                          <p:spTgt spid="1092"/>
                                        </p:tgtEl>
                                        <p:attrNameLst>
                                          <p:attrName>style.visibility</p:attrName>
                                        </p:attrNameLst>
                                      </p:cBhvr>
                                      <p:to>
                                        <p:strVal val="visible"/>
                                      </p:to>
                                    </p:set>
                                    <p:animEffect filter="dissolve" transition="in">
                                      <p:cBhvr>
                                        <p:cTn id="28" dur="1000"/>
                                        <p:tgtEl>
                                          <p:spTgt spid="1092"/>
                                        </p:tgtEl>
                                      </p:cBhvr>
                                    </p:animEffect>
                                  </p:childTnLst>
                                </p:cTn>
                              </p:par>
                            </p:childTnLst>
                          </p:cTn>
                        </p:par>
                      </p:childTnLst>
                    </p:cTn>
                  </p:par>
                  <p:par>
                    <p:cTn id="29" fill="hold">
                      <p:stCondLst>
                        <p:cond delay="indefinite"/>
                      </p:stCondLst>
                      <p:childTnLst>
                        <p:par>
                          <p:cTn id="30" fill="hold">
                            <p:stCondLst>
                              <p:cond delay="0"/>
                            </p:stCondLst>
                            <p:childTnLst>
                              <p:par>
                                <p:cTn id="31" presetClass="exit" nodeType="clickEffect" presetID="9" grpId="7" fill="hold">
                                  <p:stCondLst>
                                    <p:cond delay="0"/>
                                  </p:stCondLst>
                                  <p:iterate type="el" backwards="0">
                                    <p:tmAbs val="0"/>
                                  </p:iterate>
                                  <p:childTnLst>
                                    <p:animEffect filter="dissolve" transition="out">
                                      <p:cBhvr>
                                        <p:cTn id="32" dur="1000" fill="hold"/>
                                        <p:tgtEl>
                                          <p:spTgt spid="1092"/>
                                        </p:tgtEl>
                                      </p:cBhvr>
                                    </p:animEffect>
                                    <p:set>
                                      <p:cBhvr>
                                        <p:cTn id="33" fill="hold">
                                          <p:stCondLst>
                                            <p:cond delay="999"/>
                                          </p:stCondLst>
                                        </p:cTn>
                                        <p:tgtEl>
                                          <p:spTgt spid="1092"/>
                                        </p:tgtEl>
                                        <p:attrNameLst>
                                          <p:attrName>style.visibility</p:attrName>
                                        </p:attrNameLst>
                                      </p:cBhvr>
                                      <p:to>
                                        <p:strVal val="hidden"/>
                                      </p:to>
                                    </p:set>
                                  </p:childTnLst>
                                </p:cTn>
                              </p:par>
                            </p:childTnLst>
                          </p:cTn>
                        </p:par>
                        <p:par>
                          <p:cTn id="34" fill="hold">
                            <p:stCondLst>
                              <p:cond delay="1000"/>
                            </p:stCondLst>
                            <p:childTnLst>
                              <p:par>
                                <p:cTn id="35" presetClass="entr" nodeType="afterEffect" presetID="9" grpId="8" fill="hold">
                                  <p:stCondLst>
                                    <p:cond delay="0"/>
                                  </p:stCondLst>
                                  <p:iterate type="el" backwards="0">
                                    <p:tmAbs val="0"/>
                                  </p:iterate>
                                  <p:childTnLst>
                                    <p:set>
                                      <p:cBhvr>
                                        <p:cTn id="36" fill="hold"/>
                                        <p:tgtEl>
                                          <p:spTgt spid="1095"/>
                                        </p:tgtEl>
                                        <p:attrNameLst>
                                          <p:attrName>style.visibility</p:attrName>
                                        </p:attrNameLst>
                                      </p:cBhvr>
                                      <p:to>
                                        <p:strVal val="visible"/>
                                      </p:to>
                                    </p:set>
                                    <p:animEffect filter="dissolve" transition="in">
                                      <p:cBhvr>
                                        <p:cTn id="37" dur="1000"/>
                                        <p:tgtEl>
                                          <p:spTgt spid="1095"/>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9" grpId="9" fill="hold">
                                  <p:stCondLst>
                                    <p:cond delay="0"/>
                                  </p:stCondLst>
                                  <p:iterate type="el" backwards="0">
                                    <p:tmAbs val="0"/>
                                  </p:iterate>
                                  <p:childTnLst>
                                    <p:set>
                                      <p:cBhvr>
                                        <p:cTn id="41" fill="hold"/>
                                        <p:tgtEl>
                                          <p:spTgt spid="1096"/>
                                        </p:tgtEl>
                                        <p:attrNameLst>
                                          <p:attrName>style.visibility</p:attrName>
                                        </p:attrNameLst>
                                      </p:cBhvr>
                                      <p:to>
                                        <p:strVal val="visible"/>
                                      </p:to>
                                    </p:set>
                                    <p:animEffect filter="dissolve" transition="in">
                                      <p:cBhvr>
                                        <p:cTn id="42" dur="1000"/>
                                        <p:tgtEl>
                                          <p:spTgt spid="1096"/>
                                        </p:tgtEl>
                                      </p:cBhvr>
                                    </p:animEffect>
                                  </p:childTnLst>
                                </p:cTn>
                              </p:par>
                            </p:childTnLst>
                          </p:cTn>
                        </p:par>
                        <p:par>
                          <p:cTn id="43" fill="hold">
                            <p:stCondLst>
                              <p:cond delay="1000"/>
                            </p:stCondLst>
                            <p:childTnLst>
                              <p:par>
                                <p:cTn id="44" presetClass="entr" nodeType="afterEffect" presetID="9" grpId="10" fill="hold">
                                  <p:stCondLst>
                                    <p:cond delay="0"/>
                                  </p:stCondLst>
                                  <p:iterate type="el" backwards="0">
                                    <p:tmAbs val="0"/>
                                  </p:iterate>
                                  <p:childTnLst>
                                    <p:set>
                                      <p:cBhvr>
                                        <p:cTn id="45" fill="hold"/>
                                        <p:tgtEl>
                                          <p:spTgt spid="1094"/>
                                        </p:tgtEl>
                                        <p:attrNameLst>
                                          <p:attrName>style.visibility</p:attrName>
                                        </p:attrNameLst>
                                      </p:cBhvr>
                                      <p:to>
                                        <p:strVal val="visible"/>
                                      </p:to>
                                    </p:set>
                                    <p:animEffect filter="dissolve" transition="in">
                                      <p:cBhvr>
                                        <p:cTn id="46" dur="1000"/>
                                        <p:tgtEl>
                                          <p:spTgt spid="1094"/>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ID="9" grpId="11" fill="hold">
                                  <p:stCondLst>
                                    <p:cond delay="0"/>
                                  </p:stCondLst>
                                  <p:iterate type="el" backwards="0">
                                    <p:tmAbs val="0"/>
                                  </p:iterate>
                                  <p:childTnLst>
                                    <p:set>
                                      <p:cBhvr>
                                        <p:cTn id="50" fill="hold"/>
                                        <p:tgtEl>
                                          <p:spTgt spid="1097"/>
                                        </p:tgtEl>
                                        <p:attrNameLst>
                                          <p:attrName>style.visibility</p:attrName>
                                        </p:attrNameLst>
                                      </p:cBhvr>
                                      <p:to>
                                        <p:strVal val="visible"/>
                                      </p:to>
                                    </p:set>
                                    <p:animEffect filter="dissolve" transition="in">
                                      <p:cBhvr>
                                        <p:cTn id="51" dur="1000"/>
                                        <p:tgtEl>
                                          <p:spTgt spid="10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96" grpId="9"/>
      <p:bldP build="whole" bldLvl="1" animBg="1" rev="0" advAuto="0" spid="1094" grpId="10"/>
      <p:bldP build="whole" bldLvl="1" animBg="1" rev="0" advAuto="0" spid="1097" grpId="11"/>
      <p:bldP build="whole" bldLvl="1" animBg="1" rev="0" advAuto="0" spid="1092" grpId="6"/>
      <p:bldP build="whole" bldLvl="1" animBg="1" rev="0" advAuto="0" spid="1087" grpId="3"/>
      <p:bldP build="whole" bldLvl="1" animBg="1" rev="0" advAuto="0" spid="1098" grpId="1"/>
      <p:bldP build="whole" bldLvl="1" animBg="1" rev="0" advAuto="0" spid="1091" grpId="4"/>
      <p:bldP build="whole" bldLvl="1" animBg="1" rev="0" advAuto="0" spid="1092" grpId="7"/>
      <p:bldP build="whole" bldLvl="1" animBg="1" rev="0" advAuto="0" spid="1093" grpId="5"/>
      <p:bldP build="whole" bldLvl="1" animBg="1" rev="0" advAuto="0" spid="1086" grpId="2"/>
      <p:bldP build="whole" bldLvl="1" animBg="1" rev="0" advAuto="0" spid="1095" grpId="8"/>
    </p:bldLst>
  </p:timing>
</p:sld>
</file>

<file path=ppt/slides/slide57.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1101" name="Global Energy Use since 1850.png"/>
          <p:cNvPicPr>
            <a:picLocks noChangeAspect="1"/>
          </p:cNvPicPr>
          <p:nvPr/>
        </p:nvPicPr>
        <p:blipFill>
          <a:blip r:embed="rId2">
            <a:extLst/>
          </a:blip>
          <a:stretch>
            <a:fillRect/>
          </a:stretch>
        </p:blipFill>
        <p:spPr>
          <a:xfrm>
            <a:off x="18147225" y="4935678"/>
            <a:ext cx="4458726" cy="3264909"/>
          </a:xfrm>
          <a:prstGeom prst="rect">
            <a:avLst/>
          </a:prstGeom>
          <a:ln w="12700">
            <a:miter lim="400000"/>
          </a:ln>
        </p:spPr>
      </p:pic>
      <p:sp>
        <p:nvSpPr>
          <p:cNvPr id="1102" name="Shape 1102"/>
          <p:cNvSpPr/>
          <p:nvPr/>
        </p:nvSpPr>
        <p:spPr>
          <a:xfrm>
            <a:off x="13120408" y="12189321"/>
            <a:ext cx="2120541"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1">
                    <a:hueOff val="203713"/>
                    <a:lumOff val="-13818"/>
                  </a:schemeClr>
                </a:solidFill>
              </a:defRPr>
            </a:lvl1pPr>
          </a:lstStyle>
          <a:p>
            <a:pPr/>
            <a:r>
              <a:t>10.0 TW</a:t>
            </a:r>
          </a:p>
        </p:txBody>
      </p:sp>
      <p:sp>
        <p:nvSpPr>
          <p:cNvPr id="1103" name="Shape 1103"/>
          <p:cNvSpPr/>
          <p:nvPr/>
        </p:nvSpPr>
        <p:spPr>
          <a:xfrm>
            <a:off x="18333136" y="12189321"/>
            <a:ext cx="212054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1">
                    <a:hueOff val="203713"/>
                    <a:lumOff val="-13818"/>
                  </a:schemeClr>
                </a:solidFill>
              </a:defRPr>
            </a:lvl1pPr>
          </a:lstStyle>
          <a:p>
            <a:pPr/>
            <a:r>
              <a:t>16.5 TW</a:t>
            </a:r>
          </a:p>
        </p:txBody>
      </p:sp>
      <p:sp>
        <p:nvSpPr>
          <p:cNvPr id="1104" name="Shape 1104"/>
          <p:cNvSpPr/>
          <p:nvPr/>
        </p:nvSpPr>
        <p:spPr>
          <a:xfrm>
            <a:off x="15708203" y="12218721"/>
            <a:ext cx="212054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1">
                    <a:hueOff val="203713"/>
                    <a:lumOff val="-13818"/>
                  </a:schemeClr>
                </a:solidFill>
              </a:defRPr>
            </a:lvl1pPr>
          </a:lstStyle>
          <a:p>
            <a:pPr/>
            <a:r>
              <a:t>12.8 TW</a:t>
            </a:r>
          </a:p>
        </p:txBody>
      </p:sp>
      <p:sp>
        <p:nvSpPr>
          <p:cNvPr id="1105" name="Shape 1105"/>
          <p:cNvSpPr/>
          <p:nvPr/>
        </p:nvSpPr>
        <p:spPr>
          <a:xfrm>
            <a:off x="10551126" y="12189321"/>
            <a:ext cx="1823890"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1">
                    <a:hueOff val="203713"/>
                    <a:lumOff val="-13818"/>
                  </a:schemeClr>
                </a:solidFill>
              </a:defRPr>
            </a:lvl1pPr>
          </a:lstStyle>
          <a:p>
            <a:pPr/>
            <a:r>
              <a:t>0.5 TW</a:t>
            </a:r>
          </a:p>
        </p:txBody>
      </p:sp>
      <p:sp>
        <p:nvSpPr>
          <p:cNvPr id="1106" name="Shape 1106"/>
          <p:cNvSpPr/>
          <p:nvPr/>
        </p:nvSpPr>
        <p:spPr>
          <a:xfrm>
            <a:off x="7521643" y="12189321"/>
            <a:ext cx="2303377"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solidFill>
                  <a:schemeClr val="accent1">
                    <a:hueOff val="203713"/>
                    <a:lumOff val="-13818"/>
                  </a:schemeClr>
                </a:solidFill>
              </a:defRPr>
            </a:pPr>
            <a:r>
              <a:t>&lt;10</a:t>
            </a:r>
            <a:r>
              <a:rPr baseline="31999"/>
              <a:t>-3</a:t>
            </a:r>
            <a:r>
              <a:t> TW</a:t>
            </a:r>
          </a:p>
        </p:txBody>
      </p:sp>
      <p:sp>
        <p:nvSpPr>
          <p:cNvPr id="1107" name="Shape 1107"/>
          <p:cNvSpPr/>
          <p:nvPr/>
        </p:nvSpPr>
        <p:spPr>
          <a:xfrm>
            <a:off x="5004113" y="12189321"/>
            <a:ext cx="2303376"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solidFill>
                  <a:schemeClr val="accent1">
                    <a:hueOff val="203713"/>
                    <a:lumOff val="-13818"/>
                  </a:schemeClr>
                </a:solidFill>
              </a:defRPr>
            </a:pPr>
            <a:r>
              <a:t>&lt;10</a:t>
            </a:r>
            <a:r>
              <a:rPr baseline="31999"/>
              <a:t>-6</a:t>
            </a:r>
            <a:r>
              <a:t> TW</a:t>
            </a:r>
          </a:p>
        </p:txBody>
      </p:sp>
      <p:sp>
        <p:nvSpPr>
          <p:cNvPr id="1108" name="Shape 1108"/>
          <p:cNvSpPr/>
          <p:nvPr/>
        </p:nvSpPr>
        <p:spPr>
          <a:xfrm>
            <a:off x="21059049" y="12189321"/>
            <a:ext cx="302534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1">
                    <a:hueOff val="203713"/>
                    <a:lumOff val="-13818"/>
                  </a:schemeClr>
                </a:solidFill>
              </a:defRPr>
            </a:lvl1pPr>
          </a:lstStyle>
          <a:p>
            <a:pPr/>
            <a:r>
              <a:t>&gt;100.0 TW?</a:t>
            </a:r>
          </a:p>
        </p:txBody>
      </p:sp>
      <p:sp>
        <p:nvSpPr>
          <p:cNvPr id="1109" name="Shape 1109"/>
          <p:cNvSpPr/>
          <p:nvPr/>
        </p:nvSpPr>
        <p:spPr>
          <a:xfrm flipV="1">
            <a:off x="10424030" y="1011038"/>
            <a:ext cx="1" cy="12652994"/>
          </a:xfrm>
          <a:prstGeom prst="line">
            <a:avLst/>
          </a:prstGeom>
          <a:ln w="101600">
            <a:solidFill>
              <a:schemeClr val="accent6">
                <a:hueOff val="7068543"/>
                <a:satOff val="-63217"/>
                <a:lumOff val="21330"/>
              </a:schemeClr>
            </a:solidFill>
            <a:custDash>
              <a:ds d="200000" sp="200000"/>
            </a:custDash>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10" name="oilwells.tiff"/>
          <p:cNvPicPr>
            <a:picLocks noChangeAspect="1"/>
          </p:cNvPicPr>
          <p:nvPr/>
        </p:nvPicPr>
        <p:blipFill>
          <a:blip r:embed="rId3">
            <a:extLst/>
          </a:blip>
          <a:stretch>
            <a:fillRect/>
          </a:stretch>
        </p:blipFill>
        <p:spPr>
          <a:xfrm>
            <a:off x="12046707" y="5361979"/>
            <a:ext cx="2728986" cy="1346300"/>
          </a:xfrm>
          <a:prstGeom prst="rect">
            <a:avLst/>
          </a:prstGeom>
          <a:ln w="12700">
            <a:miter lim="400000"/>
          </a:ln>
        </p:spPr>
      </p:pic>
      <p:pic>
        <p:nvPicPr>
          <p:cNvPr id="1111" name="smith_title.tiff"/>
          <p:cNvPicPr>
            <a:picLocks noChangeAspect="1"/>
          </p:cNvPicPr>
          <p:nvPr/>
        </p:nvPicPr>
        <p:blipFill>
          <a:blip r:embed="rId4">
            <a:extLst/>
          </a:blip>
          <a:stretch>
            <a:fillRect/>
          </a:stretch>
        </p:blipFill>
        <p:spPr>
          <a:xfrm>
            <a:off x="10016347" y="4432331"/>
            <a:ext cx="1361745" cy="2042617"/>
          </a:xfrm>
          <a:prstGeom prst="rect">
            <a:avLst/>
          </a:prstGeom>
          <a:ln w="12700">
            <a:miter lim="400000"/>
          </a:ln>
        </p:spPr>
      </p:pic>
      <p:sp>
        <p:nvSpPr>
          <p:cNvPr id="1112" name="Shape 111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13"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1114" name="Shape 1114"/>
          <p:cNvSpPr/>
          <p:nvPr/>
        </p:nvSpPr>
        <p:spPr>
          <a:xfrm rot="5400000">
            <a:off x="-246609" y="6574780"/>
            <a:ext cx="2431258" cy="566440"/>
          </a:xfrm>
          <a:prstGeom prst="rightArrow">
            <a:avLst>
              <a:gd name="adj1" fmla="val 32000"/>
              <a:gd name="adj2" fmla="val 143493"/>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15" name="Shape 1115"/>
          <p:cNvSpPr/>
          <p:nvPr/>
        </p:nvSpPr>
        <p:spPr>
          <a:xfrm>
            <a:off x="-1346708" y="8313489"/>
            <a:ext cx="25833896" cy="1"/>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16" name="Shape 1116"/>
          <p:cNvSpPr/>
          <p:nvPr/>
        </p:nvSpPr>
        <p:spPr>
          <a:xfrm flipH="1">
            <a:off x="969019" y="8302128"/>
            <a:ext cx="1" cy="586946"/>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17" name="Shape 1117"/>
          <p:cNvSpPr/>
          <p:nvPr/>
        </p:nvSpPr>
        <p:spPr>
          <a:xfrm>
            <a:off x="3559820" y="8302128"/>
            <a:ext cx="1" cy="586946"/>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18" name="Shape 1118"/>
          <p:cNvSpPr/>
          <p:nvPr/>
        </p:nvSpPr>
        <p:spPr>
          <a:xfrm>
            <a:off x="6150619" y="8302128"/>
            <a:ext cx="1" cy="586946"/>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19" name="Shape 1119"/>
          <p:cNvSpPr/>
          <p:nvPr/>
        </p:nvSpPr>
        <p:spPr>
          <a:xfrm>
            <a:off x="8741420" y="8302128"/>
            <a:ext cx="1" cy="586946"/>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20" name="Shape 1120"/>
          <p:cNvSpPr/>
          <p:nvPr/>
        </p:nvSpPr>
        <p:spPr>
          <a:xfrm>
            <a:off x="11332220" y="8302128"/>
            <a:ext cx="1" cy="586946"/>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21" name="Shape 1121"/>
          <p:cNvSpPr/>
          <p:nvPr/>
        </p:nvSpPr>
        <p:spPr>
          <a:xfrm>
            <a:off x="16513820" y="8302128"/>
            <a:ext cx="1" cy="586946"/>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22" name="Shape 1122"/>
          <p:cNvSpPr/>
          <p:nvPr/>
        </p:nvSpPr>
        <p:spPr>
          <a:xfrm>
            <a:off x="13923020" y="8302128"/>
            <a:ext cx="1" cy="586946"/>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23" name="Shape 1123"/>
          <p:cNvSpPr/>
          <p:nvPr/>
        </p:nvSpPr>
        <p:spPr>
          <a:xfrm>
            <a:off x="535169" y="9093199"/>
            <a:ext cx="867702"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10</a:t>
            </a:r>
            <a:r>
              <a:rPr baseline="31999"/>
              <a:t>6</a:t>
            </a:r>
          </a:p>
        </p:txBody>
      </p:sp>
      <p:sp>
        <p:nvSpPr>
          <p:cNvPr id="1124" name="Shape 1124"/>
          <p:cNvSpPr/>
          <p:nvPr/>
        </p:nvSpPr>
        <p:spPr>
          <a:xfrm>
            <a:off x="3125969" y="9093199"/>
            <a:ext cx="867702"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10</a:t>
            </a:r>
            <a:r>
              <a:rPr baseline="31999"/>
              <a:t>5</a:t>
            </a:r>
          </a:p>
        </p:txBody>
      </p:sp>
      <p:sp>
        <p:nvSpPr>
          <p:cNvPr id="1125" name="Shape 1125"/>
          <p:cNvSpPr/>
          <p:nvPr/>
        </p:nvSpPr>
        <p:spPr>
          <a:xfrm>
            <a:off x="5716770" y="9093199"/>
            <a:ext cx="867702"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10</a:t>
            </a:r>
            <a:r>
              <a:rPr baseline="31999"/>
              <a:t>4</a:t>
            </a:r>
          </a:p>
        </p:txBody>
      </p:sp>
      <p:sp>
        <p:nvSpPr>
          <p:cNvPr id="1126" name="Shape 1126"/>
          <p:cNvSpPr/>
          <p:nvPr/>
        </p:nvSpPr>
        <p:spPr>
          <a:xfrm>
            <a:off x="8307570" y="9093199"/>
            <a:ext cx="867702"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10</a:t>
            </a:r>
            <a:r>
              <a:rPr baseline="31999"/>
              <a:t>3</a:t>
            </a:r>
          </a:p>
        </p:txBody>
      </p:sp>
      <p:sp>
        <p:nvSpPr>
          <p:cNvPr id="1127" name="Shape 1127"/>
          <p:cNvSpPr/>
          <p:nvPr/>
        </p:nvSpPr>
        <p:spPr>
          <a:xfrm>
            <a:off x="10898368" y="9093199"/>
            <a:ext cx="867702"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10</a:t>
            </a:r>
            <a:r>
              <a:rPr baseline="31999"/>
              <a:t>2</a:t>
            </a:r>
          </a:p>
        </p:txBody>
      </p:sp>
      <p:sp>
        <p:nvSpPr>
          <p:cNvPr id="1128" name="Shape 1128"/>
          <p:cNvSpPr/>
          <p:nvPr/>
        </p:nvSpPr>
        <p:spPr>
          <a:xfrm>
            <a:off x="13489170" y="9093199"/>
            <a:ext cx="867702"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10</a:t>
            </a:r>
            <a:r>
              <a:rPr baseline="31999"/>
              <a:t>1</a:t>
            </a:r>
          </a:p>
        </p:txBody>
      </p:sp>
      <p:sp>
        <p:nvSpPr>
          <p:cNvPr id="1129" name="Shape 1129"/>
          <p:cNvSpPr/>
          <p:nvPr/>
        </p:nvSpPr>
        <p:spPr>
          <a:xfrm>
            <a:off x="19104620" y="8302128"/>
            <a:ext cx="1" cy="586946"/>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30" name="Shape 1130"/>
          <p:cNvSpPr/>
          <p:nvPr/>
        </p:nvSpPr>
        <p:spPr>
          <a:xfrm>
            <a:off x="16079968" y="9067799"/>
            <a:ext cx="867702"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10</a:t>
            </a:r>
            <a:r>
              <a:rPr baseline="31999"/>
              <a:t>0</a:t>
            </a:r>
          </a:p>
        </p:txBody>
      </p:sp>
      <p:sp>
        <p:nvSpPr>
          <p:cNvPr id="1131" name="Shape 1131"/>
          <p:cNvSpPr/>
          <p:nvPr/>
        </p:nvSpPr>
        <p:spPr>
          <a:xfrm>
            <a:off x="18670768" y="9067799"/>
            <a:ext cx="867702"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10</a:t>
            </a:r>
            <a:r>
              <a:rPr baseline="31999"/>
              <a:t>1</a:t>
            </a:r>
          </a:p>
        </p:txBody>
      </p:sp>
      <p:sp>
        <p:nvSpPr>
          <p:cNvPr id="1132" name="Shape 1132"/>
          <p:cNvSpPr/>
          <p:nvPr/>
        </p:nvSpPr>
        <p:spPr>
          <a:xfrm>
            <a:off x="21261568" y="9067799"/>
            <a:ext cx="867702"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10</a:t>
            </a:r>
            <a:r>
              <a:rPr baseline="31999"/>
              <a:t>2</a:t>
            </a:r>
          </a:p>
        </p:txBody>
      </p:sp>
      <p:sp>
        <p:nvSpPr>
          <p:cNvPr id="1133" name="Shape 1133"/>
          <p:cNvSpPr/>
          <p:nvPr/>
        </p:nvSpPr>
        <p:spPr>
          <a:xfrm>
            <a:off x="21695420" y="8302128"/>
            <a:ext cx="1" cy="586946"/>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34" name="Shape 1134"/>
          <p:cNvSpPr/>
          <p:nvPr/>
        </p:nvSpPr>
        <p:spPr>
          <a:xfrm>
            <a:off x="24286220" y="8302128"/>
            <a:ext cx="1" cy="586946"/>
          </a:xfrm>
          <a:prstGeom prst="line">
            <a:avLst/>
          </a:prstGeom>
          <a:ln w="1143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35" name="Shape 1135"/>
          <p:cNvSpPr/>
          <p:nvPr/>
        </p:nvSpPr>
        <p:spPr>
          <a:xfrm>
            <a:off x="23488229" y="9029699"/>
            <a:ext cx="867702"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10</a:t>
            </a:r>
            <a:r>
              <a:rPr baseline="31999"/>
              <a:t>3</a:t>
            </a:r>
          </a:p>
        </p:txBody>
      </p:sp>
      <p:sp>
        <p:nvSpPr>
          <p:cNvPr id="1136" name="Shape 1136"/>
          <p:cNvSpPr/>
          <p:nvPr/>
        </p:nvSpPr>
        <p:spPr>
          <a:xfrm>
            <a:off x="7582179" y="9562244"/>
            <a:ext cx="231848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Years BP</a:t>
            </a:r>
          </a:p>
        </p:txBody>
      </p:sp>
      <p:sp>
        <p:nvSpPr>
          <p:cNvPr id="1137" name="Shape 1137"/>
          <p:cNvSpPr/>
          <p:nvPr/>
        </p:nvSpPr>
        <p:spPr>
          <a:xfrm>
            <a:off x="19821890" y="9667812"/>
            <a:ext cx="1458740"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Years</a:t>
            </a:r>
          </a:p>
        </p:txBody>
      </p:sp>
      <p:pic>
        <p:nvPicPr>
          <p:cNvPr id="1138" name="beginning.tiff"/>
          <p:cNvPicPr>
            <a:picLocks noChangeAspect="1"/>
          </p:cNvPicPr>
          <p:nvPr/>
        </p:nvPicPr>
        <p:blipFill>
          <a:blip r:embed="rId6">
            <a:extLst/>
          </a:blip>
          <a:stretch>
            <a:fillRect/>
          </a:stretch>
        </p:blipFill>
        <p:spPr>
          <a:xfrm>
            <a:off x="168665" y="2980281"/>
            <a:ext cx="2908153" cy="1644256"/>
          </a:xfrm>
          <a:prstGeom prst="rect">
            <a:avLst/>
          </a:prstGeom>
          <a:ln w="12700">
            <a:miter lim="400000"/>
          </a:ln>
        </p:spPr>
      </p:pic>
      <p:sp>
        <p:nvSpPr>
          <p:cNvPr id="1139" name="Shape 1139"/>
          <p:cNvSpPr/>
          <p:nvPr/>
        </p:nvSpPr>
        <p:spPr>
          <a:xfrm rot="5400000">
            <a:off x="4934991" y="6599153"/>
            <a:ext cx="2431258" cy="566441"/>
          </a:xfrm>
          <a:prstGeom prst="rightArrow">
            <a:avLst>
              <a:gd name="adj1" fmla="val 32000"/>
              <a:gd name="adj2" fmla="val 143493"/>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40" name="Shape 1140"/>
          <p:cNvSpPr/>
          <p:nvPr/>
        </p:nvSpPr>
        <p:spPr>
          <a:xfrm rot="5400000">
            <a:off x="9481591" y="6599153"/>
            <a:ext cx="2431258" cy="566441"/>
          </a:xfrm>
          <a:prstGeom prst="rightArrow">
            <a:avLst>
              <a:gd name="adj1" fmla="val 32000"/>
              <a:gd name="adj2" fmla="val 143493"/>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41" name="Shape 1141"/>
          <p:cNvSpPr/>
          <p:nvPr/>
        </p:nvSpPr>
        <p:spPr>
          <a:xfrm rot="5400000">
            <a:off x="11335791" y="6599153"/>
            <a:ext cx="2431258" cy="566441"/>
          </a:xfrm>
          <a:prstGeom prst="rightArrow">
            <a:avLst>
              <a:gd name="adj1" fmla="val 32000"/>
              <a:gd name="adj2" fmla="val 143493"/>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42" name="Shape 1142"/>
          <p:cNvSpPr/>
          <p:nvPr/>
        </p:nvSpPr>
        <p:spPr>
          <a:xfrm>
            <a:off x="12183839" y="4751833"/>
            <a:ext cx="73516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Oil</a:t>
            </a:r>
          </a:p>
        </p:txBody>
      </p:sp>
      <p:sp>
        <p:nvSpPr>
          <p:cNvPr id="1143" name="Shape 1143"/>
          <p:cNvSpPr/>
          <p:nvPr/>
        </p:nvSpPr>
        <p:spPr>
          <a:xfrm>
            <a:off x="9256712" y="6353534"/>
            <a:ext cx="288101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Adam Smith</a:t>
            </a:r>
          </a:p>
        </p:txBody>
      </p:sp>
      <p:sp>
        <p:nvSpPr>
          <p:cNvPr id="1144" name="Shape 1144"/>
          <p:cNvSpPr/>
          <p:nvPr/>
        </p:nvSpPr>
        <p:spPr>
          <a:xfrm rot="5400000">
            <a:off x="15298191" y="6574780"/>
            <a:ext cx="2431258" cy="566440"/>
          </a:xfrm>
          <a:prstGeom prst="rightArrow">
            <a:avLst>
              <a:gd name="adj1" fmla="val 32000"/>
              <a:gd name="adj2" fmla="val 143493"/>
            </a:avLst>
          </a:prstGeom>
          <a:gradFill>
            <a:gsLst>
              <a:gs pos="0">
                <a:schemeClr val="accent1"/>
              </a:gs>
              <a:gs pos="100000">
                <a:schemeClr val="accent1">
                  <a:hueOff val="321132"/>
                  <a:satOff val="-12043"/>
                  <a:lumOff val="-7113"/>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45" name="Shape 1145"/>
          <p:cNvSpPr/>
          <p:nvPr/>
        </p:nvSpPr>
        <p:spPr>
          <a:xfrm>
            <a:off x="5554439" y="4664471"/>
            <a:ext cx="254243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Agriculture</a:t>
            </a:r>
          </a:p>
        </p:txBody>
      </p:sp>
      <p:sp>
        <p:nvSpPr>
          <p:cNvPr id="1146" name="Shape 1146"/>
          <p:cNvSpPr/>
          <p:nvPr/>
        </p:nvSpPr>
        <p:spPr>
          <a:xfrm>
            <a:off x="804639" y="4664471"/>
            <a:ext cx="98916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Fire</a:t>
            </a:r>
          </a:p>
        </p:txBody>
      </p:sp>
      <p:sp>
        <p:nvSpPr>
          <p:cNvPr id="1147" name="Shape 1147"/>
          <p:cNvSpPr/>
          <p:nvPr/>
        </p:nvSpPr>
        <p:spPr>
          <a:xfrm>
            <a:off x="6127154" y="2628931"/>
            <a:ext cx="4349461"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Holocene</a:t>
            </a:r>
          </a:p>
        </p:txBody>
      </p:sp>
      <p:sp>
        <p:nvSpPr>
          <p:cNvPr id="1148" name="Shape 1148"/>
          <p:cNvSpPr/>
          <p:nvPr/>
        </p:nvSpPr>
        <p:spPr>
          <a:xfrm>
            <a:off x="10549342" y="2628931"/>
            <a:ext cx="10188469"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Single-Species Dominance</a:t>
            </a:r>
          </a:p>
        </p:txBody>
      </p:sp>
      <p:sp>
        <p:nvSpPr>
          <p:cNvPr id="1149" name="Shape 1149"/>
          <p:cNvSpPr/>
          <p:nvPr/>
        </p:nvSpPr>
        <p:spPr>
          <a:xfrm>
            <a:off x="20810537" y="2628931"/>
            <a:ext cx="4172646"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Post-Holocene</a:t>
            </a:r>
          </a:p>
        </p:txBody>
      </p:sp>
      <p:sp>
        <p:nvSpPr>
          <p:cNvPr id="1150" name="Shape 1150"/>
          <p:cNvSpPr/>
          <p:nvPr/>
        </p:nvSpPr>
        <p:spPr>
          <a:xfrm rot="16200000">
            <a:off x="5567738" y="10508705"/>
            <a:ext cx="1175445" cy="566440"/>
          </a:xfrm>
          <a:prstGeom prst="rightArrow">
            <a:avLst>
              <a:gd name="adj1" fmla="val 32000"/>
              <a:gd name="adj2" fmla="val 14349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51" name="Shape 1151"/>
          <p:cNvSpPr/>
          <p:nvPr/>
        </p:nvSpPr>
        <p:spPr>
          <a:xfrm>
            <a:off x="7962620" y="11490448"/>
            <a:ext cx="1300127"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50 M</a:t>
            </a:r>
          </a:p>
        </p:txBody>
      </p:sp>
      <p:sp>
        <p:nvSpPr>
          <p:cNvPr id="1152" name="Shape 1152"/>
          <p:cNvSpPr/>
          <p:nvPr/>
        </p:nvSpPr>
        <p:spPr>
          <a:xfrm rot="16200000">
            <a:off x="8157455" y="10508705"/>
            <a:ext cx="1175446" cy="566440"/>
          </a:xfrm>
          <a:prstGeom prst="rightArrow">
            <a:avLst>
              <a:gd name="adj1" fmla="val 32000"/>
              <a:gd name="adj2" fmla="val 14349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53" name="Shape 1153"/>
          <p:cNvSpPr/>
          <p:nvPr/>
        </p:nvSpPr>
        <p:spPr>
          <a:xfrm rot="16200000">
            <a:off x="10744497" y="10508705"/>
            <a:ext cx="1175446" cy="566440"/>
          </a:xfrm>
          <a:prstGeom prst="rightArrow">
            <a:avLst>
              <a:gd name="adj1" fmla="val 32000"/>
              <a:gd name="adj2" fmla="val 14349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54" name="Shape 1154"/>
          <p:cNvSpPr/>
          <p:nvPr/>
        </p:nvSpPr>
        <p:spPr>
          <a:xfrm>
            <a:off x="10742030" y="11490448"/>
            <a:ext cx="1359769"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1.6 B</a:t>
            </a:r>
          </a:p>
        </p:txBody>
      </p:sp>
      <p:sp>
        <p:nvSpPr>
          <p:cNvPr id="1155" name="Shape 1155"/>
          <p:cNvSpPr/>
          <p:nvPr/>
        </p:nvSpPr>
        <p:spPr>
          <a:xfrm rot="16200000">
            <a:off x="15926097" y="10508705"/>
            <a:ext cx="1175446" cy="566440"/>
          </a:xfrm>
          <a:prstGeom prst="rightArrow">
            <a:avLst>
              <a:gd name="adj1" fmla="val 32000"/>
              <a:gd name="adj2" fmla="val 14349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56" name="Shape 1156"/>
          <p:cNvSpPr/>
          <p:nvPr/>
        </p:nvSpPr>
        <p:spPr>
          <a:xfrm>
            <a:off x="16056359" y="11490448"/>
            <a:ext cx="1359769"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6.0 B</a:t>
            </a:r>
          </a:p>
        </p:txBody>
      </p:sp>
      <p:sp>
        <p:nvSpPr>
          <p:cNvPr id="1157" name="Shape 1157"/>
          <p:cNvSpPr/>
          <p:nvPr/>
        </p:nvSpPr>
        <p:spPr>
          <a:xfrm>
            <a:off x="15891619" y="9574944"/>
            <a:ext cx="124440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2000</a:t>
            </a:r>
          </a:p>
        </p:txBody>
      </p:sp>
      <p:sp>
        <p:nvSpPr>
          <p:cNvPr id="1158" name="Shape 1158"/>
          <p:cNvSpPr/>
          <p:nvPr/>
        </p:nvSpPr>
        <p:spPr>
          <a:xfrm>
            <a:off x="5648883" y="11490448"/>
            <a:ext cx="1003474"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4 M</a:t>
            </a:r>
          </a:p>
        </p:txBody>
      </p:sp>
      <p:sp>
        <p:nvSpPr>
          <p:cNvPr id="1159" name="Shape 1159"/>
          <p:cNvSpPr/>
          <p:nvPr/>
        </p:nvSpPr>
        <p:spPr>
          <a:xfrm rot="16200000">
            <a:off x="18515814" y="10515086"/>
            <a:ext cx="1175445" cy="566441"/>
          </a:xfrm>
          <a:prstGeom prst="rightArrow">
            <a:avLst>
              <a:gd name="adj1" fmla="val 32000"/>
              <a:gd name="adj2" fmla="val 14349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60" name="Shape 1160"/>
          <p:cNvSpPr/>
          <p:nvPr/>
        </p:nvSpPr>
        <p:spPr>
          <a:xfrm>
            <a:off x="18647159" y="11490448"/>
            <a:ext cx="1359769"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6.9 B</a:t>
            </a:r>
          </a:p>
        </p:txBody>
      </p:sp>
      <p:sp>
        <p:nvSpPr>
          <p:cNvPr id="1161" name="Shape 1161"/>
          <p:cNvSpPr/>
          <p:nvPr/>
        </p:nvSpPr>
        <p:spPr>
          <a:xfrm rot="16200000">
            <a:off x="13335297" y="10611426"/>
            <a:ext cx="1175446" cy="566441"/>
          </a:xfrm>
          <a:prstGeom prst="rightArrow">
            <a:avLst>
              <a:gd name="adj1" fmla="val 32000"/>
              <a:gd name="adj2" fmla="val 14349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62" name="Shape 1162"/>
          <p:cNvSpPr/>
          <p:nvPr/>
        </p:nvSpPr>
        <p:spPr>
          <a:xfrm>
            <a:off x="13399194" y="11490448"/>
            <a:ext cx="1359769"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5.3 B</a:t>
            </a:r>
          </a:p>
        </p:txBody>
      </p:sp>
      <p:sp>
        <p:nvSpPr>
          <p:cNvPr id="1163" name="Shape 1163"/>
          <p:cNvSpPr/>
          <p:nvPr/>
        </p:nvSpPr>
        <p:spPr>
          <a:xfrm>
            <a:off x="11170939" y="4863088"/>
            <a:ext cx="7574059" cy="1"/>
          </a:xfrm>
          <a:prstGeom prst="line">
            <a:avLst/>
          </a:prstGeom>
          <a:ln w="101600">
            <a:solidFill>
              <a:schemeClr val="accent6">
                <a:hueOff val="7068543"/>
                <a:satOff val="-63217"/>
                <a:lumOff val="21330"/>
              </a:schemeClr>
            </a:solidFill>
            <a:miter lim="400000"/>
            <a:tailEnd type="triangle"/>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64" name="Shape 1164"/>
          <p:cNvSpPr/>
          <p:nvPr/>
        </p:nvSpPr>
        <p:spPr>
          <a:xfrm>
            <a:off x="14809968" y="4233341"/>
            <a:ext cx="2812816"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Technology</a:t>
            </a:r>
          </a:p>
        </p:txBody>
      </p:sp>
      <p:sp>
        <p:nvSpPr>
          <p:cNvPr id="1165" name="Shape 1165"/>
          <p:cNvSpPr/>
          <p:nvPr/>
        </p:nvSpPr>
        <p:spPr>
          <a:xfrm>
            <a:off x="2165300" y="1524296"/>
            <a:ext cx="396191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Homo sapiens</a:t>
            </a:r>
          </a:p>
        </p:txBody>
      </p:sp>
      <p:sp>
        <p:nvSpPr>
          <p:cNvPr id="1166" name="Shape 1166"/>
          <p:cNvSpPr/>
          <p:nvPr/>
        </p:nvSpPr>
        <p:spPr>
          <a:xfrm>
            <a:off x="192782" y="4619873"/>
            <a:ext cx="2530889" cy="2042617"/>
          </a:xfrm>
          <a:prstGeom prst="leftRightArrow">
            <a:avLst>
              <a:gd name="adj1" fmla="val 32000"/>
              <a:gd name="adj2" fmla="val 27357"/>
            </a:avLst>
          </a:prstGeom>
          <a:solidFill>
            <a:srgbClr val="DCDEE0">
              <a:alpha val="18195"/>
            </a:srgbClr>
          </a:solidFill>
          <a:ln w="12700">
            <a:miter lim="400000"/>
          </a:ln>
          <a:effectLst>
            <a:outerShdw sx="100000" sy="100000" kx="0" ky="0" algn="b" rotWithShape="0" blurRad="76200" dist="0" dir="18900000">
              <a:srgbClr val="000000">
                <a:alpha val="68666"/>
              </a:srgbClr>
            </a:outerShdw>
          </a:effectLst>
        </p:spPr>
        <p:txBody>
          <a:bodyPr lIns="50800" tIns="50800" rIns="50800" bIns="50800" anchor="ctr"/>
          <a:lstStyle/>
          <a:p>
            <a: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pic>
        <p:nvPicPr>
          <p:cNvPr id="1167" name="colonizers.tiff"/>
          <p:cNvPicPr>
            <a:picLocks noChangeAspect="1"/>
          </p:cNvPicPr>
          <p:nvPr/>
        </p:nvPicPr>
        <p:blipFill>
          <a:blip r:embed="rId7">
            <a:extLst/>
          </a:blip>
          <a:stretch>
            <a:fillRect/>
          </a:stretch>
        </p:blipFill>
        <p:spPr>
          <a:xfrm>
            <a:off x="9995451" y="948445"/>
            <a:ext cx="3529498" cy="1600201"/>
          </a:xfrm>
          <a:prstGeom prst="rect">
            <a:avLst/>
          </a:prstGeom>
          <a:ln w="12700">
            <a:miter lim="400000"/>
          </a:ln>
        </p:spPr>
      </p:pic>
      <p:sp>
        <p:nvSpPr>
          <p:cNvPr id="1168" name="Shape 1168"/>
          <p:cNvSpPr/>
          <p:nvPr/>
        </p:nvSpPr>
        <p:spPr>
          <a:xfrm>
            <a:off x="10551126" y="1419637"/>
            <a:ext cx="2634147"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Colonizers</a:t>
            </a:r>
          </a:p>
        </p:txBody>
      </p:sp>
      <p:sp>
        <p:nvSpPr>
          <p:cNvPr id="1169" name="Shape 1169"/>
          <p:cNvSpPr/>
          <p:nvPr/>
        </p:nvSpPr>
        <p:spPr>
          <a:xfrm>
            <a:off x="3515076" y="704385"/>
            <a:ext cx="5850831" cy="2737347"/>
          </a:xfrm>
          <a:prstGeom prst="wedgeEllipseCallout">
            <a:avLst>
              <a:gd name="adj1" fmla="val -86469"/>
              <a:gd name="adj2" fmla="val 126470"/>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Increasing food efficiency and reducing time needed to process food</a:t>
            </a:r>
          </a:p>
        </p:txBody>
      </p:sp>
      <p:sp>
        <p:nvSpPr>
          <p:cNvPr id="1170" name="Shape 1170"/>
          <p:cNvSpPr/>
          <p:nvPr/>
        </p:nvSpPr>
        <p:spPr>
          <a:xfrm>
            <a:off x="-5910" y="9880604"/>
            <a:ext cx="5850831" cy="2737347"/>
          </a:xfrm>
          <a:prstGeom prst="wedgeEllipseCallout">
            <a:avLst>
              <a:gd name="adj1" fmla="val 67569"/>
              <a:gd name="adj2" fmla="val -225242"/>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Reducing time needed to obtain food</a:t>
            </a:r>
          </a:p>
        </p:txBody>
      </p:sp>
      <p:sp>
        <p:nvSpPr>
          <p:cNvPr id="1171" name="Shape 1171"/>
          <p:cNvSpPr/>
          <p:nvPr/>
        </p:nvSpPr>
        <p:spPr>
          <a:xfrm>
            <a:off x="13956746" y="1011039"/>
            <a:ext cx="5850832" cy="2737347"/>
          </a:xfrm>
          <a:prstGeom prst="wedgeEllipseCallout">
            <a:avLst>
              <a:gd name="adj1" fmla="val -88750"/>
              <a:gd name="adj2" fmla="val -28403"/>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Mainly a light-skinned (almost white) subspecies from Europe</a:t>
            </a:r>
          </a:p>
        </p:txBody>
      </p:sp>
      <p:sp>
        <p:nvSpPr>
          <p:cNvPr id="1172" name="Shape 1172"/>
          <p:cNvSpPr/>
          <p:nvPr/>
        </p:nvSpPr>
        <p:spPr>
          <a:xfrm>
            <a:off x="18109307" y="5244517"/>
            <a:ext cx="5850831" cy="2737347"/>
          </a:xfrm>
          <a:prstGeom prst="wedgeEllipseCallout">
            <a:avLst>
              <a:gd name="adj1" fmla="val -176113"/>
              <a:gd name="adj2" fmla="val -3891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Goal of economy is to create “human wealth”</a:t>
            </a:r>
          </a:p>
        </p:txBody>
      </p:sp>
      <p:sp>
        <p:nvSpPr>
          <p:cNvPr id="1173" name="Shape 1173"/>
          <p:cNvSpPr/>
          <p:nvPr/>
        </p:nvSpPr>
        <p:spPr>
          <a:xfrm>
            <a:off x="18479196" y="-20474"/>
            <a:ext cx="5850831" cy="2737347"/>
          </a:xfrm>
          <a:prstGeom prst="wedgeEllipseCallout">
            <a:avLst>
              <a:gd name="adj1" fmla="val -127640"/>
              <a:gd name="adj2" fmla="val 15781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Easy access to seemingly infinite energy combined with technology </a:t>
            </a:r>
          </a:p>
        </p:txBody>
      </p:sp>
      <p:sp>
        <p:nvSpPr>
          <p:cNvPr id="1174" name="Shape 1174"/>
          <p:cNvSpPr/>
          <p:nvPr/>
        </p:nvSpPr>
        <p:spPr>
          <a:xfrm>
            <a:off x="13956746" y="822923"/>
            <a:ext cx="5850832" cy="2737347"/>
          </a:xfrm>
          <a:prstGeom prst="wedgeEllipseCallout">
            <a:avLst>
              <a:gd name="adj1" fmla="val -88750"/>
              <a:gd name="adj2" fmla="val -28403"/>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Increasing access to material resources</a:t>
            </a:r>
          </a:p>
        </p:txBody>
      </p:sp>
      <p:sp>
        <p:nvSpPr>
          <p:cNvPr id="1175" name="Shape 1175"/>
          <p:cNvSpPr/>
          <p:nvPr/>
        </p:nvSpPr>
        <p:spPr>
          <a:xfrm>
            <a:off x="17206281" y="9411642"/>
            <a:ext cx="5850831" cy="2737347"/>
          </a:xfrm>
          <a:prstGeom prst="wedgeEllipseCallout">
            <a:avLst>
              <a:gd name="adj1" fmla="val -67347"/>
              <a:gd name="adj2" fmla="val -23022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Technology and access to fossil fuels facilitate economic growth</a:t>
            </a:r>
          </a:p>
        </p:txBody>
      </p:sp>
      <p:sp>
        <p:nvSpPr>
          <p:cNvPr id="1176" name="Shape 1176"/>
          <p:cNvSpPr/>
          <p:nvPr/>
        </p:nvSpPr>
        <p:spPr>
          <a:xfrm>
            <a:off x="158700" y="68312"/>
            <a:ext cx="62068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Breaking Scaling Laws</a:t>
            </a:r>
          </a:p>
        </p:txBody>
      </p:sp>
      <p:sp>
        <p:nvSpPr>
          <p:cNvPr id="1177" name="Shape 1177"/>
          <p:cNvSpPr/>
          <p:nvPr/>
        </p:nvSpPr>
        <p:spPr>
          <a:xfrm>
            <a:off x="13875419" y="10643738"/>
            <a:ext cx="5850832" cy="2737347"/>
          </a:xfrm>
          <a:prstGeom prst="wedgeEllipseCallout">
            <a:avLst>
              <a:gd name="adj1" fmla="val -106056"/>
              <a:gd name="adj2" fmla="val -25090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Accumulate, accumulate, … </a:t>
            </a:r>
          </a:p>
        </p:txBody>
      </p:sp>
      <p:sp>
        <p:nvSpPr>
          <p:cNvPr id="1178" name="Shape 1178"/>
          <p:cNvSpPr/>
          <p:nvPr/>
        </p:nvSpPr>
        <p:spPr>
          <a:xfrm>
            <a:off x="9609319" y="898823"/>
            <a:ext cx="3086381" cy="7446449"/>
          </a:xfrm>
          <a:prstGeom prst="ellipse">
            <a:avLst/>
          </a:prstGeom>
          <a:ln w="63500">
            <a:solidFill>
              <a:schemeClr val="accent5"/>
            </a:solidFill>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169"/>
                                        </p:tgtEl>
                                        <p:attrNameLst>
                                          <p:attrName>style.visibility</p:attrName>
                                        </p:attrNameLst>
                                      </p:cBhvr>
                                      <p:to>
                                        <p:strVal val="visible"/>
                                      </p:to>
                                    </p:set>
                                    <p:anim calcmode="lin" valueType="num">
                                      <p:cBhvr>
                                        <p:cTn id="7" dur="750" fill="hold"/>
                                        <p:tgtEl>
                                          <p:spTgt spid="1169"/>
                                        </p:tgtEl>
                                        <p:attrNameLst>
                                          <p:attrName>ppt_w</p:attrName>
                                        </p:attrNameLst>
                                      </p:cBhvr>
                                      <p:tavLst>
                                        <p:tav tm="0">
                                          <p:val>
                                            <p:fltVal val="0"/>
                                          </p:val>
                                        </p:tav>
                                        <p:tav tm="100000">
                                          <p:val>
                                            <p:strVal val="#ppt_w"/>
                                          </p:val>
                                        </p:tav>
                                      </p:tavLst>
                                    </p:anim>
                                    <p:anim calcmode="lin" valueType="num">
                                      <p:cBhvr>
                                        <p:cTn id="8" dur="750" fill="hold"/>
                                        <p:tgtEl>
                                          <p:spTgt spid="116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ID="9" grpId="2" fill="hold">
                                  <p:stCondLst>
                                    <p:cond delay="0"/>
                                  </p:stCondLst>
                                  <p:iterate type="el" backwards="0">
                                    <p:tmAbs val="0"/>
                                  </p:iterate>
                                  <p:childTnLst>
                                    <p:animEffect filter="dissolve" transition="out">
                                      <p:cBhvr>
                                        <p:cTn id="12" dur="1000" fill="hold"/>
                                        <p:tgtEl>
                                          <p:spTgt spid="1169"/>
                                        </p:tgtEl>
                                      </p:cBhvr>
                                    </p:animEffect>
                                    <p:set>
                                      <p:cBhvr>
                                        <p:cTn id="13" fill="hold">
                                          <p:stCondLst>
                                            <p:cond delay="999"/>
                                          </p:stCondLst>
                                        </p:cTn>
                                        <p:tgtEl>
                                          <p:spTgt spid="1169"/>
                                        </p:tgtEl>
                                        <p:attrNameLst>
                                          <p:attrName>style.visibility</p:attrName>
                                        </p:attrNameLst>
                                      </p:cBhvr>
                                      <p:to>
                                        <p:strVal val="hidden"/>
                                      </p:to>
                                    </p:set>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1170"/>
                                        </p:tgtEl>
                                        <p:attrNameLst>
                                          <p:attrName>style.visibility</p:attrName>
                                        </p:attrNameLst>
                                      </p:cBhvr>
                                      <p:to>
                                        <p:strVal val="visible"/>
                                      </p:to>
                                    </p:set>
                                    <p:anim calcmode="lin" valueType="num">
                                      <p:cBhvr>
                                        <p:cTn id="17" dur="750" fill="hold"/>
                                        <p:tgtEl>
                                          <p:spTgt spid="1170"/>
                                        </p:tgtEl>
                                        <p:attrNameLst>
                                          <p:attrName>ppt_w</p:attrName>
                                        </p:attrNameLst>
                                      </p:cBhvr>
                                      <p:tavLst>
                                        <p:tav tm="0">
                                          <p:val>
                                            <p:fltVal val="0"/>
                                          </p:val>
                                        </p:tav>
                                        <p:tav tm="100000">
                                          <p:val>
                                            <p:strVal val="#ppt_w"/>
                                          </p:val>
                                        </p:tav>
                                      </p:tavLst>
                                    </p:anim>
                                    <p:anim calcmode="lin" valueType="num">
                                      <p:cBhvr>
                                        <p:cTn id="18" dur="750" fill="hold"/>
                                        <p:tgtEl>
                                          <p:spTgt spid="1170"/>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xit" nodeType="clickEffect" presetID="9" grpId="4" fill="hold">
                                  <p:stCondLst>
                                    <p:cond delay="0"/>
                                  </p:stCondLst>
                                  <p:iterate type="el" backwards="0">
                                    <p:tmAbs val="0"/>
                                  </p:iterate>
                                  <p:childTnLst>
                                    <p:animEffect filter="dissolve" transition="out">
                                      <p:cBhvr>
                                        <p:cTn id="22" dur="1000" fill="hold"/>
                                        <p:tgtEl>
                                          <p:spTgt spid="1170"/>
                                        </p:tgtEl>
                                      </p:cBhvr>
                                    </p:animEffect>
                                    <p:set>
                                      <p:cBhvr>
                                        <p:cTn id="23" fill="hold">
                                          <p:stCondLst>
                                            <p:cond delay="999"/>
                                          </p:stCondLst>
                                        </p:cTn>
                                        <p:tgtEl>
                                          <p:spTgt spid="1170"/>
                                        </p:tgtEl>
                                        <p:attrNameLst>
                                          <p:attrName>style.visibility</p:attrName>
                                        </p:attrNameLst>
                                      </p:cBhvr>
                                      <p:to>
                                        <p:strVal val="hidden"/>
                                      </p:to>
                                    </p:set>
                                  </p:childTnLst>
                                </p:cTn>
                              </p:par>
                            </p:childTnLst>
                          </p:cTn>
                        </p:par>
                        <p:par>
                          <p:cTn id="24" fill="hold">
                            <p:stCondLst>
                              <p:cond delay="1000"/>
                            </p:stCondLst>
                            <p:childTnLst>
                              <p:par>
                                <p:cTn id="25" presetClass="entr" nodeType="afterEffect" presetSubtype="16" presetID="23" grpId="5" fill="hold">
                                  <p:stCondLst>
                                    <p:cond delay="0"/>
                                  </p:stCondLst>
                                  <p:iterate type="el" backwards="0">
                                    <p:tmAbs val="0"/>
                                  </p:iterate>
                                  <p:childTnLst>
                                    <p:set>
                                      <p:cBhvr>
                                        <p:cTn id="26" fill="hold"/>
                                        <p:tgtEl>
                                          <p:spTgt spid="1174"/>
                                        </p:tgtEl>
                                        <p:attrNameLst>
                                          <p:attrName>style.visibility</p:attrName>
                                        </p:attrNameLst>
                                      </p:cBhvr>
                                      <p:to>
                                        <p:strVal val="visible"/>
                                      </p:to>
                                    </p:set>
                                    <p:anim calcmode="lin" valueType="num">
                                      <p:cBhvr>
                                        <p:cTn id="27" dur="750" fill="hold"/>
                                        <p:tgtEl>
                                          <p:spTgt spid="1174"/>
                                        </p:tgtEl>
                                        <p:attrNameLst>
                                          <p:attrName>ppt_w</p:attrName>
                                        </p:attrNameLst>
                                      </p:cBhvr>
                                      <p:tavLst>
                                        <p:tav tm="0">
                                          <p:val>
                                            <p:fltVal val="0"/>
                                          </p:val>
                                        </p:tav>
                                        <p:tav tm="100000">
                                          <p:val>
                                            <p:strVal val="#ppt_w"/>
                                          </p:val>
                                        </p:tav>
                                      </p:tavLst>
                                    </p:anim>
                                    <p:anim calcmode="lin" valueType="num">
                                      <p:cBhvr>
                                        <p:cTn id="28" dur="750" fill="hold"/>
                                        <p:tgtEl>
                                          <p:spTgt spid="1174"/>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xit" nodeType="clickEffect" presetID="9" grpId="6" fill="hold">
                                  <p:stCondLst>
                                    <p:cond delay="0"/>
                                  </p:stCondLst>
                                  <p:iterate type="el" backwards="0">
                                    <p:tmAbs val="0"/>
                                  </p:iterate>
                                  <p:childTnLst>
                                    <p:animEffect filter="dissolve" transition="out">
                                      <p:cBhvr>
                                        <p:cTn id="32" dur="1000" fill="hold"/>
                                        <p:tgtEl>
                                          <p:spTgt spid="1174"/>
                                        </p:tgtEl>
                                      </p:cBhvr>
                                    </p:animEffect>
                                    <p:set>
                                      <p:cBhvr>
                                        <p:cTn id="33" fill="hold">
                                          <p:stCondLst>
                                            <p:cond delay="999"/>
                                          </p:stCondLst>
                                        </p:cTn>
                                        <p:tgtEl>
                                          <p:spTgt spid="1174"/>
                                        </p:tgtEl>
                                        <p:attrNameLst>
                                          <p:attrName>style.visibility</p:attrName>
                                        </p:attrNameLst>
                                      </p:cBhvr>
                                      <p:to>
                                        <p:strVal val="hidden"/>
                                      </p:to>
                                    </p:set>
                                  </p:childTnLst>
                                </p:cTn>
                              </p:par>
                            </p:childTnLst>
                          </p:cTn>
                        </p:par>
                        <p:par>
                          <p:cTn id="34" fill="hold">
                            <p:stCondLst>
                              <p:cond delay="1000"/>
                            </p:stCondLst>
                            <p:childTnLst>
                              <p:par>
                                <p:cTn id="35" presetClass="entr" nodeType="afterEffect" presetSubtype="16" presetID="23" grpId="7" fill="hold">
                                  <p:stCondLst>
                                    <p:cond delay="0"/>
                                  </p:stCondLst>
                                  <p:iterate type="el" backwards="0">
                                    <p:tmAbs val="0"/>
                                  </p:iterate>
                                  <p:childTnLst>
                                    <p:set>
                                      <p:cBhvr>
                                        <p:cTn id="36" fill="hold"/>
                                        <p:tgtEl>
                                          <p:spTgt spid="1171"/>
                                        </p:tgtEl>
                                        <p:attrNameLst>
                                          <p:attrName>style.visibility</p:attrName>
                                        </p:attrNameLst>
                                      </p:cBhvr>
                                      <p:to>
                                        <p:strVal val="visible"/>
                                      </p:to>
                                    </p:set>
                                    <p:anim calcmode="lin" valueType="num">
                                      <p:cBhvr>
                                        <p:cTn id="37" dur="750" fill="hold"/>
                                        <p:tgtEl>
                                          <p:spTgt spid="1171"/>
                                        </p:tgtEl>
                                        <p:attrNameLst>
                                          <p:attrName>ppt_w</p:attrName>
                                        </p:attrNameLst>
                                      </p:cBhvr>
                                      <p:tavLst>
                                        <p:tav tm="0">
                                          <p:val>
                                            <p:fltVal val="0"/>
                                          </p:val>
                                        </p:tav>
                                        <p:tav tm="100000">
                                          <p:val>
                                            <p:strVal val="#ppt_w"/>
                                          </p:val>
                                        </p:tav>
                                      </p:tavLst>
                                    </p:anim>
                                    <p:anim calcmode="lin" valueType="num">
                                      <p:cBhvr>
                                        <p:cTn id="38" dur="750" fill="hold"/>
                                        <p:tgtEl>
                                          <p:spTgt spid="1171"/>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6" presetID="23" grpId="8" fill="hold">
                                  <p:stCondLst>
                                    <p:cond delay="0"/>
                                  </p:stCondLst>
                                  <p:iterate type="el" backwards="0">
                                    <p:tmAbs val="0"/>
                                  </p:iterate>
                                  <p:childTnLst>
                                    <p:set>
                                      <p:cBhvr>
                                        <p:cTn id="42" fill="hold"/>
                                        <p:tgtEl>
                                          <p:spTgt spid="1172"/>
                                        </p:tgtEl>
                                        <p:attrNameLst>
                                          <p:attrName>style.visibility</p:attrName>
                                        </p:attrNameLst>
                                      </p:cBhvr>
                                      <p:to>
                                        <p:strVal val="visible"/>
                                      </p:to>
                                    </p:set>
                                    <p:anim calcmode="lin" valueType="num">
                                      <p:cBhvr>
                                        <p:cTn id="43" dur="750" fill="hold"/>
                                        <p:tgtEl>
                                          <p:spTgt spid="1172"/>
                                        </p:tgtEl>
                                        <p:attrNameLst>
                                          <p:attrName>ppt_w</p:attrName>
                                        </p:attrNameLst>
                                      </p:cBhvr>
                                      <p:tavLst>
                                        <p:tav tm="0">
                                          <p:val>
                                            <p:fltVal val="0"/>
                                          </p:val>
                                        </p:tav>
                                        <p:tav tm="100000">
                                          <p:val>
                                            <p:strVal val="#ppt_w"/>
                                          </p:val>
                                        </p:tav>
                                      </p:tavLst>
                                    </p:anim>
                                    <p:anim calcmode="lin" valueType="num">
                                      <p:cBhvr>
                                        <p:cTn id="44" dur="750" fill="hold"/>
                                        <p:tgtEl>
                                          <p:spTgt spid="1172"/>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Class="exit" nodeType="clickEffect" presetID="9" grpId="9" fill="hold">
                                  <p:stCondLst>
                                    <p:cond delay="0"/>
                                  </p:stCondLst>
                                  <p:iterate type="el" backwards="0">
                                    <p:tmAbs val="0"/>
                                  </p:iterate>
                                  <p:childTnLst>
                                    <p:animEffect filter="dissolve" transition="out">
                                      <p:cBhvr>
                                        <p:cTn id="48" dur="1000" fill="hold"/>
                                        <p:tgtEl>
                                          <p:spTgt spid="1171"/>
                                        </p:tgtEl>
                                      </p:cBhvr>
                                    </p:animEffect>
                                    <p:set>
                                      <p:cBhvr>
                                        <p:cTn id="49" fill="hold">
                                          <p:stCondLst>
                                            <p:cond delay="999"/>
                                          </p:stCondLst>
                                        </p:cTn>
                                        <p:tgtEl>
                                          <p:spTgt spid="1171"/>
                                        </p:tgtEl>
                                        <p:attrNameLst>
                                          <p:attrName>style.visibility</p:attrName>
                                        </p:attrNameLst>
                                      </p:cBhvr>
                                      <p:to>
                                        <p:strVal val="hidden"/>
                                      </p:to>
                                    </p:set>
                                  </p:childTnLst>
                                </p:cTn>
                              </p:par>
                            </p:childTnLst>
                          </p:cTn>
                        </p:par>
                        <p:par>
                          <p:cTn id="50" fill="hold">
                            <p:stCondLst>
                              <p:cond delay="1000"/>
                            </p:stCondLst>
                            <p:childTnLst>
                              <p:par>
                                <p:cTn id="51" presetClass="entr" nodeType="afterEffect" presetSubtype="16" presetID="23" grpId="10" fill="hold">
                                  <p:stCondLst>
                                    <p:cond delay="0"/>
                                  </p:stCondLst>
                                  <p:iterate type="el" backwards="0">
                                    <p:tmAbs val="0"/>
                                  </p:iterate>
                                  <p:childTnLst>
                                    <p:set>
                                      <p:cBhvr>
                                        <p:cTn id="52" fill="hold"/>
                                        <p:tgtEl>
                                          <p:spTgt spid="1175"/>
                                        </p:tgtEl>
                                        <p:attrNameLst>
                                          <p:attrName>style.visibility</p:attrName>
                                        </p:attrNameLst>
                                      </p:cBhvr>
                                      <p:to>
                                        <p:strVal val="visible"/>
                                      </p:to>
                                    </p:set>
                                    <p:anim calcmode="lin" valueType="num">
                                      <p:cBhvr>
                                        <p:cTn id="53" dur="750" fill="hold"/>
                                        <p:tgtEl>
                                          <p:spTgt spid="1175"/>
                                        </p:tgtEl>
                                        <p:attrNameLst>
                                          <p:attrName>ppt_w</p:attrName>
                                        </p:attrNameLst>
                                      </p:cBhvr>
                                      <p:tavLst>
                                        <p:tav tm="0">
                                          <p:val>
                                            <p:fltVal val="0"/>
                                          </p:val>
                                        </p:tav>
                                        <p:tav tm="100000">
                                          <p:val>
                                            <p:strVal val="#ppt_w"/>
                                          </p:val>
                                        </p:tav>
                                      </p:tavLst>
                                    </p:anim>
                                    <p:anim calcmode="lin" valueType="num">
                                      <p:cBhvr>
                                        <p:cTn id="54" dur="750" fill="hold"/>
                                        <p:tgtEl>
                                          <p:spTgt spid="1175"/>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6" presetID="23" grpId="11" fill="hold">
                                  <p:stCondLst>
                                    <p:cond delay="0"/>
                                  </p:stCondLst>
                                  <p:iterate type="el" backwards="0">
                                    <p:tmAbs val="0"/>
                                  </p:iterate>
                                  <p:childTnLst>
                                    <p:set>
                                      <p:cBhvr>
                                        <p:cTn id="58" fill="hold"/>
                                        <p:tgtEl>
                                          <p:spTgt spid="1173"/>
                                        </p:tgtEl>
                                        <p:attrNameLst>
                                          <p:attrName>style.visibility</p:attrName>
                                        </p:attrNameLst>
                                      </p:cBhvr>
                                      <p:to>
                                        <p:strVal val="visible"/>
                                      </p:to>
                                    </p:set>
                                    <p:anim calcmode="lin" valueType="num">
                                      <p:cBhvr>
                                        <p:cTn id="59" dur="750" fill="hold"/>
                                        <p:tgtEl>
                                          <p:spTgt spid="1173"/>
                                        </p:tgtEl>
                                        <p:attrNameLst>
                                          <p:attrName>ppt_w</p:attrName>
                                        </p:attrNameLst>
                                      </p:cBhvr>
                                      <p:tavLst>
                                        <p:tav tm="0">
                                          <p:val>
                                            <p:fltVal val="0"/>
                                          </p:val>
                                        </p:tav>
                                        <p:tav tm="100000">
                                          <p:val>
                                            <p:strVal val="#ppt_w"/>
                                          </p:val>
                                        </p:tav>
                                      </p:tavLst>
                                    </p:anim>
                                    <p:anim calcmode="lin" valueType="num">
                                      <p:cBhvr>
                                        <p:cTn id="60" dur="750" fill="hold"/>
                                        <p:tgtEl>
                                          <p:spTgt spid="1173"/>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Class="exit" nodeType="clickEffect" presetID="9" grpId="12" fill="hold">
                                  <p:stCondLst>
                                    <p:cond delay="0"/>
                                  </p:stCondLst>
                                  <p:iterate type="el" backwards="0">
                                    <p:tmAbs val="0"/>
                                  </p:iterate>
                                  <p:childTnLst>
                                    <p:animEffect filter="dissolve" transition="out">
                                      <p:cBhvr>
                                        <p:cTn id="64" dur="1000" fill="hold"/>
                                        <p:tgtEl>
                                          <p:spTgt spid="1175"/>
                                        </p:tgtEl>
                                      </p:cBhvr>
                                    </p:animEffect>
                                    <p:set>
                                      <p:cBhvr>
                                        <p:cTn id="65" fill="hold">
                                          <p:stCondLst>
                                            <p:cond delay="999"/>
                                          </p:stCondLst>
                                        </p:cTn>
                                        <p:tgtEl>
                                          <p:spTgt spid="1175"/>
                                        </p:tgtEl>
                                        <p:attrNameLst>
                                          <p:attrName>style.visibility</p:attrName>
                                        </p:attrNameLst>
                                      </p:cBhvr>
                                      <p:to>
                                        <p:strVal val="hidden"/>
                                      </p:to>
                                    </p:set>
                                  </p:childTnLst>
                                </p:cTn>
                              </p:par>
                            </p:childTnLst>
                          </p:cTn>
                        </p:par>
                        <p:par>
                          <p:cTn id="66" fill="hold">
                            <p:stCondLst>
                              <p:cond delay="1000"/>
                            </p:stCondLst>
                            <p:childTnLst>
                              <p:par>
                                <p:cTn id="67" presetClass="exit" nodeType="afterEffect" presetID="9" grpId="13" fill="hold">
                                  <p:stCondLst>
                                    <p:cond delay="0"/>
                                  </p:stCondLst>
                                  <p:iterate type="el" backwards="0">
                                    <p:tmAbs val="0"/>
                                  </p:iterate>
                                  <p:childTnLst>
                                    <p:animEffect filter="dissolve" transition="out">
                                      <p:cBhvr>
                                        <p:cTn id="68" dur="1000" fill="hold"/>
                                        <p:tgtEl>
                                          <p:spTgt spid="1172"/>
                                        </p:tgtEl>
                                      </p:cBhvr>
                                    </p:animEffect>
                                    <p:set>
                                      <p:cBhvr>
                                        <p:cTn id="69" fill="hold">
                                          <p:stCondLst>
                                            <p:cond delay="999"/>
                                          </p:stCondLst>
                                        </p:cTn>
                                        <p:tgtEl>
                                          <p:spTgt spid="1172"/>
                                        </p:tgtEl>
                                        <p:attrNameLst>
                                          <p:attrName>style.visibility</p:attrName>
                                        </p:attrNameLst>
                                      </p:cBhvr>
                                      <p:to>
                                        <p:strVal val="hidden"/>
                                      </p:to>
                                    </p:set>
                                  </p:childTnLst>
                                </p:cTn>
                              </p:par>
                            </p:childTnLst>
                          </p:cTn>
                        </p:par>
                        <p:par>
                          <p:cTn id="70" fill="hold">
                            <p:stCondLst>
                              <p:cond delay="2000"/>
                            </p:stCondLst>
                            <p:childTnLst>
                              <p:par>
                                <p:cTn id="71" presetClass="exit" nodeType="afterEffect" presetID="9" grpId="14" fill="hold">
                                  <p:stCondLst>
                                    <p:cond delay="0"/>
                                  </p:stCondLst>
                                  <p:iterate type="el" backwards="0">
                                    <p:tmAbs val="0"/>
                                  </p:iterate>
                                  <p:childTnLst>
                                    <p:animEffect filter="dissolve" transition="out">
                                      <p:cBhvr>
                                        <p:cTn id="72" dur="1000" fill="hold"/>
                                        <p:tgtEl>
                                          <p:spTgt spid="1173"/>
                                        </p:tgtEl>
                                      </p:cBhvr>
                                    </p:animEffect>
                                    <p:set>
                                      <p:cBhvr>
                                        <p:cTn id="73" fill="hold">
                                          <p:stCondLst>
                                            <p:cond delay="999"/>
                                          </p:stCondLst>
                                        </p:cTn>
                                        <p:tgtEl>
                                          <p:spTgt spid="1173"/>
                                        </p:tgtEl>
                                        <p:attrNameLst>
                                          <p:attrName>style.visibility</p:attrName>
                                        </p:attrNameLst>
                                      </p:cBhvr>
                                      <p:to>
                                        <p:strVal val="hidden"/>
                                      </p:to>
                                    </p:set>
                                  </p:childTnLst>
                                </p:cTn>
                              </p:par>
                            </p:childTnLst>
                          </p:cTn>
                        </p:par>
                        <p:par>
                          <p:cTn id="74" fill="hold">
                            <p:stCondLst>
                              <p:cond delay="3000"/>
                            </p:stCondLst>
                            <p:childTnLst>
                              <p:par>
                                <p:cTn id="75" presetClass="entr" nodeType="afterEffect" presetID="9" grpId="15" fill="hold">
                                  <p:stCondLst>
                                    <p:cond delay="0"/>
                                  </p:stCondLst>
                                  <p:iterate type="el" backwards="0">
                                    <p:tmAbs val="0"/>
                                  </p:iterate>
                                  <p:childTnLst>
                                    <p:set>
                                      <p:cBhvr>
                                        <p:cTn id="76" fill="hold"/>
                                        <p:tgtEl>
                                          <p:spTgt spid="1178"/>
                                        </p:tgtEl>
                                        <p:attrNameLst>
                                          <p:attrName>style.visibility</p:attrName>
                                        </p:attrNameLst>
                                      </p:cBhvr>
                                      <p:to>
                                        <p:strVal val="visible"/>
                                      </p:to>
                                    </p:set>
                                    <p:animEffect filter="dissolve" transition="in">
                                      <p:cBhvr>
                                        <p:cTn id="77" dur="1000"/>
                                        <p:tgtEl>
                                          <p:spTgt spid="1178"/>
                                        </p:tgtEl>
                                      </p:cBhvr>
                                    </p:animEffect>
                                  </p:childTnLst>
                                </p:cTn>
                              </p:par>
                            </p:childTnLst>
                          </p:cTn>
                        </p:par>
                        <p:par>
                          <p:cTn id="78" fill="hold">
                            <p:stCondLst>
                              <p:cond delay="4000"/>
                            </p:stCondLst>
                            <p:childTnLst>
                              <p:par>
                                <p:cTn id="79" presetClass="entr" nodeType="afterEffect" presetSubtype="16" presetID="23" grpId="16" fill="hold">
                                  <p:stCondLst>
                                    <p:cond delay="0"/>
                                  </p:stCondLst>
                                  <p:iterate type="el" backwards="0">
                                    <p:tmAbs val="0"/>
                                  </p:iterate>
                                  <p:childTnLst>
                                    <p:set>
                                      <p:cBhvr>
                                        <p:cTn id="80" fill="hold"/>
                                        <p:tgtEl>
                                          <p:spTgt spid="1177"/>
                                        </p:tgtEl>
                                        <p:attrNameLst>
                                          <p:attrName>style.visibility</p:attrName>
                                        </p:attrNameLst>
                                      </p:cBhvr>
                                      <p:to>
                                        <p:strVal val="visible"/>
                                      </p:to>
                                    </p:set>
                                    <p:anim calcmode="lin" valueType="num">
                                      <p:cBhvr>
                                        <p:cTn id="81" dur="750" fill="hold"/>
                                        <p:tgtEl>
                                          <p:spTgt spid="1177"/>
                                        </p:tgtEl>
                                        <p:attrNameLst>
                                          <p:attrName>ppt_w</p:attrName>
                                        </p:attrNameLst>
                                      </p:cBhvr>
                                      <p:tavLst>
                                        <p:tav tm="0">
                                          <p:val>
                                            <p:fltVal val="0"/>
                                          </p:val>
                                        </p:tav>
                                        <p:tav tm="100000">
                                          <p:val>
                                            <p:strVal val="#ppt_w"/>
                                          </p:val>
                                        </p:tav>
                                      </p:tavLst>
                                    </p:anim>
                                    <p:anim calcmode="lin" valueType="num">
                                      <p:cBhvr>
                                        <p:cTn id="82" dur="750" fill="hold"/>
                                        <p:tgtEl>
                                          <p:spTgt spid="11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5" grpId="10"/>
      <p:bldP build="whole" bldLvl="1" animBg="1" rev="0" advAuto="0" spid="1173" grpId="11"/>
      <p:bldP build="whole" bldLvl="1" animBg="1" rev="0" advAuto="0" spid="1169" grpId="1"/>
      <p:bldP build="whole" bldLvl="1" animBg="1" rev="0" advAuto="0" spid="1169" grpId="2"/>
      <p:bldP build="whole" bldLvl="1" animBg="1" rev="0" advAuto="0" spid="1170" grpId="3"/>
      <p:bldP build="whole" bldLvl="1" animBg="1" rev="0" advAuto="0" spid="1170" grpId="4"/>
      <p:bldP build="whole" bldLvl="1" animBg="1" rev="0" advAuto="0" spid="1175" grpId="12"/>
      <p:bldP build="whole" bldLvl="1" animBg="1" rev="0" advAuto="0" spid="1172" grpId="13"/>
      <p:bldP build="whole" bldLvl="1" animBg="1" rev="0" advAuto="0" spid="1173" grpId="14"/>
      <p:bldP build="whole" bldLvl="1" animBg="1" rev="0" advAuto="0" spid="1178" grpId="15"/>
      <p:bldP build="whole" bldLvl="1" animBg="1" rev="0" advAuto="0" spid="1177" grpId="16"/>
      <p:bldP build="whole" bldLvl="1" animBg="1" rev="0" advAuto="0" spid="1171" grpId="7"/>
      <p:bldP build="whole" bldLvl="1" animBg="1" rev="0" advAuto="0" spid="1174" grpId="5"/>
      <p:bldP build="whole" bldLvl="1" animBg="1" rev="0" advAuto="0" spid="1171" grpId="9"/>
      <p:bldP build="whole" bldLvl="1" animBg="1" rev="0" advAuto="0" spid="1174" grpId="6"/>
      <p:bldP build="whole" bldLvl="1" animBg="1" rev="0" advAuto="0" spid="1172" grpId="8"/>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180" name="Shape 118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8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182" name="Shape 1182"/>
          <p:cNvSpPr/>
          <p:nvPr/>
        </p:nvSpPr>
        <p:spPr>
          <a:xfrm>
            <a:off x="9788884" y="1015988"/>
            <a:ext cx="14202975" cy="11684024"/>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Helvetica Light"/>
                <a:ea typeface="Helvetica Light"/>
                <a:cs typeface="Helvetica Light"/>
                <a:sym typeface="Helvetica Light"/>
              </a:defRPr>
            </a:pPr>
            <a:r>
              <a:t>The current mainstream model of the global </a:t>
            </a:r>
            <a:r>
              <a:rPr>
                <a:latin typeface="Helvetica"/>
                <a:ea typeface="Helvetica"/>
                <a:cs typeface="Helvetica"/>
                <a:sym typeface="Helvetica"/>
              </a:rPr>
              <a:t>economy is based on a number of assumptions</a:t>
            </a:r>
            <a:r>
              <a:t> about the way the world works, what the economy is, and what the economy is for. </a:t>
            </a:r>
            <a:r>
              <a:rPr>
                <a:latin typeface="Helvetica"/>
                <a:ea typeface="Helvetica"/>
                <a:cs typeface="Helvetica"/>
                <a:sym typeface="Helvetica"/>
              </a:rPr>
              <a:t>These assumptions arose in an earlier period, when the world was relatively empty of humans and their artifacts. </a:t>
            </a:r>
            <a:r>
              <a:t>Built capital was the limiting factor, while natural capital was abundant. It made sense not to worry too much about environmental “externalities,” since they could be assumed to be relatively small and ultimately solvable. It also made sense to focus on the growth of the market economy, as measured by gross domestic product (GDP), as a primary means to improve human welfare. And it made sense to think of the economy as only marketed goods and services and to think of the goal as increasing the amount of these that were produced and consumed.</a:t>
            </a:r>
          </a:p>
          <a:p>
            <a:pPr>
              <a:defRPr sz="4000">
                <a:latin typeface="Helvetica Light"/>
                <a:ea typeface="Helvetica Light"/>
                <a:cs typeface="Helvetica Light"/>
                <a:sym typeface="Helvetica Light"/>
              </a:defRPr>
            </a:pPr>
          </a:p>
          <a:p>
            <a:pPr>
              <a:defRPr sz="4000">
                <a:latin typeface="Helvetica Light"/>
                <a:ea typeface="Helvetica Light"/>
                <a:cs typeface="Helvetica Light"/>
                <a:sym typeface="Helvetica Light"/>
              </a:defRPr>
            </a:pPr>
            <a:r>
              <a:t>The Worldwatch Institute. State of the World 2013: Is Sustainability Still Possible? (Kindle Locations 2921-2927). Island Press. Kindle Edition. </a:t>
            </a:r>
          </a:p>
        </p:txBody>
      </p:sp>
      <p:pic>
        <p:nvPicPr>
          <p:cNvPr id="1183" name="smith_title.tiff"/>
          <p:cNvPicPr>
            <a:picLocks noChangeAspect="1"/>
          </p:cNvPicPr>
          <p:nvPr/>
        </p:nvPicPr>
        <p:blipFill>
          <a:blip r:embed="rId3">
            <a:extLst/>
          </a:blip>
          <a:stretch>
            <a:fillRect/>
          </a:stretch>
        </p:blipFill>
        <p:spPr>
          <a:xfrm>
            <a:off x="387634" y="1849239"/>
            <a:ext cx="7795950" cy="11693922"/>
          </a:xfrm>
          <a:prstGeom prst="rect">
            <a:avLst/>
          </a:prstGeom>
          <a:ln w="12700">
            <a:miter lim="400000"/>
          </a:ln>
        </p:spPr>
      </p:pic>
      <p:sp>
        <p:nvSpPr>
          <p:cNvPr id="1184" name="Shape 1184"/>
          <p:cNvSpPr/>
          <p:nvPr/>
        </p:nvSpPr>
        <p:spPr>
          <a:xfrm>
            <a:off x="8279709" y="130428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1776</a:t>
            </a:r>
          </a:p>
        </p:txBody>
      </p:sp>
      <p:sp>
        <p:nvSpPr>
          <p:cNvPr id="1185" name="Shape 1185"/>
          <p:cNvSpPr/>
          <p:nvPr/>
        </p:nvSpPr>
        <p:spPr>
          <a:xfrm>
            <a:off x="184100" y="960239"/>
            <a:ext cx="9057235"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300">
                <a:latin typeface="Helvetica Light"/>
                <a:ea typeface="Helvetica Light"/>
                <a:cs typeface="Helvetica Light"/>
                <a:sym typeface="Helvetica Light"/>
              </a:defRPr>
            </a:lvl1pPr>
          </a:lstStyle>
          <a:p>
            <a:pPr/>
            <a:r>
              <a:t>Role of Mainstream Economic Model</a:t>
            </a:r>
          </a:p>
        </p:txBody>
      </p:sp>
      <p:grpSp>
        <p:nvGrpSpPr>
          <p:cNvPr id="1190" name="Group 1190"/>
          <p:cNvGrpSpPr/>
          <p:nvPr/>
        </p:nvGrpSpPr>
        <p:grpSpPr>
          <a:xfrm>
            <a:off x="9778999" y="8331200"/>
            <a:ext cx="13928876" cy="1905000"/>
            <a:chOff x="0" y="0"/>
            <a:chExt cx="13928874" cy="1904999"/>
          </a:xfrm>
        </p:grpSpPr>
        <p:sp>
          <p:nvSpPr>
            <p:cNvPr id="1186" name="Shape 1186"/>
            <p:cNvSpPr/>
            <p:nvPr/>
          </p:nvSpPr>
          <p:spPr>
            <a:xfrm>
              <a:off x="7975600" y="0"/>
              <a:ext cx="5953275" cy="0"/>
            </a:xfrm>
            <a:prstGeom prst="line">
              <a:avLst/>
            </a:prstGeom>
            <a:noFill/>
            <a:ln w="63500" cap="flat">
              <a:solidFill>
                <a:schemeClr val="accent5"/>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87" name="Shape 1187"/>
            <p:cNvSpPr/>
            <p:nvPr/>
          </p:nvSpPr>
          <p:spPr>
            <a:xfrm>
              <a:off x="0" y="635000"/>
              <a:ext cx="13881440" cy="0"/>
            </a:xfrm>
            <a:prstGeom prst="line">
              <a:avLst/>
            </a:prstGeom>
            <a:noFill/>
            <a:ln w="63500" cap="flat">
              <a:solidFill>
                <a:schemeClr val="accent5"/>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88" name="Shape 1188"/>
            <p:cNvSpPr/>
            <p:nvPr/>
          </p:nvSpPr>
          <p:spPr>
            <a:xfrm>
              <a:off x="0" y="1270000"/>
              <a:ext cx="12639123" cy="0"/>
            </a:xfrm>
            <a:prstGeom prst="line">
              <a:avLst/>
            </a:prstGeom>
            <a:noFill/>
            <a:ln w="63500" cap="flat">
              <a:solidFill>
                <a:schemeClr val="accent5"/>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89" name="Shape 1189"/>
            <p:cNvSpPr/>
            <p:nvPr/>
          </p:nvSpPr>
          <p:spPr>
            <a:xfrm flipV="1">
              <a:off x="0" y="1904896"/>
              <a:ext cx="2536670" cy="104"/>
            </a:xfrm>
            <a:prstGeom prst="line">
              <a:avLst/>
            </a:prstGeom>
            <a:noFill/>
            <a:ln w="63500" cap="flat">
              <a:solidFill>
                <a:schemeClr val="accent5"/>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1191" name="Shape 1191"/>
          <p:cNvSpPr/>
          <p:nvPr/>
        </p:nvSpPr>
        <p:spPr>
          <a:xfrm>
            <a:off x="495300" y="5311576"/>
            <a:ext cx="8479533" cy="4506616"/>
          </a:xfrm>
          <a:prstGeom prst="wedgeEllipseCallout">
            <a:avLst>
              <a:gd name="adj1" fmla="val 137301"/>
              <a:gd name="adj2" fmla="val 28848"/>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500">
                <a:effectLst>
                  <a:outerShdw sx="100000" sy="100000" kx="0" ky="0" algn="b" rotWithShape="0" blurRad="25400" dist="23998" dir="2700000">
                    <a:srgbClr val="000000">
                      <a:alpha val="31034"/>
                    </a:srgbClr>
                  </a:outerShdw>
                </a:effectLst>
                <a:latin typeface="Helvetica Neue Light"/>
                <a:ea typeface="Helvetica Neue Light"/>
                <a:cs typeface="Helvetica Neue Light"/>
                <a:sym typeface="Helvetica Neue Light"/>
              </a:defRPr>
            </a:lvl1pPr>
          </a:lstStyle>
          <a:p>
            <a:pPr/>
            <a:r>
              <a:t>Increasing the flows became the sole means of economy to create “built” (human wealth</a:t>
            </a:r>
          </a:p>
        </p:txBody>
      </p:sp>
      <p:grpSp>
        <p:nvGrpSpPr>
          <p:cNvPr id="1194" name="Group 1194"/>
          <p:cNvGrpSpPr/>
          <p:nvPr/>
        </p:nvGrpSpPr>
        <p:grpSpPr>
          <a:xfrm>
            <a:off x="9778999" y="3403600"/>
            <a:ext cx="13928877" cy="635000"/>
            <a:chOff x="0" y="0"/>
            <a:chExt cx="13928875" cy="635000"/>
          </a:xfrm>
        </p:grpSpPr>
        <p:sp>
          <p:nvSpPr>
            <p:cNvPr id="1192" name="Shape 1192"/>
            <p:cNvSpPr/>
            <p:nvPr/>
          </p:nvSpPr>
          <p:spPr>
            <a:xfrm>
              <a:off x="0" y="0"/>
              <a:ext cx="13928876" cy="0"/>
            </a:xfrm>
            <a:prstGeom prst="line">
              <a:avLst/>
            </a:prstGeom>
            <a:noFill/>
            <a:ln w="63500" cap="flat">
              <a:solidFill>
                <a:schemeClr val="accent5"/>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93" name="Shape 1193"/>
            <p:cNvSpPr/>
            <p:nvPr/>
          </p:nvSpPr>
          <p:spPr>
            <a:xfrm>
              <a:off x="0" y="635000"/>
              <a:ext cx="11382028" cy="0"/>
            </a:xfrm>
            <a:prstGeom prst="line">
              <a:avLst/>
            </a:prstGeom>
            <a:noFill/>
            <a:ln w="63500" cap="flat">
              <a:solidFill>
                <a:schemeClr val="accent5"/>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1195" name="Shape 1195"/>
          <p:cNvSpPr/>
          <p:nvPr/>
        </p:nvSpPr>
        <p:spPr>
          <a:xfrm>
            <a:off x="10172672" y="942776"/>
            <a:ext cx="13017700" cy="6186985"/>
          </a:xfrm>
          <a:prstGeom prst="wedgeEllipseCallout">
            <a:avLst>
              <a:gd name="adj1" fmla="val -98608"/>
              <a:gd name="adj2" fmla="val 119129"/>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4500">
                <a:effectLst>
                  <a:outerShdw sx="100000" sy="100000" kx="0" ky="0" algn="b" rotWithShape="0" blurRad="25400" dist="23998" dir="2700000">
                    <a:srgbClr val="000000">
                      <a:alpha val="31034"/>
                    </a:srgbClr>
                  </a:outerShdw>
                </a:effectLst>
                <a:latin typeface="Helvetica Neue Light"/>
                <a:ea typeface="Helvetica Neue Light"/>
                <a:cs typeface="Helvetica Neue Light"/>
                <a:sym typeface="Helvetica Neue Light"/>
              </a:defRPr>
            </a:pPr>
            <a:r>
              <a:t>Economy: the “invisible hand”</a:t>
            </a:r>
          </a:p>
          <a:p>
            <a:pPr algn="ctr" defTabSz="1130300">
              <a:defRPr sz="4500">
                <a:effectLst>
                  <a:outerShdw sx="100000" sy="100000" kx="0" ky="0" algn="b" rotWithShape="0" blurRad="25400" dist="23998" dir="2700000">
                    <a:srgbClr val="000000">
                      <a:alpha val="31034"/>
                    </a:srgbClr>
                  </a:outerShdw>
                </a:effectLst>
                <a:latin typeface="Helvetica Neue Light"/>
                <a:ea typeface="Helvetica Neue Light"/>
                <a:cs typeface="Helvetica Neue Light"/>
                <a:sym typeface="Helvetica Neue Light"/>
              </a:defRPr>
            </a:pPr>
          </a:p>
          <a:p>
            <a:pPr algn="ctr" defTabSz="1130300">
              <a:defRPr sz="4500">
                <a:effectLst>
                  <a:outerShdw sx="100000" sy="100000" kx="0" ky="0" algn="b" rotWithShape="0" blurRad="25400" dist="23998" dir="2700000">
                    <a:srgbClr val="000000">
                      <a:alpha val="31034"/>
                    </a:srgbClr>
                  </a:outerShdw>
                </a:effectLst>
                <a:latin typeface="Helvetica Neue Light"/>
                <a:ea typeface="Helvetica Neue Light"/>
                <a:cs typeface="Helvetica Neue Light"/>
                <a:sym typeface="Helvetica Neue Light"/>
              </a:defRPr>
            </a:pPr>
            <a:r>
              <a:t>Assumption:</a:t>
            </a:r>
          </a:p>
          <a:p>
            <a:pPr algn="ctr" defTabSz="1130300">
              <a:defRPr sz="4500">
                <a:effectLst>
                  <a:outerShdw sx="100000" sy="100000" kx="0" ky="0" algn="b" rotWithShape="0" blurRad="25400" dist="23998" dir="2700000">
                    <a:srgbClr val="000000">
                      <a:alpha val="31034"/>
                    </a:srgbClr>
                  </a:outerShdw>
                </a:effectLst>
                <a:latin typeface="Helvetica Neue Light"/>
                <a:ea typeface="Helvetica Neue Light"/>
                <a:cs typeface="Helvetica Neue Light"/>
                <a:sym typeface="Helvetica Neue Light"/>
              </a:defRPr>
            </a:pPr>
            <a:r>
              <a:t>Agents independently seeking their own gain will produce the overall best result for society</a:t>
            </a:r>
          </a:p>
        </p:txBody>
      </p:sp>
      <p:sp>
        <p:nvSpPr>
          <p:cNvPr id="1196" name="Shape 1196"/>
          <p:cNvSpPr/>
          <p:nvPr/>
        </p:nvSpPr>
        <p:spPr>
          <a:xfrm>
            <a:off x="158700" y="68312"/>
            <a:ext cx="135045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A New Economy and Global Order</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195"/>
                                        </p:tgtEl>
                                        <p:attrNameLst>
                                          <p:attrName>style.visibility</p:attrName>
                                        </p:attrNameLst>
                                      </p:cBhvr>
                                      <p:to>
                                        <p:strVal val="visible"/>
                                      </p:to>
                                    </p:set>
                                    <p:anim calcmode="lin" valueType="num">
                                      <p:cBhvr>
                                        <p:cTn id="7" dur="750" fill="hold"/>
                                        <p:tgtEl>
                                          <p:spTgt spid="1195"/>
                                        </p:tgtEl>
                                        <p:attrNameLst>
                                          <p:attrName>ppt_w</p:attrName>
                                        </p:attrNameLst>
                                      </p:cBhvr>
                                      <p:tavLst>
                                        <p:tav tm="0">
                                          <p:val>
                                            <p:fltVal val="0"/>
                                          </p:val>
                                        </p:tav>
                                        <p:tav tm="100000">
                                          <p:val>
                                            <p:strVal val="#ppt_w"/>
                                          </p:val>
                                        </p:tav>
                                      </p:tavLst>
                                    </p:anim>
                                    <p:anim calcmode="lin" valueType="num">
                                      <p:cBhvr>
                                        <p:cTn id="8" dur="750" fill="hold"/>
                                        <p:tgtEl>
                                          <p:spTgt spid="119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0" presetID="1" grpId="2" fill="hold">
                                  <p:stCondLst>
                                    <p:cond delay="0"/>
                                  </p:stCondLst>
                                  <p:iterate type="el" backwards="0">
                                    <p:tmAbs val="0"/>
                                  </p:iterate>
                                  <p:childTnLst>
                                    <p:set>
                                      <p:cBhvr>
                                        <p:cTn id="12" fill="hold">
                                          <p:stCondLst>
                                            <p:cond delay="0"/>
                                          </p:stCondLst>
                                        </p:cTn>
                                        <p:tgtEl>
                                          <p:spTgt spid="1195"/>
                                        </p:tgtEl>
                                        <p:attrNameLst>
                                          <p:attrName>style.visibility</p:attrName>
                                        </p:attrNameLst>
                                      </p:cBhvr>
                                      <p:to>
                                        <p:strVal val="hidden"/>
                                      </p:to>
                                    </p:set>
                                  </p:childTnLst>
                                </p:cTn>
                              </p:par>
                            </p:childTnLst>
                          </p:cTn>
                        </p:par>
                        <p:par>
                          <p:cTn id="13" fill="hold">
                            <p:stCondLst>
                              <p:cond delay="0"/>
                            </p:stCondLst>
                            <p:childTnLst>
                              <p:par>
                                <p:cTn id="14" presetClass="entr" nodeType="afterEffect" presetID="9" grpId="3" fill="hold">
                                  <p:stCondLst>
                                    <p:cond delay="0"/>
                                  </p:stCondLst>
                                  <p:iterate type="el" backwards="0">
                                    <p:tmAbs val="0"/>
                                  </p:iterate>
                                  <p:childTnLst>
                                    <p:set>
                                      <p:cBhvr>
                                        <p:cTn id="15" fill="hold"/>
                                        <p:tgtEl>
                                          <p:spTgt spid="1182"/>
                                        </p:tgtEl>
                                        <p:attrNameLst>
                                          <p:attrName>style.visibility</p:attrName>
                                        </p:attrNameLst>
                                      </p:cBhvr>
                                      <p:to>
                                        <p:strVal val="visible"/>
                                      </p:to>
                                    </p:set>
                                    <p:animEffect filter="dissolve" transition="in">
                                      <p:cBhvr>
                                        <p:cTn id="16" dur="1000"/>
                                        <p:tgtEl>
                                          <p:spTgt spid="1182"/>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1194"/>
                                        </p:tgtEl>
                                        <p:attrNameLst>
                                          <p:attrName>style.visibility</p:attrName>
                                        </p:attrNameLst>
                                      </p:cBhvr>
                                      <p:to>
                                        <p:strVal val="visible"/>
                                      </p:to>
                                    </p:set>
                                    <p:animEffect filter="dissolve" transition="in">
                                      <p:cBhvr>
                                        <p:cTn id="20" dur="1000"/>
                                        <p:tgtEl>
                                          <p:spTgt spid="1194"/>
                                        </p:tgtEl>
                                      </p:cBhvr>
                                    </p:animEffect>
                                  </p:childTnLst>
                                </p:cTn>
                              </p:par>
                            </p:childTnLst>
                          </p:cTn>
                        </p:par>
                        <p:par>
                          <p:cTn id="21" fill="hold">
                            <p:stCondLst>
                              <p:cond delay="2000"/>
                            </p:stCondLst>
                            <p:childTnLst>
                              <p:par>
                                <p:cTn id="22" presetClass="entr" nodeType="afterEffect" presetID="9" grpId="5" fill="hold">
                                  <p:stCondLst>
                                    <p:cond delay="0"/>
                                  </p:stCondLst>
                                  <p:iterate type="el" backwards="0">
                                    <p:tmAbs val="0"/>
                                  </p:iterate>
                                  <p:childTnLst>
                                    <p:set>
                                      <p:cBhvr>
                                        <p:cTn id="23" fill="hold"/>
                                        <p:tgtEl>
                                          <p:spTgt spid="1190"/>
                                        </p:tgtEl>
                                        <p:attrNameLst>
                                          <p:attrName>style.visibility</p:attrName>
                                        </p:attrNameLst>
                                      </p:cBhvr>
                                      <p:to>
                                        <p:strVal val="visible"/>
                                      </p:to>
                                    </p:set>
                                    <p:animEffect filter="dissolve" transition="in">
                                      <p:cBhvr>
                                        <p:cTn id="24" dur="1000"/>
                                        <p:tgtEl>
                                          <p:spTgt spid="1190"/>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6" fill="hold">
                                  <p:stCondLst>
                                    <p:cond delay="0"/>
                                  </p:stCondLst>
                                  <p:iterate type="el" backwards="0">
                                    <p:tmAbs val="0"/>
                                  </p:iterate>
                                  <p:childTnLst>
                                    <p:set>
                                      <p:cBhvr>
                                        <p:cTn id="28" fill="hold"/>
                                        <p:tgtEl>
                                          <p:spTgt spid="1191"/>
                                        </p:tgtEl>
                                        <p:attrNameLst>
                                          <p:attrName>style.visibility</p:attrName>
                                        </p:attrNameLst>
                                      </p:cBhvr>
                                      <p:to>
                                        <p:strVal val="visible"/>
                                      </p:to>
                                    </p:set>
                                    <p:anim calcmode="lin" valueType="num">
                                      <p:cBhvr>
                                        <p:cTn id="29" dur="750" fill="hold"/>
                                        <p:tgtEl>
                                          <p:spTgt spid="1191"/>
                                        </p:tgtEl>
                                        <p:attrNameLst>
                                          <p:attrName>ppt_w</p:attrName>
                                        </p:attrNameLst>
                                      </p:cBhvr>
                                      <p:tavLst>
                                        <p:tav tm="0">
                                          <p:val>
                                            <p:fltVal val="0"/>
                                          </p:val>
                                        </p:tav>
                                        <p:tav tm="100000">
                                          <p:val>
                                            <p:strVal val="#ppt_w"/>
                                          </p:val>
                                        </p:tav>
                                      </p:tavLst>
                                    </p:anim>
                                    <p:anim calcmode="lin" valueType="num">
                                      <p:cBhvr>
                                        <p:cTn id="30" dur="750" fill="hold"/>
                                        <p:tgtEl>
                                          <p:spTgt spid="11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4" grpId="4"/>
      <p:bldP build="whole" bldLvl="1" animBg="1" rev="0" advAuto="0" spid="1190" grpId="5"/>
      <p:bldP build="whole" bldLvl="1" animBg="1" rev="0" advAuto="0" spid="1191" grpId="6"/>
      <p:bldP build="whole" bldLvl="1" animBg="1" rev="0" advAuto="0" spid="1195" grpId="1"/>
      <p:bldP build="whole" bldLvl="1" animBg="1" rev="0" advAuto="0" spid="1195" grpId="2"/>
      <p:bldP build="whole" bldLvl="1" animBg="1" rev="0" advAuto="0" spid="1182" grpId="3"/>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198" name="Shape 119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9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200" name="Shape 1200"/>
          <p:cNvSpPr/>
          <p:nvPr/>
        </p:nvSpPr>
        <p:spPr>
          <a:xfrm>
            <a:off x="647717" y="1689114"/>
            <a:ext cx="23088566" cy="8372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i="1" sz="4500">
                <a:solidFill>
                  <a:srgbClr val="505050"/>
                </a:solidFill>
              </a:defRPr>
            </a:pPr>
            <a:r>
              <a:rPr i="0"/>
              <a:t>For almost a century, the </a:t>
            </a:r>
            <a:r>
              <a:rPr b="1" i="0"/>
              <a:t>consumption of products has been the dominant paradigm and mindset</a:t>
            </a:r>
            <a:r>
              <a:rPr i="0"/>
              <a:t>. </a:t>
            </a:r>
            <a:endParaRPr i="0"/>
          </a:p>
          <a:p>
            <a:pPr>
              <a:defRPr i="1" sz="4500">
                <a:solidFill>
                  <a:srgbClr val="505050"/>
                </a:solidFill>
              </a:defRPr>
            </a:pPr>
            <a:endParaRPr i="0"/>
          </a:p>
          <a:p>
            <a:pPr>
              <a:defRPr i="1" sz="4500">
                <a:solidFill>
                  <a:srgbClr val="505050"/>
                </a:solidFill>
              </a:defRPr>
            </a:pPr>
            <a:r>
              <a:rPr i="0"/>
              <a:t>John Maynard Keynes (</a:t>
            </a:r>
            <a:r>
              <a:t>“The General Theory of Employment, Interest and Money”,</a:t>
            </a:r>
            <a:r>
              <a:rPr i="0"/>
              <a:t> 1936</a:t>
            </a:r>
            <a:r>
              <a:rPr i="0"/>
              <a:t>):</a:t>
            </a:r>
            <a:r>
              <a:t>“I should support at the same time all sorts of policies for increasing the propensity to consume. For it is unlikely that full employment can be maintained, whatever we may do about investment, with the existing propensity to consume.” </a:t>
            </a:r>
          </a:p>
          <a:p>
            <a:pPr>
              <a:defRPr i="1" sz="4500">
                <a:solidFill>
                  <a:srgbClr val="505050"/>
                </a:solidFill>
              </a:defRPr>
            </a:pPr>
          </a:p>
          <a:p>
            <a:pPr>
              <a:defRPr i="1" sz="4500">
                <a:solidFill>
                  <a:srgbClr val="505050"/>
                </a:solidFill>
              </a:defRPr>
            </a:pPr>
            <a:r>
              <a:rPr i="0"/>
              <a:t>Victor Lebow (1955): </a:t>
            </a:r>
            <a:r>
              <a:t>“Our enormously productive economy … demands that we make consumption our way of life, that we convert the buying and use of goods into rituals, that we </a:t>
            </a:r>
            <a:r>
              <a:rPr b="1"/>
              <a:t>seek our spiritual satisfaction, our ego satisfaction, in consumption</a:t>
            </a:r>
            <a:r>
              <a:t> … we need </a:t>
            </a:r>
            <a:r>
              <a:rPr b="1"/>
              <a:t>things consumed, burned up, replaced and discarded at an ever-accelerating rate</a:t>
            </a:r>
            <a:r>
              <a:t>.”</a:t>
            </a:r>
          </a:p>
        </p:txBody>
      </p:sp>
      <p:sp>
        <p:nvSpPr>
          <p:cNvPr id="1201" name="Shape 1201"/>
          <p:cNvSpPr/>
          <p:nvPr/>
        </p:nvSpPr>
        <p:spPr>
          <a:xfrm>
            <a:off x="184100" y="960239"/>
            <a:ext cx="9057235"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300">
                <a:latin typeface="Helvetica Light"/>
                <a:ea typeface="Helvetica Light"/>
                <a:cs typeface="Helvetica Light"/>
                <a:sym typeface="Helvetica Light"/>
              </a:defRPr>
            </a:lvl1pPr>
          </a:lstStyle>
          <a:p>
            <a:pPr/>
            <a:r>
              <a:t>Role of Mainstream Economic Model</a:t>
            </a:r>
          </a:p>
        </p:txBody>
      </p:sp>
      <p:sp>
        <p:nvSpPr>
          <p:cNvPr id="1202" name="Shape 1202"/>
          <p:cNvSpPr/>
          <p:nvPr/>
        </p:nvSpPr>
        <p:spPr>
          <a:xfrm>
            <a:off x="771092" y="10446378"/>
            <a:ext cx="22662772" cy="288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i="1" sz="4500">
                <a:solidFill>
                  <a:srgbClr val="505050"/>
                </a:solidFill>
              </a:defRPr>
            </a:pPr>
            <a:r>
              <a:rPr i="0"/>
              <a:t>In 1970, Milton Friedman argued that businesses’ sole purpose is to generate profit for shareholders.</a:t>
            </a:r>
            <a:endParaRPr i="0"/>
          </a:p>
          <a:p>
            <a:pPr>
              <a:defRPr i="1" sz="4500">
                <a:solidFill>
                  <a:srgbClr val="505050"/>
                </a:solidFill>
              </a:defRPr>
            </a:pPr>
            <a:endParaRPr i="0"/>
          </a:p>
          <a:p>
            <a:pPr>
              <a:defRPr i="1" sz="4500">
                <a:solidFill>
                  <a:srgbClr val="505050"/>
                </a:solidFill>
              </a:defRPr>
            </a:pPr>
            <a:r>
              <a:rPr i="0"/>
              <a:t>This led to globalization … </a:t>
            </a:r>
          </a:p>
        </p:txBody>
      </p:sp>
      <p:sp>
        <p:nvSpPr>
          <p:cNvPr id="1203" name="Shape 1203"/>
          <p:cNvSpPr/>
          <p:nvPr/>
        </p:nvSpPr>
        <p:spPr>
          <a:xfrm>
            <a:off x="158700" y="68312"/>
            <a:ext cx="135045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A New Economy and Global Order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02"/>
                                        </p:tgtEl>
                                        <p:attrNameLst>
                                          <p:attrName>style.visibility</p:attrName>
                                        </p:attrNameLst>
                                      </p:cBhvr>
                                      <p:to>
                                        <p:strVal val="visible"/>
                                      </p:to>
                                    </p:set>
                                    <p:animEffect filter="dissolve" transition="in">
                                      <p:cBhvr>
                                        <p:cTn id="7" dur="1000"/>
                                        <p:tgtEl>
                                          <p:spTgt spid="1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2" grpId="1"/>
    </p:bldLst>
  </p:timing>
</p:sld>
</file>

<file path=ppt/slides/slide6.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268" name="Shape 26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6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270" name="July.tiff"/>
          <p:cNvPicPr>
            <a:picLocks noChangeAspect="1"/>
          </p:cNvPicPr>
          <p:nvPr/>
        </p:nvPicPr>
        <p:blipFill>
          <a:blip r:embed="rId3">
            <a:extLst/>
          </a:blip>
          <a:stretch>
            <a:fillRect/>
          </a:stretch>
        </p:blipFill>
        <p:spPr>
          <a:xfrm>
            <a:off x="1918844" y="-24309"/>
            <a:ext cx="20546312" cy="13716001"/>
          </a:xfrm>
          <a:prstGeom prst="rect">
            <a:avLst/>
          </a:prstGeom>
          <a:ln w="12700">
            <a:miter lim="400000"/>
          </a:ln>
        </p:spPr>
      </p:pic>
      <p:sp>
        <p:nvSpPr>
          <p:cNvPr id="271" name="Shape 271"/>
          <p:cNvSpPr/>
          <p:nvPr/>
        </p:nvSpPr>
        <p:spPr>
          <a:xfrm>
            <a:off x="17272000" y="3352800"/>
            <a:ext cx="5038329" cy="4522193"/>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72" name="Shape 272"/>
          <p:cNvSpPr/>
          <p:nvPr/>
        </p:nvSpPr>
        <p:spPr>
          <a:xfrm>
            <a:off x="2205258" y="8579048"/>
            <a:ext cx="19794440" cy="16256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pPr>
            <a:r>
              <a:t>(1) Why did the Earth’s energy imbalance increased so dramatically? </a:t>
            </a:r>
          </a:p>
          <a:p>
            <a:pPr>
              <a:defRPr sz="5000"/>
            </a:pPr>
            <a:r>
              <a:t>(2) Where, and in what form, is the energy stored?</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2"/>
                                        </p:tgtEl>
                                        <p:attrNameLst>
                                          <p:attrName>style.visibility</p:attrName>
                                        </p:attrNameLst>
                                      </p:cBhvr>
                                      <p:to>
                                        <p:strVal val="visible"/>
                                      </p:to>
                                    </p:set>
                                    <p:animEffect filter="fade" transition="in">
                                      <p:cBhvr>
                                        <p:cTn id="7" dur="10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 grpId="1"/>
    </p:bldLst>
  </p:timing>
</p:sld>
</file>

<file path=ppt/slides/slide60.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1205" name="Shape 120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20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207" name="Shape 1207"/>
          <p:cNvSpPr/>
          <p:nvPr/>
        </p:nvSpPr>
        <p:spPr>
          <a:xfrm>
            <a:off x="771091" y="2334765"/>
            <a:ext cx="22662773" cy="288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i="1" sz="4500">
                <a:solidFill>
                  <a:srgbClr val="505050"/>
                </a:solidFill>
              </a:defRPr>
            </a:pPr>
            <a:r>
              <a:rPr i="0"/>
              <a:t>In 1970, Milton Friedman argued that businesses’ sole purpose is to generate profit for shareholders.</a:t>
            </a:r>
            <a:endParaRPr i="0"/>
          </a:p>
          <a:p>
            <a:pPr>
              <a:defRPr i="1" sz="4500">
                <a:solidFill>
                  <a:srgbClr val="505050"/>
                </a:solidFill>
              </a:defRPr>
            </a:pPr>
            <a:endParaRPr i="0"/>
          </a:p>
          <a:p>
            <a:pPr>
              <a:defRPr i="1" sz="4500">
                <a:solidFill>
                  <a:srgbClr val="505050"/>
                </a:solidFill>
              </a:defRPr>
            </a:pPr>
            <a:r>
              <a:rPr i="0"/>
              <a:t>This led to globalization … </a:t>
            </a:r>
          </a:p>
        </p:txBody>
      </p:sp>
      <p:sp>
        <p:nvSpPr>
          <p:cNvPr id="1208" name="Shape 1208"/>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
        <p:nvSpPr>
          <p:cNvPr id="1209" name="Shape 1209"/>
          <p:cNvSpPr/>
          <p:nvPr/>
        </p:nvSpPr>
        <p:spPr>
          <a:xfrm>
            <a:off x="184100" y="960239"/>
            <a:ext cx="9057235"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300">
                <a:latin typeface="Helvetica Light"/>
                <a:ea typeface="Helvetica Light"/>
                <a:cs typeface="Helvetica Light"/>
                <a:sym typeface="Helvetica Light"/>
              </a:defRPr>
            </a:lvl1pPr>
          </a:lstStyle>
          <a:p>
            <a:pPr/>
            <a:r>
              <a:t>Role of Mainstream Economic Model</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1211" name="Shape 1211"/>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
        <p:nvSpPr>
          <p:cNvPr id="1212" name="Shape 121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21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1214" name="lifetime.tiff"/>
          <p:cNvPicPr>
            <a:picLocks noChangeAspect="1"/>
          </p:cNvPicPr>
          <p:nvPr/>
        </p:nvPicPr>
        <p:blipFill>
          <a:blip r:embed="rId3">
            <a:extLst/>
          </a:blip>
          <a:stretch>
            <a:fillRect/>
          </a:stretch>
        </p:blipFill>
        <p:spPr>
          <a:xfrm>
            <a:off x="4894728" y="-25970"/>
            <a:ext cx="14415500" cy="13459668"/>
          </a:xfrm>
          <a:prstGeom prst="rect">
            <a:avLst/>
          </a:prstGeom>
          <a:ln w="12700">
            <a:miter lim="400000"/>
          </a:ln>
        </p:spPr>
      </p:pic>
      <p:sp>
        <p:nvSpPr>
          <p:cNvPr id="1215" name="Shape 1215"/>
          <p:cNvSpPr/>
          <p:nvPr/>
        </p:nvSpPr>
        <p:spPr>
          <a:xfrm>
            <a:off x="6062822" y="-193279"/>
            <a:ext cx="6675278" cy="1392338"/>
          </a:xfrm>
          <a:prstGeom prst="wedgeEllipseCallout">
            <a:avLst>
              <a:gd name="adj1" fmla="val 36388"/>
              <a:gd name="adj2" fmla="val 11728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400 million tons (Mt)</a:t>
            </a:r>
          </a:p>
        </p:txBody>
      </p:sp>
      <p:sp>
        <p:nvSpPr>
          <p:cNvPr id="1216" name="Shape 1216"/>
          <p:cNvSpPr/>
          <p:nvPr/>
        </p:nvSpPr>
        <p:spPr>
          <a:xfrm>
            <a:off x="19466619" y="318095"/>
            <a:ext cx="4625281" cy="1392338"/>
          </a:xfrm>
          <a:prstGeom prst="wedgeEllipseCallout">
            <a:avLst>
              <a:gd name="adj1" fmla="val -145499"/>
              <a:gd name="adj2" fmla="val -22049"/>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448 Mt in 2015</a:t>
            </a:r>
          </a:p>
        </p:txBody>
      </p:sp>
      <p:sp>
        <p:nvSpPr>
          <p:cNvPr id="1217" name="Shape 1217"/>
          <p:cNvSpPr/>
          <p:nvPr/>
        </p:nvSpPr>
        <p:spPr>
          <a:xfrm>
            <a:off x="19136419" y="11697295"/>
            <a:ext cx="5160864" cy="1392338"/>
          </a:xfrm>
          <a:prstGeom prst="wedgeEllipseCallout">
            <a:avLst>
              <a:gd name="adj1" fmla="val -155540"/>
              <a:gd name="adj2" fmla="val -98982"/>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161Mt &lt; 6 months</a:t>
            </a:r>
          </a:p>
        </p:txBody>
      </p:sp>
      <p:sp>
        <p:nvSpPr>
          <p:cNvPr id="1218" name="Shape 1218"/>
          <p:cNvSpPr/>
          <p:nvPr/>
        </p:nvSpPr>
        <p:spPr>
          <a:xfrm>
            <a:off x="19034819" y="2324695"/>
            <a:ext cx="5257702" cy="1714203"/>
          </a:xfrm>
          <a:prstGeom prst="wedgeEllipseCallout">
            <a:avLst>
              <a:gd name="adj1" fmla="val -152693"/>
              <a:gd name="adj2" fmla="val -53211"/>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Average usetime: 5 years</a:t>
            </a:r>
          </a:p>
        </p:txBody>
      </p:sp>
      <p:sp>
        <p:nvSpPr>
          <p:cNvPr id="1219" name="Shape 1219"/>
          <p:cNvSpPr/>
          <p:nvPr/>
        </p:nvSpPr>
        <p:spPr>
          <a:xfrm>
            <a:off x="17721612" y="4989133"/>
            <a:ext cx="6675439" cy="4463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28" y="0"/>
                </a:moveTo>
                <a:cubicBezTo>
                  <a:pt x="2115" y="0"/>
                  <a:pt x="2023" y="138"/>
                  <a:pt x="2023" y="307"/>
                </a:cubicBezTo>
                <a:lnTo>
                  <a:pt x="2023" y="9756"/>
                </a:lnTo>
                <a:lnTo>
                  <a:pt x="0" y="10371"/>
                </a:lnTo>
                <a:lnTo>
                  <a:pt x="2023" y="10987"/>
                </a:lnTo>
                <a:lnTo>
                  <a:pt x="2023" y="21293"/>
                </a:lnTo>
                <a:cubicBezTo>
                  <a:pt x="2023" y="21462"/>
                  <a:pt x="2115" y="21600"/>
                  <a:pt x="2228" y="21600"/>
                </a:cubicBezTo>
                <a:lnTo>
                  <a:pt x="21395" y="21600"/>
                </a:lnTo>
                <a:cubicBezTo>
                  <a:pt x="21508" y="21600"/>
                  <a:pt x="21600" y="21462"/>
                  <a:pt x="21600" y="21293"/>
                </a:cubicBezTo>
                <a:lnTo>
                  <a:pt x="21600" y="307"/>
                </a:lnTo>
                <a:cubicBezTo>
                  <a:pt x="21600" y="138"/>
                  <a:pt x="21508" y="0"/>
                  <a:pt x="21395" y="0"/>
                </a:cubicBezTo>
                <a:lnTo>
                  <a:pt x="2228" y="0"/>
                </a:lnTo>
                <a:close/>
              </a:path>
            </a:pathLst>
          </a:cu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Build.+Const.:       72 Mt, 35 yrs</a:t>
            </a:r>
          </a:p>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Industrial mach.:     3 Mt, 20 yrs</a:t>
            </a:r>
          </a:p>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Transportation:      30 Mt, 13 yrs</a:t>
            </a:r>
          </a:p>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Electrical:              19 Mt, 8 yrs</a:t>
            </a:r>
          </a:p>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Textiles:                 65 Mt, 5 yrs</a:t>
            </a:r>
          </a:p>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Consum. prod.:     46 Mt, 3 yrs</a:t>
            </a:r>
          </a:p>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Packaging:          161 Mt, &lt;0.5 yrs</a:t>
            </a:r>
          </a:p>
        </p:txBody>
      </p:sp>
      <p:sp>
        <p:nvSpPr>
          <p:cNvPr id="1220" name="Shape 1220"/>
          <p:cNvSpPr/>
          <p:nvPr/>
        </p:nvSpPr>
        <p:spPr>
          <a:xfrm>
            <a:off x="14664466" y="849460"/>
            <a:ext cx="3083422" cy="1076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0"/>
            </a:lvl1pPr>
          </a:lstStyle>
          <a:p>
            <a:pPr/>
            <a:r>
              <a:t>}</a:t>
            </a:r>
          </a:p>
        </p:txBody>
      </p:sp>
      <p:sp>
        <p:nvSpPr>
          <p:cNvPr id="1221" name="Shape 1221"/>
          <p:cNvSpPr/>
          <p:nvPr/>
        </p:nvSpPr>
        <p:spPr>
          <a:xfrm>
            <a:off x="13089892" y="13258800"/>
            <a:ext cx="1107015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https://www.nationalgeographic.com/magazine/2018/06/plastic-planet-waste-pollution-trash-crisis/</a:t>
            </a:r>
          </a:p>
        </p:txBody>
      </p:sp>
      <p:sp>
        <p:nvSpPr>
          <p:cNvPr id="1222" name="Shape 1222"/>
          <p:cNvSpPr/>
          <p:nvPr/>
        </p:nvSpPr>
        <p:spPr>
          <a:xfrm>
            <a:off x="240407" y="1242813"/>
            <a:ext cx="4468317" cy="746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i="1" sz="3200"/>
            </a:pPr>
            <a:r>
              <a:t>A LIFETIME OF PLASTIC</a:t>
            </a:r>
          </a:p>
          <a:p>
            <a:pPr>
              <a:defRPr i="1" sz="3000"/>
            </a:pPr>
            <a:r>
              <a:t>The first plastics made from fossil fuels are just over a century old.They came into widespread use after World War II and are found today in everything from cars to medical devices to food packaging. Their useful lifetime varies. Once disposed of, they break down into smaller fragments that linger for centuries.</a:t>
            </a:r>
          </a:p>
        </p:txBody>
      </p:sp>
      <p:sp>
        <p:nvSpPr>
          <p:cNvPr id="1223" name="Shape 1223"/>
          <p:cNvSpPr/>
          <p:nvPr/>
        </p:nvSpPr>
        <p:spPr>
          <a:xfrm>
            <a:off x="357361" y="12890500"/>
            <a:ext cx="4234409"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a:solidFill>
                  <a:srgbClr val="999999"/>
                </a:solidFill>
              </a:defRPr>
            </a:pPr>
            <a:r>
              <a:t>JASON TREAT AND RYAN WILLIAMS, NGM STAFF</a:t>
            </a:r>
          </a:p>
          <a:p>
            <a:pPr>
              <a:defRPr i="1">
                <a:solidFill>
                  <a:srgbClr val="999999"/>
                </a:solidFill>
              </a:defRPr>
            </a:pPr>
            <a:r>
              <a:t>SOURCE: ROLAND GEYER, UNIVERSITY OF CALIFORNIA, SANTA BARBARA</a:t>
            </a:r>
          </a:p>
        </p:txBody>
      </p:sp>
      <p:sp>
        <p:nvSpPr>
          <p:cNvPr id="1224" name="Shape 1224"/>
          <p:cNvSpPr/>
          <p:nvPr/>
        </p:nvSpPr>
        <p:spPr>
          <a:xfrm>
            <a:off x="123494" y="10195917"/>
            <a:ext cx="7112795" cy="2695576"/>
          </a:xfrm>
          <a:prstGeom prst="wedgeEllipseCallout">
            <a:avLst>
              <a:gd name="adj1" fmla="val 112594"/>
              <a:gd name="adj2" fmla="val -4658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6000">
                <a:effectLst>
                  <a:outerShdw sx="100000" sy="100000" kx="0" ky="0" algn="b" rotWithShape="0" blurRad="25400" dist="23998" dir="2700000">
                    <a:srgbClr val="000000">
                      <a:alpha val="31034"/>
                    </a:srgbClr>
                  </a:outerShdw>
                </a:effectLst>
                <a:latin typeface="+mj-lt"/>
                <a:ea typeface="+mj-ea"/>
                <a:cs typeface="+mj-cs"/>
                <a:sym typeface="Gill Sans"/>
              </a:defRPr>
            </a:pPr>
            <a:r>
              <a:t>LIFETIMES: </a:t>
            </a:r>
          </a:p>
          <a:p>
            <a:pPr algn="ctr" defTabSz="1130300">
              <a:defRPr sz="6000">
                <a:effectLst>
                  <a:outerShdw sx="100000" sy="100000" kx="0" ky="0" algn="b" rotWithShape="0" blurRad="25400" dist="23998" dir="2700000">
                    <a:srgbClr val="000000">
                      <a:alpha val="31034"/>
                    </a:srgbClr>
                  </a:outerShdw>
                </a:effectLst>
                <a:latin typeface="+mj-lt"/>
                <a:ea typeface="+mj-ea"/>
                <a:cs typeface="+mj-cs"/>
                <a:sym typeface="Gill Sans"/>
              </a:defRPr>
            </a:pPr>
            <a:r>
              <a:t>100 to 5000 years</a:t>
            </a:r>
          </a:p>
        </p:txBody>
      </p:sp>
      <p:sp>
        <p:nvSpPr>
          <p:cNvPr id="1225" name="Shape 1225"/>
          <p:cNvSpPr/>
          <p:nvPr/>
        </p:nvSpPr>
        <p:spPr>
          <a:xfrm>
            <a:off x="2669782" y="3909863"/>
            <a:ext cx="18313603" cy="863601"/>
          </a:xfrm>
          <a:prstGeom prst="rect">
            <a:avLst/>
          </a:prstGeom>
          <a:solidFill>
            <a:schemeClr val="accent6">
              <a:hueOff val="10811956"/>
              <a:satOff val="-58544"/>
              <a:lumOff val="-9736"/>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FFFFFF"/>
                </a:solidFill>
              </a:defRPr>
            </a:pPr>
            <a:r>
              <a:t>Production contributes as much CO</a:t>
            </a:r>
            <a:r>
              <a:rPr baseline="-5999"/>
              <a:t>2</a:t>
            </a:r>
            <a:r>
              <a:t> emission as 40 million cars </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224"/>
                                        </p:tgtEl>
                                        <p:attrNameLst>
                                          <p:attrName>style.visibility</p:attrName>
                                        </p:attrNameLst>
                                      </p:cBhvr>
                                      <p:to>
                                        <p:strVal val="visible"/>
                                      </p:to>
                                    </p:set>
                                    <p:anim calcmode="lin" valueType="num">
                                      <p:cBhvr>
                                        <p:cTn id="7" dur="750" fill="hold"/>
                                        <p:tgtEl>
                                          <p:spTgt spid="1224"/>
                                        </p:tgtEl>
                                        <p:attrNameLst>
                                          <p:attrName>ppt_w</p:attrName>
                                        </p:attrNameLst>
                                      </p:cBhvr>
                                      <p:tavLst>
                                        <p:tav tm="0">
                                          <p:val>
                                            <p:fltVal val="0"/>
                                          </p:val>
                                        </p:tav>
                                        <p:tav tm="100000">
                                          <p:val>
                                            <p:strVal val="#ppt_w"/>
                                          </p:val>
                                        </p:tav>
                                      </p:tavLst>
                                    </p:anim>
                                    <p:anim calcmode="lin" valueType="num">
                                      <p:cBhvr>
                                        <p:cTn id="8" dur="750" fill="hold"/>
                                        <p:tgtEl>
                                          <p:spTgt spid="122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1225"/>
                                        </p:tgtEl>
                                        <p:attrNameLst>
                                          <p:attrName>style.visibility</p:attrName>
                                        </p:attrNameLst>
                                      </p:cBhvr>
                                      <p:to>
                                        <p:strVal val="visible"/>
                                      </p:to>
                                    </p:set>
                                    <p:animEffect filter="fade" transition="in">
                                      <p:cBhvr>
                                        <p:cTn id="13" dur="1500"/>
                                        <p:tgtEl>
                                          <p:spTgt spid="1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5" grpId="2"/>
      <p:bldP build="whole" bldLvl="1" animBg="1" rev="0" advAuto="0" spid="1224" grpId="1"/>
    </p:bldLst>
  </p:timing>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227" name="Shape 122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22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1229" name="co2_1901.tiff"/>
          <p:cNvPicPr>
            <a:picLocks noChangeAspect="1"/>
          </p:cNvPicPr>
          <p:nvPr/>
        </p:nvPicPr>
        <p:blipFill>
          <a:blip r:embed="rId3">
            <a:extLst/>
          </a:blip>
          <a:stretch>
            <a:fillRect/>
          </a:stretch>
        </p:blipFill>
        <p:spPr>
          <a:xfrm>
            <a:off x="298450" y="1181100"/>
            <a:ext cx="8902700" cy="6375400"/>
          </a:xfrm>
          <a:prstGeom prst="rect">
            <a:avLst/>
          </a:prstGeom>
          <a:ln w="12700">
            <a:miter lim="400000"/>
          </a:ln>
        </p:spPr>
      </p:pic>
      <p:pic>
        <p:nvPicPr>
          <p:cNvPr id="1230" name="CO2_1966.tiff"/>
          <p:cNvPicPr>
            <a:picLocks noChangeAspect="1"/>
          </p:cNvPicPr>
          <p:nvPr/>
        </p:nvPicPr>
        <p:blipFill>
          <a:blip r:embed="rId4">
            <a:extLst/>
          </a:blip>
          <a:stretch>
            <a:fillRect/>
          </a:stretch>
        </p:blipFill>
        <p:spPr>
          <a:xfrm>
            <a:off x="9480550" y="1244600"/>
            <a:ext cx="8775700" cy="6248400"/>
          </a:xfrm>
          <a:prstGeom prst="rect">
            <a:avLst/>
          </a:prstGeom>
          <a:ln w="12700">
            <a:miter lim="400000"/>
          </a:ln>
        </p:spPr>
      </p:pic>
      <p:pic>
        <p:nvPicPr>
          <p:cNvPr id="1231" name="CO2_2016.tiff"/>
          <p:cNvPicPr>
            <a:picLocks noChangeAspect="1"/>
          </p:cNvPicPr>
          <p:nvPr/>
        </p:nvPicPr>
        <p:blipFill>
          <a:blip r:embed="rId5">
            <a:extLst/>
          </a:blip>
          <a:stretch>
            <a:fillRect/>
          </a:stretch>
        </p:blipFill>
        <p:spPr>
          <a:xfrm>
            <a:off x="311150" y="7213600"/>
            <a:ext cx="8877300" cy="6350000"/>
          </a:xfrm>
          <a:prstGeom prst="rect">
            <a:avLst/>
          </a:prstGeom>
          <a:ln w="12700">
            <a:miter lim="400000"/>
          </a:ln>
        </p:spPr>
      </p:pic>
      <p:pic>
        <p:nvPicPr>
          <p:cNvPr id="1232" name="CO2_pc.tiff"/>
          <p:cNvPicPr>
            <a:picLocks noChangeAspect="1"/>
          </p:cNvPicPr>
          <p:nvPr/>
        </p:nvPicPr>
        <p:blipFill>
          <a:blip r:embed="rId6">
            <a:extLst/>
          </a:blip>
          <a:stretch>
            <a:fillRect/>
          </a:stretch>
        </p:blipFill>
        <p:spPr>
          <a:xfrm>
            <a:off x="15106650" y="7137400"/>
            <a:ext cx="9055100" cy="6502400"/>
          </a:xfrm>
          <a:prstGeom prst="rect">
            <a:avLst/>
          </a:prstGeom>
          <a:ln w="12700">
            <a:miter lim="400000"/>
          </a:ln>
        </p:spPr>
      </p:pic>
      <p:sp>
        <p:nvSpPr>
          <p:cNvPr id="1233" name="Shape 1233"/>
          <p:cNvSpPr/>
          <p:nvPr/>
        </p:nvSpPr>
        <p:spPr>
          <a:xfrm>
            <a:off x="16272132" y="3391101"/>
            <a:ext cx="790731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Inequality of Emissions</a:t>
            </a:r>
          </a:p>
        </p:txBody>
      </p:sp>
      <p:sp>
        <p:nvSpPr>
          <p:cNvPr id="1234" name="Shape 1234"/>
          <p:cNvSpPr/>
          <p:nvPr/>
        </p:nvSpPr>
        <p:spPr>
          <a:xfrm>
            <a:off x="158700" y="68312"/>
            <a:ext cx="135045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A New Economy and Global Order</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236" name="Shape 123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23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1238" name="top_co2_1902.tiff"/>
          <p:cNvPicPr>
            <a:picLocks noChangeAspect="1"/>
          </p:cNvPicPr>
          <p:nvPr/>
        </p:nvPicPr>
        <p:blipFill>
          <a:blip r:embed="rId3">
            <a:extLst/>
          </a:blip>
          <a:stretch>
            <a:fillRect/>
          </a:stretch>
        </p:blipFill>
        <p:spPr>
          <a:xfrm>
            <a:off x="4803" y="960192"/>
            <a:ext cx="12334794" cy="6425157"/>
          </a:xfrm>
          <a:prstGeom prst="rect">
            <a:avLst/>
          </a:prstGeom>
          <a:ln w="12700">
            <a:miter lim="400000"/>
          </a:ln>
        </p:spPr>
      </p:pic>
      <p:pic>
        <p:nvPicPr>
          <p:cNvPr id="1239" name="top_co2_1945.tiff"/>
          <p:cNvPicPr>
            <a:picLocks noChangeAspect="1"/>
          </p:cNvPicPr>
          <p:nvPr/>
        </p:nvPicPr>
        <p:blipFill>
          <a:blip r:embed="rId4">
            <a:extLst/>
          </a:blip>
          <a:stretch>
            <a:fillRect/>
          </a:stretch>
        </p:blipFill>
        <p:spPr>
          <a:xfrm>
            <a:off x="12179300" y="1011039"/>
            <a:ext cx="11607800" cy="6323463"/>
          </a:xfrm>
          <a:prstGeom prst="rect">
            <a:avLst/>
          </a:prstGeom>
          <a:ln w="12700">
            <a:miter lim="400000"/>
          </a:ln>
        </p:spPr>
      </p:pic>
      <p:pic>
        <p:nvPicPr>
          <p:cNvPr id="1240" name="top_co2_1980.tiff"/>
          <p:cNvPicPr>
            <a:picLocks noChangeAspect="1"/>
          </p:cNvPicPr>
          <p:nvPr/>
        </p:nvPicPr>
        <p:blipFill>
          <a:blip r:embed="rId5">
            <a:extLst/>
          </a:blip>
          <a:stretch>
            <a:fillRect/>
          </a:stretch>
        </p:blipFill>
        <p:spPr>
          <a:xfrm>
            <a:off x="247650" y="7340600"/>
            <a:ext cx="11849100" cy="6299200"/>
          </a:xfrm>
          <a:prstGeom prst="rect">
            <a:avLst/>
          </a:prstGeom>
          <a:ln w="12700">
            <a:miter lim="400000"/>
          </a:ln>
        </p:spPr>
      </p:pic>
      <p:pic>
        <p:nvPicPr>
          <p:cNvPr id="1241" name="top_co2_2018.tiff"/>
          <p:cNvPicPr>
            <a:picLocks noChangeAspect="1"/>
          </p:cNvPicPr>
          <p:nvPr/>
        </p:nvPicPr>
        <p:blipFill>
          <a:blip r:embed="rId6">
            <a:extLst/>
          </a:blip>
          <a:stretch>
            <a:fillRect/>
          </a:stretch>
        </p:blipFill>
        <p:spPr>
          <a:xfrm>
            <a:off x="12179300" y="7315200"/>
            <a:ext cx="11607800" cy="6350000"/>
          </a:xfrm>
          <a:prstGeom prst="rect">
            <a:avLst/>
          </a:prstGeom>
          <a:ln w="12700">
            <a:miter lim="400000"/>
          </a:ln>
        </p:spPr>
      </p:pic>
      <p:sp>
        <p:nvSpPr>
          <p:cNvPr id="1242" name="Shape 1242"/>
          <p:cNvSpPr/>
          <p:nvPr/>
        </p:nvSpPr>
        <p:spPr>
          <a:xfrm>
            <a:off x="16272132" y="3391101"/>
            <a:ext cx="790731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Inequality of Emissions</a:t>
            </a:r>
          </a:p>
        </p:txBody>
      </p:sp>
      <p:sp>
        <p:nvSpPr>
          <p:cNvPr id="1243" name="Shape 1243"/>
          <p:cNvSpPr/>
          <p:nvPr/>
        </p:nvSpPr>
        <p:spPr>
          <a:xfrm>
            <a:off x="158700" y="68312"/>
            <a:ext cx="135045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A New Economy and Global Order</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24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1246" name="file-20190328-139361-ydg7u5.jpeg"/>
          <p:cNvPicPr>
            <a:picLocks noChangeAspect="1"/>
          </p:cNvPicPr>
          <p:nvPr/>
        </p:nvPicPr>
        <p:blipFill>
          <a:blip r:embed="rId3">
            <a:extLst/>
          </a:blip>
          <a:stretch>
            <a:fillRect/>
          </a:stretch>
        </p:blipFill>
        <p:spPr>
          <a:xfrm>
            <a:off x="-38379" y="890089"/>
            <a:ext cx="13339796" cy="9270627"/>
          </a:xfrm>
          <a:prstGeom prst="rect">
            <a:avLst/>
          </a:prstGeom>
          <a:ln w="12700">
            <a:miter lim="400000"/>
          </a:ln>
        </p:spPr>
      </p:pic>
      <p:pic>
        <p:nvPicPr>
          <p:cNvPr id="1247" name="file-20190328-139380-1bub7qh.jpeg"/>
          <p:cNvPicPr>
            <a:picLocks noChangeAspect="1"/>
          </p:cNvPicPr>
          <p:nvPr/>
        </p:nvPicPr>
        <p:blipFill>
          <a:blip r:embed="rId4">
            <a:extLst/>
          </a:blip>
          <a:stretch>
            <a:fillRect/>
          </a:stretch>
        </p:blipFill>
        <p:spPr>
          <a:xfrm>
            <a:off x="10112152" y="5403276"/>
            <a:ext cx="14258180" cy="9095737"/>
          </a:xfrm>
          <a:prstGeom prst="rect">
            <a:avLst/>
          </a:prstGeom>
          <a:ln w="12700">
            <a:miter lim="400000"/>
          </a:ln>
        </p:spPr>
      </p:pic>
      <p:sp>
        <p:nvSpPr>
          <p:cNvPr id="1248" name="Shape 124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249" name="Shape 1249"/>
          <p:cNvSpPr/>
          <p:nvPr/>
        </p:nvSpPr>
        <p:spPr>
          <a:xfrm>
            <a:off x="16272132" y="3391101"/>
            <a:ext cx="790731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Inequality of Emissions</a:t>
            </a:r>
          </a:p>
        </p:txBody>
      </p:sp>
      <p:sp>
        <p:nvSpPr>
          <p:cNvPr id="1250" name="Shape 1250"/>
          <p:cNvSpPr/>
          <p:nvPr/>
        </p:nvSpPr>
        <p:spPr>
          <a:xfrm>
            <a:off x="158700" y="68312"/>
            <a:ext cx="135045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A New Economy and Global Order</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252" name="Shape 1252"/>
          <p:cNvSpPr/>
          <p:nvPr/>
        </p:nvSpPr>
        <p:spPr>
          <a:xfrm>
            <a:off x="127000" y="1499137"/>
            <a:ext cx="24130001" cy="57020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Holocene, climate and sea level were exceptionally stable.</a:t>
            </a:r>
          </a:p>
        </p:txBody>
      </p:sp>
      <p:sp>
        <p:nvSpPr>
          <p:cNvPr id="1253" name="Shape 1253"/>
          <p:cNvSpPr/>
          <p:nvPr/>
        </p:nvSpPr>
        <p:spPr>
          <a:xfrm>
            <a:off x="127000" y="2094350"/>
            <a:ext cx="24129999" cy="5702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Holocene was a “safe operating space for humanity” allowing the emergence of a dominant species</a:t>
            </a:r>
          </a:p>
        </p:txBody>
      </p:sp>
      <p:sp>
        <p:nvSpPr>
          <p:cNvPr id="1254" name="Shape 125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25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256" name="Shape 1256"/>
          <p:cNvSpPr/>
          <p:nvPr/>
        </p:nvSpPr>
        <p:spPr>
          <a:xfrm>
            <a:off x="158700" y="68312"/>
            <a:ext cx="2934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Key Points</a:t>
            </a:r>
          </a:p>
        </p:txBody>
      </p:sp>
      <p:sp>
        <p:nvSpPr>
          <p:cNvPr id="1257" name="Shape 1257"/>
          <p:cNvSpPr/>
          <p:nvPr/>
        </p:nvSpPr>
        <p:spPr>
          <a:xfrm>
            <a:off x="127000" y="3237051"/>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last few hundred years, humanity has made large and rapid planetary changes, accelerated existing and introduced new flows in the planetary physiology. </a:t>
            </a:r>
          </a:p>
        </p:txBody>
      </p:sp>
      <p:sp>
        <p:nvSpPr>
          <p:cNvPr id="1258" name="Shape 1258"/>
          <p:cNvSpPr/>
          <p:nvPr/>
        </p:nvSpPr>
        <p:spPr>
          <a:xfrm>
            <a:off x="127000" y="4436256"/>
            <a:ext cx="24129999" cy="5702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system is outside the “normal range” and in the dynamic transition into the Post-Holocene.</a:t>
            </a:r>
          </a:p>
        </p:txBody>
      </p:sp>
      <p:sp>
        <p:nvSpPr>
          <p:cNvPr id="1259" name="Shape 1259"/>
          <p:cNvSpPr/>
          <p:nvPr/>
        </p:nvSpPr>
        <p:spPr>
          <a:xfrm>
            <a:off x="158700" y="893812"/>
            <a:ext cx="19650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Baseline</a:t>
            </a:r>
          </a:p>
        </p:txBody>
      </p:sp>
      <p:sp>
        <p:nvSpPr>
          <p:cNvPr id="1260" name="Shape 1260"/>
          <p:cNvSpPr/>
          <p:nvPr/>
        </p:nvSpPr>
        <p:spPr>
          <a:xfrm>
            <a:off x="97556" y="2595602"/>
            <a:ext cx="230434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Syndrome</a:t>
            </a:r>
          </a:p>
        </p:txBody>
      </p:sp>
      <p:sp>
        <p:nvSpPr>
          <p:cNvPr id="1261" name="Shape 1261"/>
          <p:cNvSpPr/>
          <p:nvPr/>
        </p:nvSpPr>
        <p:spPr>
          <a:xfrm>
            <a:off x="121178" y="5021470"/>
            <a:ext cx="225945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Diagnosis</a:t>
            </a:r>
          </a:p>
        </p:txBody>
      </p:sp>
      <p:sp>
        <p:nvSpPr>
          <p:cNvPr id="1262" name="Shape 1262"/>
          <p:cNvSpPr/>
          <p:nvPr/>
        </p:nvSpPr>
        <p:spPr>
          <a:xfrm>
            <a:off x="127000" y="5677004"/>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Easy access to seemingly unlimited energy allowed humans to accelerate flows in the Earth’s life-support system and sustain rapid population growth and increasing demands.</a:t>
            </a:r>
          </a:p>
        </p:txBody>
      </p:sp>
      <p:sp>
        <p:nvSpPr>
          <p:cNvPr id="1263" name="Shape 1263"/>
          <p:cNvSpPr/>
          <p:nvPr/>
        </p:nvSpPr>
        <p:spPr>
          <a:xfrm>
            <a:off x="127000" y="6864239"/>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new mainstream economic model and a changed global order has turned humans into the “Anthropogenic Cataclysmic Virus” (ACV) in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265"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66" name="Shape 1266"/>
          <p:cNvSpPr/>
          <p:nvPr/>
        </p:nvSpPr>
        <p:spPr>
          <a:xfrm>
            <a:off x="53150" y="118999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mj-lt"/>
                <a:ea typeface="+mj-ea"/>
                <a:cs typeface="+mj-cs"/>
                <a:sym typeface="Gill Sans"/>
              </a:defRPr>
            </a:pPr>
            <a:r>
              <a:t>Hans-Peter Plag</a:t>
            </a:r>
          </a:p>
          <a:p>
            <a:pPr defTabSz="825500">
              <a:defRPr sz="5400">
                <a:solidFill>
                  <a:srgbClr val="1B527B"/>
                </a:solidFill>
                <a:latin typeface="+mj-lt"/>
                <a:ea typeface="+mj-ea"/>
                <a:cs typeface="+mj-cs"/>
                <a:sym typeface="Gill Sans"/>
              </a:defRPr>
            </a:pPr>
            <a:r>
              <a:t>February 9, 2016</a:t>
            </a:r>
          </a:p>
        </p:txBody>
      </p:sp>
      <p:pic>
        <p:nvPicPr>
          <p:cNvPr id="1267" name="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268" name="Shape 1268"/>
          <p:cNvSpPr/>
          <p:nvPr/>
        </p:nvSpPr>
        <p:spPr>
          <a:xfrm>
            <a:off x="1583112" y="3487737"/>
            <a:ext cx="21217776" cy="3952876"/>
          </a:xfrm>
          <a:prstGeom prst="rect">
            <a:avLst/>
          </a:prstGeom>
          <a:solidFill>
            <a:srgbClr val="FFFFFF">
              <a:alpha val="52794"/>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4200">
                <a:latin typeface="Helvetica Light"/>
                <a:ea typeface="Helvetica Light"/>
                <a:cs typeface="Helvetica Light"/>
                <a:sym typeface="Helvetica Light"/>
              </a:defRPr>
            </a:pPr>
            <a:r>
              <a:t>Contents</a:t>
            </a:r>
          </a:p>
          <a:p>
            <a:pPr marL="518583" indent="-518583" defTabSz="584200">
              <a:buSzPct val="75000"/>
              <a:buChar char="-"/>
              <a:defRPr sz="4200">
                <a:latin typeface="Helvetica Light"/>
                <a:ea typeface="Helvetica Light"/>
                <a:cs typeface="Helvetica Light"/>
                <a:sym typeface="Helvetica Light"/>
              </a:defRPr>
            </a:pPr>
            <a:r>
              <a:t>The Baseline: Past Climate Changes</a:t>
            </a:r>
          </a:p>
          <a:p>
            <a:pPr marL="518583" indent="-518583" defTabSz="584200">
              <a:buSzPct val="75000"/>
              <a:buChar char="-"/>
              <a:defRPr sz="4200">
                <a:latin typeface="Helvetica Light"/>
                <a:ea typeface="Helvetica Light"/>
                <a:cs typeface="Helvetica Light"/>
                <a:sym typeface="Helvetica Light"/>
              </a:defRPr>
            </a:pPr>
            <a:r>
              <a:t>The Syndrome: Modern Climate and Global Change</a:t>
            </a:r>
          </a:p>
          <a:p>
            <a:pPr marL="518583" indent="-518583" defTabSz="584200">
              <a:buSzPct val="75000"/>
              <a:buChar char="-"/>
              <a:defRPr sz="4200">
                <a:latin typeface="Helvetica Light"/>
                <a:ea typeface="Helvetica Light"/>
                <a:cs typeface="Helvetica Light"/>
                <a:sym typeface="Helvetica Light"/>
              </a:defRPr>
            </a:pPr>
            <a:r>
              <a:t>The Diagnosis: A new Economy and Global Order</a:t>
            </a:r>
          </a:p>
          <a:p>
            <a:pPr marL="518583" indent="-518583" defTabSz="584200">
              <a:buSzPct val="75000"/>
              <a:buChar char="-"/>
              <a:defRPr sz="4200">
                <a:latin typeface="Helvetica Light"/>
                <a:ea typeface="Helvetica Light"/>
                <a:cs typeface="Helvetica Light"/>
                <a:sym typeface="Helvetica Light"/>
              </a:defRPr>
            </a:pPr>
            <a:r>
              <a:t>The Prognosis: Leaving the “Safe Operating Space” and into the Unknown</a:t>
            </a:r>
          </a:p>
          <a:p>
            <a:pPr marL="518583" indent="-518583" defTabSz="584200">
              <a:buSzPct val="75000"/>
              <a:buChar char="-"/>
              <a:defRPr sz="4200">
                <a:latin typeface="Helvetica Light"/>
                <a:ea typeface="Helvetica Light"/>
                <a:cs typeface="Helvetica Light"/>
                <a:sym typeface="Helvetica Light"/>
              </a:defRPr>
            </a:pPr>
            <a:r>
              <a:t>The Therapy: A new Ethics, Economy, and Global Governance</a:t>
            </a:r>
          </a:p>
        </p:txBody>
      </p:sp>
      <p:sp>
        <p:nvSpPr>
          <p:cNvPr id="1269" name="Shape 1269"/>
          <p:cNvSpPr/>
          <p:nvPr/>
        </p:nvSpPr>
        <p:spPr>
          <a:xfrm>
            <a:off x="2184400" y="6718300"/>
            <a:ext cx="17659106" cy="0"/>
          </a:xfrm>
          <a:prstGeom prst="line">
            <a:avLst/>
          </a:prstGeom>
          <a:ln w="50800">
            <a:solidFill>
              <a:schemeClr val="accent6">
                <a:hueOff val="10811956"/>
                <a:satOff val="-58544"/>
                <a:lumOff val="-9736"/>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270" name="Shape 1270"/>
          <p:cNvSpPr/>
          <p:nvPr/>
        </p:nvSpPr>
        <p:spPr>
          <a:xfrm>
            <a:off x="381347" y="295377"/>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a:pPr>
            <a:r>
              <a:t>Modern Climate Change: A Symptom of a </a:t>
            </a:r>
          </a:p>
          <a:p>
            <a:pPr>
              <a:defRPr sz="7000"/>
            </a:pPr>
            <a:r>
              <a:t>Single-Species High-Energy Pulse</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1276" name="Group 1276"/>
          <p:cNvGrpSpPr/>
          <p:nvPr/>
        </p:nvGrpSpPr>
        <p:grpSpPr>
          <a:xfrm>
            <a:off x="5704440" y="1468239"/>
            <a:ext cx="12796076" cy="11788859"/>
            <a:chOff x="0" y="0"/>
            <a:chExt cx="12796074" cy="11788858"/>
          </a:xfrm>
        </p:grpSpPr>
        <p:grpSp>
          <p:nvGrpSpPr>
            <p:cNvPr id="1274" name="Group 1274"/>
            <p:cNvGrpSpPr/>
            <p:nvPr/>
          </p:nvGrpSpPr>
          <p:grpSpPr>
            <a:xfrm>
              <a:off x="0" y="22141"/>
              <a:ext cx="11699673" cy="11766718"/>
              <a:chOff x="0" y="0"/>
              <a:chExt cx="11699672" cy="11766717"/>
            </a:xfrm>
          </p:grpSpPr>
          <p:pic>
            <p:nvPicPr>
              <p:cNvPr id="1272" name="rockstrom_2014_boundaries_figure.tiff"/>
              <p:cNvPicPr>
                <a:picLocks noChangeAspect="1"/>
              </p:cNvPicPr>
              <p:nvPr/>
            </p:nvPicPr>
            <p:blipFill>
              <a:blip r:embed="rId2">
                <a:extLst/>
              </a:blip>
              <a:stretch>
                <a:fillRect/>
              </a:stretch>
            </p:blipFill>
            <p:spPr>
              <a:xfrm>
                <a:off x="54799" y="0"/>
                <a:ext cx="11644874" cy="11766718"/>
              </a:xfrm>
              <a:prstGeom prst="rect">
                <a:avLst/>
              </a:prstGeom>
              <a:ln w="12700" cap="flat">
                <a:noFill/>
                <a:miter lim="400000"/>
              </a:ln>
              <a:effectLst/>
            </p:spPr>
          </p:pic>
          <p:sp>
            <p:nvSpPr>
              <p:cNvPr id="1273" name="Shape 1273"/>
              <p:cNvSpPr/>
              <p:nvPr/>
            </p:nvSpPr>
            <p:spPr>
              <a:xfrm>
                <a:off x="0" y="10988758"/>
                <a:ext cx="5718870"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spcBef>
                    <a:spcPts val="1400"/>
                  </a:spcBef>
                  <a:defRPr i="1" sz="3400">
                    <a:solidFill>
                      <a:srgbClr val="1A5078"/>
                    </a:solidFill>
                    <a:latin typeface="Trebuchet MS"/>
                    <a:ea typeface="Trebuchet MS"/>
                    <a:cs typeface="Trebuchet MS"/>
                    <a:sym typeface="Trebuchet MS"/>
                  </a:defRPr>
                </a:lvl1pPr>
              </a:lstStyle>
              <a:p>
                <a:pPr/>
                <a:r>
                  <a:t>Rockstrom and Klum, 2015</a:t>
                </a:r>
              </a:p>
            </p:txBody>
          </p:sp>
        </p:grpSp>
        <p:sp>
          <p:nvSpPr>
            <p:cNvPr id="1275" name="Shape 1275"/>
            <p:cNvSpPr/>
            <p:nvPr/>
          </p:nvSpPr>
          <p:spPr>
            <a:xfrm>
              <a:off x="11211749" y="0"/>
              <a:ext cx="1584326" cy="1149697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1277" name="Shape 127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278"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1279" name="image4.png"/>
          <p:cNvPicPr>
            <a:picLocks noChangeAspect="1"/>
          </p:cNvPicPr>
          <p:nvPr/>
        </p:nvPicPr>
        <p:blipFill>
          <a:blip r:embed="rId4">
            <a:extLst/>
          </a:blip>
          <a:srcRect l="33018" t="34378" r="34440" b="29321"/>
          <a:stretch>
            <a:fillRect/>
          </a:stretch>
        </p:blipFill>
        <p:spPr>
          <a:xfrm>
            <a:off x="15333576" y="987375"/>
            <a:ext cx="5319771" cy="3630188"/>
          </a:xfrm>
          <a:prstGeom prst="rect">
            <a:avLst/>
          </a:prstGeom>
          <a:ln w="12700">
            <a:miter lim="400000"/>
          </a:ln>
        </p:spPr>
      </p:pic>
      <p:pic>
        <p:nvPicPr>
          <p:cNvPr id="1280" name="image6.png" descr="https://upload.wikimedia.org/wikipedia/commons/thumb/f/fe/Nitrogen_Cycle.svg/800px-Nitrogen_Cycle.svg.png"/>
          <p:cNvPicPr>
            <a:picLocks noChangeAspect="1"/>
          </p:cNvPicPr>
          <p:nvPr/>
        </p:nvPicPr>
        <p:blipFill>
          <a:blip r:embed="rId5">
            <a:extLst/>
          </a:blip>
          <a:stretch>
            <a:fillRect/>
          </a:stretch>
        </p:blipFill>
        <p:spPr>
          <a:xfrm>
            <a:off x="29699" y="3290862"/>
            <a:ext cx="6194183" cy="4645638"/>
          </a:xfrm>
          <a:prstGeom prst="rect">
            <a:avLst/>
          </a:prstGeom>
          <a:ln w="12700">
            <a:miter lim="400000"/>
          </a:ln>
        </p:spPr>
      </p:pic>
      <p:pic>
        <p:nvPicPr>
          <p:cNvPr id="1281" name="image7.png"/>
          <p:cNvPicPr>
            <a:picLocks noChangeAspect="1"/>
          </p:cNvPicPr>
          <p:nvPr/>
        </p:nvPicPr>
        <p:blipFill>
          <a:blip r:embed="rId6">
            <a:extLst/>
          </a:blip>
          <a:stretch>
            <a:fillRect/>
          </a:stretch>
        </p:blipFill>
        <p:spPr>
          <a:xfrm>
            <a:off x="30766" y="7940425"/>
            <a:ext cx="6192049" cy="4470833"/>
          </a:xfrm>
          <a:prstGeom prst="rect">
            <a:avLst/>
          </a:prstGeom>
          <a:ln w="12700">
            <a:miter lim="400000"/>
          </a:ln>
        </p:spPr>
      </p:pic>
      <p:sp>
        <p:nvSpPr>
          <p:cNvPr id="1282" name="Shape 1282"/>
          <p:cNvSpPr/>
          <p:nvPr/>
        </p:nvSpPr>
        <p:spPr>
          <a:xfrm>
            <a:off x="104080" y="1011039"/>
            <a:ext cx="14020801" cy="635001"/>
          </a:xfrm>
          <a:prstGeom prst="rect">
            <a:avLst/>
          </a:prstGeom>
          <a:solidFill>
            <a:srgbClr val="FFFFFF"/>
          </a:solidFill>
          <a:extLst>
            <a:ext uri="{C572A759-6A51-4108-AA02-DFA0A04FC94B}">
              <ma14:wrappingTextBoxFlag xmlns:ma14="http://schemas.microsoft.com/office/mac/drawingml/2011/main" val="1"/>
            </a:ext>
          </a:extLst>
        </p:spPr>
        <p:txBody>
          <a:bodyPr lIns="0" tIns="0" rIns="0" bIns="0" anchor="ctr">
            <a:spAutoFit/>
          </a:bodyPr>
          <a:lstStyle>
            <a:lvl1pPr defTabSz="825500">
              <a:defRPr sz="4200">
                <a:latin typeface="Helvetica Light"/>
                <a:ea typeface="Helvetica Light"/>
                <a:cs typeface="Helvetica Light"/>
                <a:sym typeface="Helvetica Light"/>
              </a:defRPr>
            </a:lvl1pPr>
          </a:lstStyle>
          <a:p>
            <a:pPr/>
            <a:r>
              <a:t>The Holocene was a “safe operating space for humanity”</a:t>
            </a:r>
          </a:p>
        </p:txBody>
      </p:sp>
      <p:grpSp>
        <p:nvGrpSpPr>
          <p:cNvPr id="1285" name="Group 1285"/>
          <p:cNvGrpSpPr/>
          <p:nvPr/>
        </p:nvGrpSpPr>
        <p:grpSpPr>
          <a:xfrm>
            <a:off x="19050" y="1804417"/>
            <a:ext cx="7674015" cy="5278535"/>
            <a:chOff x="0" y="0"/>
            <a:chExt cx="7674014" cy="5278534"/>
          </a:xfrm>
        </p:grpSpPr>
        <p:pic>
          <p:nvPicPr>
            <p:cNvPr id="1283" name="extinction.tiff"/>
            <p:cNvPicPr>
              <a:picLocks noChangeAspect="1"/>
            </p:cNvPicPr>
            <p:nvPr/>
          </p:nvPicPr>
          <p:blipFill>
            <a:blip r:embed="rId7">
              <a:extLst/>
            </a:blip>
            <a:stretch>
              <a:fillRect/>
            </a:stretch>
          </p:blipFill>
          <p:spPr>
            <a:xfrm>
              <a:off x="0" y="0"/>
              <a:ext cx="7592901" cy="5278535"/>
            </a:xfrm>
            <a:prstGeom prst="rect">
              <a:avLst/>
            </a:prstGeom>
            <a:ln w="12700" cap="flat">
              <a:noFill/>
              <a:miter lim="400000"/>
            </a:ln>
            <a:effectLst/>
          </p:spPr>
        </p:pic>
        <p:sp>
          <p:nvSpPr>
            <p:cNvPr id="1284" name="Shape 1284"/>
            <p:cNvSpPr/>
            <p:nvPr/>
          </p:nvSpPr>
          <p:spPr>
            <a:xfrm>
              <a:off x="1294829" y="4193678"/>
              <a:ext cx="6379186" cy="384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584200">
                <a:defRPr sz="1600" u="sng">
                  <a:latin typeface="Helvetica Light"/>
                  <a:ea typeface="Helvetica Light"/>
                  <a:cs typeface="Helvetica Light"/>
                  <a:sym typeface="Helvetica Light"/>
                  <a:hlinkClick r:id="rId8" invalidUrl="" action="" tgtFrame="" tooltip="" history="1" highlightClick="0" endSnd="0"/>
                </a:defRPr>
              </a:lvl1pPr>
            </a:lstStyle>
            <a:p>
              <a:pPr>
                <a:defRPr u="none"/>
              </a:pPr>
              <a:r>
                <a:rPr u="sng">
                  <a:hlinkClick r:id="rId8" invalidUrl="" action="" tgtFrame="" tooltip="" history="1" highlightClick="0" endSnd="0"/>
                </a:rPr>
                <a:t>https://www.youtube.com/watch?v=gPq9YAg9mfc&amp;feature=youtu.be</a:t>
              </a:r>
            </a:p>
          </p:txBody>
        </p:sp>
      </p:grpSp>
      <p:pic>
        <p:nvPicPr>
          <p:cNvPr id="1286" name="image22.jpg" descr="nature11018-f2"/>
          <p:cNvPicPr>
            <a:picLocks noChangeAspect="1"/>
          </p:cNvPicPr>
          <p:nvPr/>
        </p:nvPicPr>
        <p:blipFill>
          <a:blip r:embed="rId9">
            <a:extLst/>
          </a:blip>
          <a:stretch>
            <a:fillRect/>
          </a:stretch>
        </p:blipFill>
        <p:spPr>
          <a:xfrm>
            <a:off x="-374392" y="7043651"/>
            <a:ext cx="7382949" cy="5691024"/>
          </a:xfrm>
          <a:prstGeom prst="rect">
            <a:avLst/>
          </a:prstGeom>
          <a:ln w="12700">
            <a:miter lim="400000"/>
          </a:ln>
        </p:spPr>
      </p:pic>
      <p:sp>
        <p:nvSpPr>
          <p:cNvPr id="1287" name="Shape 1287"/>
          <p:cNvSpPr/>
          <p:nvPr/>
        </p:nvSpPr>
        <p:spPr>
          <a:xfrm rot="20266003">
            <a:off x="5864471" y="6616879"/>
            <a:ext cx="3762030"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1288" name="Shape 1288"/>
          <p:cNvSpPr/>
          <p:nvPr/>
        </p:nvSpPr>
        <p:spPr>
          <a:xfrm rot="2370337">
            <a:off x="4985698" y="7656876"/>
            <a:ext cx="6497132"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1289" name="Shape 1289"/>
          <p:cNvSpPr/>
          <p:nvPr/>
        </p:nvSpPr>
        <p:spPr>
          <a:xfrm rot="21304061">
            <a:off x="5616563" y="9349268"/>
            <a:ext cx="3837880"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1290" name="Shape 1290"/>
          <p:cNvSpPr/>
          <p:nvPr/>
        </p:nvSpPr>
        <p:spPr>
          <a:xfrm rot="20266003">
            <a:off x="6822847" y="2885884"/>
            <a:ext cx="2770455"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1291" name="Shape 1291"/>
          <p:cNvSpPr/>
          <p:nvPr/>
        </p:nvSpPr>
        <p:spPr>
          <a:xfrm rot="9086423">
            <a:off x="11482235" y="3479555"/>
            <a:ext cx="5102060"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1292" name="Shape 1292"/>
          <p:cNvSpPr/>
          <p:nvPr/>
        </p:nvSpPr>
        <p:spPr>
          <a:xfrm>
            <a:off x="-7621" y="6316662"/>
            <a:ext cx="12697451" cy="31908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5000">
                <a:latin typeface="Helvetica Light"/>
                <a:ea typeface="Helvetica Light"/>
                <a:cs typeface="Helvetica Light"/>
                <a:sym typeface="Helvetica Light"/>
              </a:defRPr>
            </a:pPr>
            <a:r>
              <a:t>Current extinction rates:</a:t>
            </a:r>
          </a:p>
          <a:p>
            <a:pPr defTabSz="584200">
              <a:defRPr sz="5000">
                <a:latin typeface="Helvetica Light"/>
                <a:ea typeface="Helvetica Light"/>
                <a:cs typeface="Helvetica Light"/>
                <a:sym typeface="Helvetica Light"/>
              </a:defRPr>
            </a:pPr>
            <a:r>
              <a:t>     300 times background rate for birds</a:t>
            </a:r>
          </a:p>
          <a:p>
            <a:pPr defTabSz="584200">
              <a:defRPr sz="5000">
                <a:latin typeface="Helvetica Light"/>
                <a:ea typeface="Helvetica Light"/>
                <a:cs typeface="Helvetica Light"/>
                <a:sym typeface="Helvetica Light"/>
              </a:defRPr>
            </a:pPr>
            <a:r>
              <a:t>80,000 times background rate for mammals  </a:t>
            </a:r>
          </a:p>
        </p:txBody>
      </p:sp>
      <p:pic>
        <p:nvPicPr>
          <p:cNvPr id="1293" name="image9.jpg"/>
          <p:cNvPicPr>
            <a:picLocks noChangeAspect="1"/>
          </p:cNvPicPr>
          <p:nvPr/>
        </p:nvPicPr>
        <p:blipFill>
          <a:blip r:embed="rId10">
            <a:extLst/>
          </a:blip>
          <a:srcRect l="4137" t="2255" r="0" b="2255"/>
          <a:stretch>
            <a:fillRect/>
          </a:stretch>
        </p:blipFill>
        <p:spPr>
          <a:xfrm>
            <a:off x="12311760" y="8708512"/>
            <a:ext cx="11995513" cy="5087994"/>
          </a:xfrm>
          <a:prstGeom prst="rect">
            <a:avLst/>
          </a:prstGeom>
          <a:ln w="12700">
            <a:miter lim="400000"/>
          </a:ln>
        </p:spPr>
      </p:pic>
      <p:grpSp>
        <p:nvGrpSpPr>
          <p:cNvPr id="1296" name="Group 1296"/>
          <p:cNvGrpSpPr/>
          <p:nvPr/>
        </p:nvGrpSpPr>
        <p:grpSpPr>
          <a:xfrm>
            <a:off x="15773400" y="4732075"/>
            <a:ext cx="8382000" cy="5842001"/>
            <a:chOff x="0" y="0"/>
            <a:chExt cx="8382000" cy="5842000"/>
          </a:xfrm>
        </p:grpSpPr>
        <p:pic>
          <p:nvPicPr>
            <p:cNvPr id="1294" name="F4.large.jpg"/>
            <p:cNvPicPr>
              <a:picLocks noChangeAspect="1"/>
            </p:cNvPicPr>
            <p:nvPr/>
          </p:nvPicPr>
          <p:blipFill>
            <a:blip r:embed="rId11">
              <a:extLst/>
            </a:blip>
            <a:stretch>
              <a:fillRect/>
            </a:stretch>
          </p:blipFill>
          <p:spPr>
            <a:xfrm>
              <a:off x="0" y="0"/>
              <a:ext cx="8382000" cy="5842000"/>
            </a:xfrm>
            <a:prstGeom prst="rect">
              <a:avLst/>
            </a:prstGeom>
            <a:ln w="12700" cap="flat">
              <a:noFill/>
              <a:miter lim="400000"/>
            </a:ln>
            <a:effectLst/>
          </p:spPr>
        </p:pic>
        <p:sp>
          <p:nvSpPr>
            <p:cNvPr id="1295" name="Shape 1295"/>
            <p:cNvSpPr/>
            <p:nvPr/>
          </p:nvSpPr>
          <p:spPr>
            <a:xfrm>
              <a:off x="5430093" y="4877687"/>
              <a:ext cx="2719537"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z="3000"/>
              </a:lvl1pPr>
            </a:lstStyle>
            <a:p>
              <a:pPr/>
              <a:r>
                <a:t>Rothman, 2017</a:t>
              </a:r>
            </a:p>
          </p:txBody>
        </p:sp>
      </p:grpSp>
      <p:sp>
        <p:nvSpPr>
          <p:cNvPr id="1297" name="Shape 1297"/>
          <p:cNvSpPr/>
          <p:nvPr/>
        </p:nvSpPr>
        <p:spPr>
          <a:xfrm>
            <a:off x="2988337" y="-1004146"/>
            <a:ext cx="484948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FFFFFF"/>
                </a:solidFill>
              </a:defRPr>
            </a:lvl1pPr>
          </a:lstStyle>
          <a:p>
            <a:pPr/>
            <a:r>
              <a:t>“We are the asteroid …”</a:t>
            </a:r>
          </a:p>
        </p:txBody>
      </p:sp>
      <p:sp>
        <p:nvSpPr>
          <p:cNvPr id="1298" name="Shape 1298"/>
          <p:cNvSpPr/>
          <p:nvPr/>
        </p:nvSpPr>
        <p:spPr>
          <a:xfrm>
            <a:off x="7700411" y="4311701"/>
            <a:ext cx="6596262" cy="1926948"/>
          </a:xfrm>
          <a:prstGeom prst="wedgeEllipseCallout">
            <a:avLst>
              <a:gd name="adj1" fmla="val -110450"/>
              <a:gd name="adj2" fmla="val -2843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“We are the asteroid …”</a:t>
            </a:r>
          </a:p>
        </p:txBody>
      </p:sp>
      <p:pic>
        <p:nvPicPr>
          <p:cNvPr id="1299" name="column20_figure2.tiff"/>
          <p:cNvPicPr>
            <a:picLocks noChangeAspect="1"/>
          </p:cNvPicPr>
          <p:nvPr/>
        </p:nvPicPr>
        <p:blipFill>
          <a:blip r:embed="rId12">
            <a:extLst/>
          </a:blip>
          <a:stretch>
            <a:fillRect/>
          </a:stretch>
        </p:blipFill>
        <p:spPr>
          <a:xfrm>
            <a:off x="40176" y="1824207"/>
            <a:ext cx="12500257" cy="11788859"/>
          </a:xfrm>
          <a:prstGeom prst="rect">
            <a:avLst/>
          </a:prstGeom>
          <a:ln w="12700">
            <a:miter lim="400000"/>
          </a:ln>
        </p:spPr>
      </p:pic>
      <p:sp>
        <p:nvSpPr>
          <p:cNvPr id="1300" name="Shape 1300"/>
          <p:cNvSpPr/>
          <p:nvPr/>
        </p:nvSpPr>
        <p:spPr>
          <a:xfrm rot="9086423">
            <a:off x="10065309" y="5608877"/>
            <a:ext cx="5032287"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1301" name="Shape 1301"/>
          <p:cNvSpPr/>
          <p:nvPr/>
        </p:nvSpPr>
        <p:spPr>
          <a:xfrm>
            <a:off x="15262820" y="8601381"/>
            <a:ext cx="8775701" cy="4600170"/>
          </a:xfrm>
          <a:prstGeom prst="wedgeEllipseCallout">
            <a:avLst>
              <a:gd name="adj1" fmla="val -125370"/>
              <a:gd name="adj2" fmla="val -40586"/>
            </a:avLst>
          </a:prstGeom>
          <a:solidFill>
            <a:srgbClr val="DCDEE0"/>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584200">
              <a:defRPr b="1" sz="3200"/>
            </a:pPr>
            <a:r>
              <a:t>The urgent challenge of plastics</a:t>
            </a:r>
          </a:p>
          <a:p>
            <a:pPr algn="ctr" defTabSz="584200">
              <a:defRPr sz="3200">
                <a:latin typeface="Helvetica Light"/>
                <a:ea typeface="Helvetica Light"/>
                <a:cs typeface="Helvetica Light"/>
                <a:sym typeface="Helvetica Light"/>
              </a:defRPr>
            </a:pPr>
            <a:r>
              <a:t>448 Million tons in 2015</a:t>
            </a:r>
          </a:p>
          <a:p>
            <a:pPr algn="ctr" defTabSz="584200">
              <a:defRPr sz="3200">
                <a:latin typeface="Helvetica Light"/>
                <a:ea typeface="Helvetica Light"/>
                <a:cs typeface="Helvetica Light"/>
                <a:sym typeface="Helvetica Light"/>
              </a:defRPr>
            </a:pPr>
            <a:r>
              <a:t>Average use time: 5 years</a:t>
            </a:r>
          </a:p>
          <a:p>
            <a:pPr algn="ctr" defTabSz="584200">
              <a:defRPr sz="3200">
                <a:latin typeface="Helvetica Light"/>
                <a:ea typeface="Helvetica Light"/>
                <a:cs typeface="Helvetica Light"/>
                <a:sym typeface="Helvetica Light"/>
              </a:defRPr>
            </a:pPr>
            <a:r>
              <a:t>Average lifetime: 1000-5000 years</a:t>
            </a:r>
          </a:p>
        </p:txBody>
      </p:sp>
      <p:grpSp>
        <p:nvGrpSpPr>
          <p:cNvPr id="1304" name="Group 1304"/>
          <p:cNvGrpSpPr/>
          <p:nvPr/>
        </p:nvGrpSpPr>
        <p:grpSpPr>
          <a:xfrm>
            <a:off x="2246731" y="3444214"/>
            <a:ext cx="12641845" cy="10235817"/>
            <a:chOff x="0" y="0"/>
            <a:chExt cx="12641843" cy="10235815"/>
          </a:xfrm>
        </p:grpSpPr>
        <p:pic>
          <p:nvPicPr>
            <p:cNvPr id="1302" name="3320.jpg"/>
            <p:cNvPicPr>
              <a:picLocks noChangeAspect="1"/>
            </p:cNvPicPr>
            <p:nvPr/>
          </p:nvPicPr>
          <p:blipFill>
            <a:blip r:embed="rId13">
              <a:extLst/>
            </a:blip>
            <a:stretch>
              <a:fillRect/>
            </a:stretch>
          </p:blipFill>
          <p:spPr>
            <a:xfrm>
              <a:off x="0" y="0"/>
              <a:ext cx="12641844" cy="10235816"/>
            </a:xfrm>
            <a:prstGeom prst="rect">
              <a:avLst/>
            </a:prstGeom>
            <a:ln w="12700" cap="flat">
              <a:noFill/>
              <a:miter lim="400000"/>
            </a:ln>
            <a:effectLst/>
          </p:spPr>
        </p:pic>
        <p:sp>
          <p:nvSpPr>
            <p:cNvPr id="1303" name="Shape 1303"/>
            <p:cNvSpPr/>
            <p:nvPr/>
          </p:nvSpPr>
          <p:spPr>
            <a:xfrm>
              <a:off x="2161300" y="583130"/>
              <a:ext cx="2362412"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500"/>
              </a:lvl1pPr>
            </a:lstStyle>
            <a:p>
              <a:pPr/>
              <a:r>
                <a:t>Sargassum</a:t>
              </a:r>
            </a:p>
          </p:txBody>
        </p:sp>
      </p:grpSp>
      <p:sp>
        <p:nvSpPr>
          <p:cNvPr id="1305" name="Shape 1305"/>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282"/>
                                        </p:tgtEl>
                                        <p:attrNameLst>
                                          <p:attrName>style.visibility</p:attrName>
                                        </p:attrNameLst>
                                      </p:cBhvr>
                                      <p:to>
                                        <p:strVal val="visible"/>
                                      </p:to>
                                    </p:set>
                                    <p:animEffect filter="dissolve" transition="in">
                                      <p:cBhvr>
                                        <p:cTn id="7" dur="1000"/>
                                        <p:tgtEl>
                                          <p:spTgt spid="1282"/>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276"/>
                                        </p:tgtEl>
                                        <p:attrNameLst>
                                          <p:attrName>style.visibility</p:attrName>
                                        </p:attrNameLst>
                                      </p:cBhvr>
                                      <p:to>
                                        <p:strVal val="visible"/>
                                      </p:to>
                                    </p:set>
                                    <p:animEffect filter="dissolve" transition="in">
                                      <p:cBhvr>
                                        <p:cTn id="11" dur="1000"/>
                                        <p:tgtEl>
                                          <p:spTgt spid="127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286"/>
                                        </p:tgtEl>
                                        <p:attrNameLst>
                                          <p:attrName>style.visibility</p:attrName>
                                        </p:attrNameLst>
                                      </p:cBhvr>
                                      <p:to>
                                        <p:strVal val="visible"/>
                                      </p:to>
                                    </p:set>
                                    <p:animEffect filter="dissolve" transition="in">
                                      <p:cBhvr>
                                        <p:cTn id="16" dur="1000"/>
                                        <p:tgtEl>
                                          <p:spTgt spid="1286"/>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1287"/>
                                        </p:tgtEl>
                                        <p:attrNameLst>
                                          <p:attrName>style.visibility</p:attrName>
                                        </p:attrNameLst>
                                      </p:cBhvr>
                                      <p:to>
                                        <p:strVal val="visible"/>
                                      </p:to>
                                    </p:set>
                                    <p:animEffect filter="dissolve" transition="in">
                                      <p:cBhvr>
                                        <p:cTn id="20" dur="1000"/>
                                        <p:tgtEl>
                                          <p:spTgt spid="1287"/>
                                        </p:tgtEl>
                                      </p:cBhvr>
                                    </p:animEffect>
                                  </p:childTnLst>
                                </p:cTn>
                              </p:par>
                            </p:childTnLst>
                          </p:cTn>
                        </p:par>
                      </p:childTnLst>
                    </p:cTn>
                  </p:par>
                  <p:par>
                    <p:cTn id="21" fill="hold">
                      <p:stCondLst>
                        <p:cond delay="indefinite"/>
                      </p:stCondLst>
                      <p:childTnLst>
                        <p:par>
                          <p:cTn id="22" fill="hold">
                            <p:stCondLst>
                              <p:cond delay="0"/>
                            </p:stCondLst>
                            <p:childTnLst>
                              <p:par>
                                <p:cTn id="23" presetClass="exit" nodeType="clickEffect" presetID="9" grpId="5" fill="hold">
                                  <p:stCondLst>
                                    <p:cond delay="0"/>
                                  </p:stCondLst>
                                  <p:iterate type="el" backwards="0">
                                    <p:tmAbs val="0"/>
                                  </p:iterate>
                                  <p:childTnLst>
                                    <p:animEffect filter="dissolve" transition="out">
                                      <p:cBhvr>
                                        <p:cTn id="24" dur="1000" fill="hold"/>
                                        <p:tgtEl>
                                          <p:spTgt spid="1286"/>
                                        </p:tgtEl>
                                      </p:cBhvr>
                                    </p:animEffect>
                                    <p:set>
                                      <p:cBhvr>
                                        <p:cTn id="25" fill="hold">
                                          <p:stCondLst>
                                            <p:cond delay="999"/>
                                          </p:stCondLst>
                                        </p:cTn>
                                        <p:tgtEl>
                                          <p:spTgt spid="1286"/>
                                        </p:tgtEl>
                                        <p:attrNameLst>
                                          <p:attrName>style.visibility</p:attrName>
                                        </p:attrNameLst>
                                      </p:cBhvr>
                                      <p:to>
                                        <p:strVal val="hidden"/>
                                      </p:to>
                                    </p:set>
                                  </p:childTnLst>
                                </p:cTn>
                              </p:par>
                            </p:childTnLst>
                          </p:cTn>
                        </p:par>
                        <p:par>
                          <p:cTn id="26" fill="hold">
                            <p:stCondLst>
                              <p:cond delay="1000"/>
                            </p:stCondLst>
                            <p:childTnLst>
                              <p:par>
                                <p:cTn id="27" presetClass="exit" nodeType="afterEffect" presetID="9" grpId="6" fill="hold">
                                  <p:stCondLst>
                                    <p:cond delay="0"/>
                                  </p:stCondLst>
                                  <p:iterate type="el" backwards="0">
                                    <p:tmAbs val="0"/>
                                  </p:iterate>
                                  <p:childTnLst>
                                    <p:animEffect filter="dissolve" transition="out">
                                      <p:cBhvr>
                                        <p:cTn id="28" dur="1000" fill="hold"/>
                                        <p:tgtEl>
                                          <p:spTgt spid="1287"/>
                                        </p:tgtEl>
                                      </p:cBhvr>
                                    </p:animEffect>
                                    <p:set>
                                      <p:cBhvr>
                                        <p:cTn id="29" fill="hold">
                                          <p:stCondLst>
                                            <p:cond delay="999"/>
                                          </p:stCondLst>
                                        </p:cTn>
                                        <p:tgtEl>
                                          <p:spTgt spid="1287"/>
                                        </p:tgtEl>
                                        <p:attrNameLst>
                                          <p:attrName>style.visibility</p:attrName>
                                        </p:attrNameLst>
                                      </p:cBhvr>
                                      <p:to>
                                        <p:strVal val="hidden"/>
                                      </p:to>
                                    </p:set>
                                  </p:childTnLst>
                                </p:cTn>
                              </p:par>
                            </p:childTnLst>
                          </p:cTn>
                        </p:par>
                        <p:par>
                          <p:cTn id="30" fill="hold">
                            <p:stCondLst>
                              <p:cond delay="2000"/>
                            </p:stCondLst>
                            <p:childTnLst>
                              <p:par>
                                <p:cTn id="31" presetClass="entr" nodeType="afterEffect" presetID="9" grpId="7" fill="hold">
                                  <p:stCondLst>
                                    <p:cond delay="0"/>
                                  </p:stCondLst>
                                  <p:iterate type="el" backwards="0">
                                    <p:tmAbs val="0"/>
                                  </p:iterate>
                                  <p:childTnLst>
                                    <p:set>
                                      <p:cBhvr>
                                        <p:cTn id="32" fill="hold"/>
                                        <p:tgtEl>
                                          <p:spTgt spid="1280"/>
                                        </p:tgtEl>
                                        <p:attrNameLst>
                                          <p:attrName>style.visibility</p:attrName>
                                        </p:attrNameLst>
                                      </p:cBhvr>
                                      <p:to>
                                        <p:strVal val="visible"/>
                                      </p:to>
                                    </p:set>
                                    <p:animEffect filter="dissolve" transition="in">
                                      <p:cBhvr>
                                        <p:cTn id="33" dur="1000"/>
                                        <p:tgtEl>
                                          <p:spTgt spid="1280"/>
                                        </p:tgtEl>
                                      </p:cBhvr>
                                    </p:animEffect>
                                  </p:childTnLst>
                                </p:cTn>
                              </p:par>
                            </p:childTnLst>
                          </p:cTn>
                        </p:par>
                        <p:par>
                          <p:cTn id="34" fill="hold">
                            <p:stCondLst>
                              <p:cond delay="3000"/>
                            </p:stCondLst>
                            <p:childTnLst>
                              <p:par>
                                <p:cTn id="35" presetClass="entr" nodeType="afterEffect" presetID="9" grpId="8" fill="hold">
                                  <p:stCondLst>
                                    <p:cond delay="0"/>
                                  </p:stCondLst>
                                  <p:iterate type="el" backwards="0">
                                    <p:tmAbs val="0"/>
                                  </p:iterate>
                                  <p:childTnLst>
                                    <p:set>
                                      <p:cBhvr>
                                        <p:cTn id="36" fill="hold"/>
                                        <p:tgtEl>
                                          <p:spTgt spid="1288"/>
                                        </p:tgtEl>
                                        <p:attrNameLst>
                                          <p:attrName>style.visibility</p:attrName>
                                        </p:attrNameLst>
                                      </p:cBhvr>
                                      <p:to>
                                        <p:strVal val="visible"/>
                                      </p:to>
                                    </p:set>
                                    <p:animEffect filter="dissolve" transition="in">
                                      <p:cBhvr>
                                        <p:cTn id="37" dur="1000"/>
                                        <p:tgtEl>
                                          <p:spTgt spid="1288"/>
                                        </p:tgtEl>
                                      </p:cBhvr>
                                    </p:animEffect>
                                  </p:childTnLst>
                                </p:cTn>
                              </p:par>
                            </p:childTnLst>
                          </p:cTn>
                        </p:par>
                        <p:par>
                          <p:cTn id="38" fill="hold">
                            <p:stCondLst>
                              <p:cond delay="4000"/>
                            </p:stCondLst>
                            <p:childTnLst>
                              <p:par>
                                <p:cTn id="39" presetClass="entr" nodeType="afterEffect" presetID="9" grpId="9" fill="hold">
                                  <p:stCondLst>
                                    <p:cond delay="0"/>
                                  </p:stCondLst>
                                  <p:iterate type="el" backwards="0">
                                    <p:tmAbs val="0"/>
                                  </p:iterate>
                                  <p:childTnLst>
                                    <p:set>
                                      <p:cBhvr>
                                        <p:cTn id="40" fill="hold"/>
                                        <p:tgtEl>
                                          <p:spTgt spid="1281"/>
                                        </p:tgtEl>
                                        <p:attrNameLst>
                                          <p:attrName>style.visibility</p:attrName>
                                        </p:attrNameLst>
                                      </p:cBhvr>
                                      <p:to>
                                        <p:strVal val="visible"/>
                                      </p:to>
                                    </p:set>
                                    <p:animEffect filter="dissolve" transition="in">
                                      <p:cBhvr>
                                        <p:cTn id="41" dur="1000"/>
                                        <p:tgtEl>
                                          <p:spTgt spid="1281"/>
                                        </p:tgtEl>
                                      </p:cBhvr>
                                    </p:animEffect>
                                  </p:childTnLst>
                                </p:cTn>
                              </p:par>
                            </p:childTnLst>
                          </p:cTn>
                        </p:par>
                        <p:par>
                          <p:cTn id="42" fill="hold">
                            <p:stCondLst>
                              <p:cond delay="5000"/>
                            </p:stCondLst>
                            <p:childTnLst>
                              <p:par>
                                <p:cTn id="43" presetClass="entr" nodeType="afterEffect" presetID="9" grpId="10" fill="hold">
                                  <p:stCondLst>
                                    <p:cond delay="0"/>
                                  </p:stCondLst>
                                  <p:iterate type="el" backwards="0">
                                    <p:tmAbs val="0"/>
                                  </p:iterate>
                                  <p:childTnLst>
                                    <p:set>
                                      <p:cBhvr>
                                        <p:cTn id="44" fill="hold"/>
                                        <p:tgtEl>
                                          <p:spTgt spid="1289"/>
                                        </p:tgtEl>
                                        <p:attrNameLst>
                                          <p:attrName>style.visibility</p:attrName>
                                        </p:attrNameLst>
                                      </p:cBhvr>
                                      <p:to>
                                        <p:strVal val="visible"/>
                                      </p:to>
                                    </p:set>
                                    <p:animEffect filter="dissolve" transition="in">
                                      <p:cBhvr>
                                        <p:cTn id="45" dur="1000"/>
                                        <p:tgtEl>
                                          <p:spTgt spid="1289"/>
                                        </p:tgtEl>
                                      </p:cBhvr>
                                    </p:animEffect>
                                  </p:childTnLst>
                                </p:cTn>
                              </p:par>
                            </p:childTnLst>
                          </p:cTn>
                        </p:par>
                        <p:par>
                          <p:cTn id="46" fill="hold">
                            <p:stCondLst>
                              <p:cond delay="6000"/>
                            </p:stCondLst>
                            <p:childTnLst>
                              <p:par>
                                <p:cTn id="47" presetClass="entr" nodeType="afterEffect" presetID="9" grpId="11" fill="hold">
                                  <p:stCondLst>
                                    <p:cond delay="0"/>
                                  </p:stCondLst>
                                  <p:iterate type="el" backwards="0">
                                    <p:tmAbs val="0"/>
                                  </p:iterate>
                                  <p:childTnLst>
                                    <p:set>
                                      <p:cBhvr>
                                        <p:cTn id="48" fill="hold"/>
                                        <p:tgtEl>
                                          <p:spTgt spid="1293"/>
                                        </p:tgtEl>
                                        <p:attrNameLst>
                                          <p:attrName>style.visibility</p:attrName>
                                        </p:attrNameLst>
                                      </p:cBhvr>
                                      <p:to>
                                        <p:strVal val="visible"/>
                                      </p:to>
                                    </p:set>
                                    <p:animEffect filter="dissolve" transition="in">
                                      <p:cBhvr>
                                        <p:cTn id="49" dur="1000"/>
                                        <p:tgtEl>
                                          <p:spTgt spid="1293"/>
                                        </p:tgtEl>
                                      </p:cBhvr>
                                    </p:animEffect>
                                  </p:childTnLst>
                                </p:cTn>
                              </p:par>
                            </p:childTnLst>
                          </p:cTn>
                        </p:par>
                      </p:childTnLst>
                    </p:cTn>
                  </p:par>
                  <p:par>
                    <p:cTn id="50" fill="hold">
                      <p:stCondLst>
                        <p:cond delay="indefinite"/>
                      </p:stCondLst>
                      <p:childTnLst>
                        <p:par>
                          <p:cTn id="51" fill="hold">
                            <p:stCondLst>
                              <p:cond delay="0"/>
                            </p:stCondLst>
                            <p:childTnLst>
                              <p:par>
                                <p:cTn id="52" presetClass="exit" nodeType="clickEffect" presetID="9" grpId="12" fill="hold">
                                  <p:stCondLst>
                                    <p:cond delay="0"/>
                                  </p:stCondLst>
                                  <p:iterate type="el" backwards="0">
                                    <p:tmAbs val="0"/>
                                  </p:iterate>
                                  <p:childTnLst>
                                    <p:animEffect filter="dissolve" transition="out">
                                      <p:cBhvr>
                                        <p:cTn id="53" dur="1000" fill="hold"/>
                                        <p:tgtEl>
                                          <p:spTgt spid="1293"/>
                                        </p:tgtEl>
                                      </p:cBhvr>
                                    </p:animEffect>
                                    <p:set>
                                      <p:cBhvr>
                                        <p:cTn id="54" fill="hold">
                                          <p:stCondLst>
                                            <p:cond delay="999"/>
                                          </p:stCondLst>
                                        </p:cTn>
                                        <p:tgtEl>
                                          <p:spTgt spid="1293"/>
                                        </p:tgtEl>
                                        <p:attrNameLst>
                                          <p:attrName>style.visibility</p:attrName>
                                        </p:attrNameLst>
                                      </p:cBhvr>
                                      <p:to>
                                        <p:strVal val="hidden"/>
                                      </p:to>
                                    </p:set>
                                  </p:childTnLst>
                                </p:cTn>
                              </p:par>
                            </p:childTnLst>
                          </p:cTn>
                        </p:par>
                        <p:par>
                          <p:cTn id="55" fill="hold">
                            <p:stCondLst>
                              <p:cond delay="1000"/>
                            </p:stCondLst>
                            <p:childTnLst>
                              <p:par>
                                <p:cTn id="56" presetClass="exit" nodeType="afterEffect" presetID="9" grpId="13" fill="hold">
                                  <p:stCondLst>
                                    <p:cond delay="0"/>
                                  </p:stCondLst>
                                  <p:iterate type="el" backwards="0">
                                    <p:tmAbs val="0"/>
                                  </p:iterate>
                                  <p:childTnLst>
                                    <p:animEffect filter="dissolve" transition="out">
                                      <p:cBhvr>
                                        <p:cTn id="57" dur="1000" fill="hold"/>
                                        <p:tgtEl>
                                          <p:spTgt spid="1280"/>
                                        </p:tgtEl>
                                      </p:cBhvr>
                                    </p:animEffect>
                                    <p:set>
                                      <p:cBhvr>
                                        <p:cTn id="58" fill="hold">
                                          <p:stCondLst>
                                            <p:cond delay="999"/>
                                          </p:stCondLst>
                                        </p:cTn>
                                        <p:tgtEl>
                                          <p:spTgt spid="1280"/>
                                        </p:tgtEl>
                                        <p:attrNameLst>
                                          <p:attrName>style.visibility</p:attrName>
                                        </p:attrNameLst>
                                      </p:cBhvr>
                                      <p:to>
                                        <p:strVal val="hidden"/>
                                      </p:to>
                                    </p:set>
                                  </p:childTnLst>
                                </p:cTn>
                              </p:par>
                            </p:childTnLst>
                          </p:cTn>
                        </p:par>
                        <p:par>
                          <p:cTn id="59" fill="hold">
                            <p:stCondLst>
                              <p:cond delay="2000"/>
                            </p:stCondLst>
                            <p:childTnLst>
                              <p:par>
                                <p:cTn id="60" presetClass="exit" nodeType="afterEffect" presetID="9" grpId="14" fill="hold">
                                  <p:stCondLst>
                                    <p:cond delay="0"/>
                                  </p:stCondLst>
                                  <p:iterate type="el" backwards="0">
                                    <p:tmAbs val="0"/>
                                  </p:iterate>
                                  <p:childTnLst>
                                    <p:animEffect filter="dissolve" transition="out">
                                      <p:cBhvr>
                                        <p:cTn id="61" dur="1000" fill="hold"/>
                                        <p:tgtEl>
                                          <p:spTgt spid="1288"/>
                                        </p:tgtEl>
                                      </p:cBhvr>
                                    </p:animEffect>
                                    <p:set>
                                      <p:cBhvr>
                                        <p:cTn id="62" fill="hold">
                                          <p:stCondLst>
                                            <p:cond delay="999"/>
                                          </p:stCondLst>
                                        </p:cTn>
                                        <p:tgtEl>
                                          <p:spTgt spid="1288"/>
                                        </p:tgtEl>
                                        <p:attrNameLst>
                                          <p:attrName>style.visibility</p:attrName>
                                        </p:attrNameLst>
                                      </p:cBhvr>
                                      <p:to>
                                        <p:strVal val="hidden"/>
                                      </p:to>
                                    </p:set>
                                  </p:childTnLst>
                                </p:cTn>
                              </p:par>
                            </p:childTnLst>
                          </p:cTn>
                        </p:par>
                        <p:par>
                          <p:cTn id="63" fill="hold">
                            <p:stCondLst>
                              <p:cond delay="3000"/>
                            </p:stCondLst>
                            <p:childTnLst>
                              <p:par>
                                <p:cTn id="64" presetClass="exit" nodeType="afterEffect" presetID="9" grpId="15" fill="hold">
                                  <p:stCondLst>
                                    <p:cond delay="0"/>
                                  </p:stCondLst>
                                  <p:iterate type="el" backwards="0">
                                    <p:tmAbs val="0"/>
                                  </p:iterate>
                                  <p:childTnLst>
                                    <p:animEffect filter="dissolve" transition="out">
                                      <p:cBhvr>
                                        <p:cTn id="65" dur="500" fill="hold"/>
                                        <p:tgtEl>
                                          <p:spTgt spid="1281"/>
                                        </p:tgtEl>
                                      </p:cBhvr>
                                    </p:animEffect>
                                    <p:set>
                                      <p:cBhvr>
                                        <p:cTn id="66" fill="hold">
                                          <p:stCondLst>
                                            <p:cond delay="499"/>
                                          </p:stCondLst>
                                        </p:cTn>
                                        <p:tgtEl>
                                          <p:spTgt spid="1281"/>
                                        </p:tgtEl>
                                        <p:attrNameLst>
                                          <p:attrName>style.visibility</p:attrName>
                                        </p:attrNameLst>
                                      </p:cBhvr>
                                      <p:to>
                                        <p:strVal val="hidden"/>
                                      </p:to>
                                    </p:set>
                                  </p:childTnLst>
                                </p:cTn>
                              </p:par>
                            </p:childTnLst>
                          </p:cTn>
                        </p:par>
                        <p:par>
                          <p:cTn id="67" fill="hold">
                            <p:stCondLst>
                              <p:cond delay="3500"/>
                            </p:stCondLst>
                            <p:childTnLst>
                              <p:par>
                                <p:cTn id="68" presetClass="exit" nodeType="afterEffect" presetID="9" grpId="16" fill="hold">
                                  <p:stCondLst>
                                    <p:cond delay="0"/>
                                  </p:stCondLst>
                                  <p:iterate type="el" backwards="0">
                                    <p:tmAbs val="0"/>
                                  </p:iterate>
                                  <p:childTnLst>
                                    <p:animEffect filter="dissolve" transition="out">
                                      <p:cBhvr>
                                        <p:cTn id="69" dur="1000" fill="hold"/>
                                        <p:tgtEl>
                                          <p:spTgt spid="1289"/>
                                        </p:tgtEl>
                                      </p:cBhvr>
                                    </p:animEffect>
                                    <p:set>
                                      <p:cBhvr>
                                        <p:cTn id="70" fill="hold">
                                          <p:stCondLst>
                                            <p:cond delay="999"/>
                                          </p:stCondLst>
                                        </p:cTn>
                                        <p:tgtEl>
                                          <p:spTgt spid="1289"/>
                                        </p:tgtEl>
                                        <p:attrNameLst>
                                          <p:attrName>style.visibility</p:attrName>
                                        </p:attrNameLst>
                                      </p:cBhvr>
                                      <p:to>
                                        <p:strVal val="hidden"/>
                                      </p:to>
                                    </p:set>
                                  </p:childTnLst>
                                </p:cTn>
                              </p:par>
                            </p:childTnLst>
                          </p:cTn>
                        </p:par>
                        <p:par>
                          <p:cTn id="71" fill="hold">
                            <p:stCondLst>
                              <p:cond delay="4500"/>
                            </p:stCondLst>
                            <p:childTnLst>
                              <p:par>
                                <p:cTn id="72" presetClass="entr" nodeType="afterEffect" presetID="9" grpId="17" fill="hold">
                                  <p:stCondLst>
                                    <p:cond delay="0"/>
                                  </p:stCondLst>
                                  <p:iterate type="el" backwards="0">
                                    <p:tmAbs val="0"/>
                                  </p:iterate>
                                  <p:childTnLst>
                                    <p:set>
                                      <p:cBhvr>
                                        <p:cTn id="73" fill="hold"/>
                                        <p:tgtEl>
                                          <p:spTgt spid="1285"/>
                                        </p:tgtEl>
                                        <p:attrNameLst>
                                          <p:attrName>style.visibility</p:attrName>
                                        </p:attrNameLst>
                                      </p:cBhvr>
                                      <p:to>
                                        <p:strVal val="visible"/>
                                      </p:to>
                                    </p:set>
                                    <p:animEffect filter="dissolve" transition="in">
                                      <p:cBhvr>
                                        <p:cTn id="74" dur="1000"/>
                                        <p:tgtEl>
                                          <p:spTgt spid="1285"/>
                                        </p:tgtEl>
                                      </p:cBhvr>
                                    </p:animEffect>
                                  </p:childTnLst>
                                </p:cTn>
                              </p:par>
                            </p:childTnLst>
                          </p:cTn>
                        </p:par>
                        <p:par>
                          <p:cTn id="75" fill="hold">
                            <p:stCondLst>
                              <p:cond delay="5500"/>
                            </p:stCondLst>
                            <p:childTnLst>
                              <p:par>
                                <p:cTn id="76" presetClass="entr" nodeType="afterEffect" presetID="9" grpId="18" fill="hold">
                                  <p:stCondLst>
                                    <p:cond delay="0"/>
                                  </p:stCondLst>
                                  <p:iterate type="el" backwards="0">
                                    <p:tmAbs val="0"/>
                                  </p:iterate>
                                  <p:childTnLst>
                                    <p:set>
                                      <p:cBhvr>
                                        <p:cTn id="77" fill="hold"/>
                                        <p:tgtEl>
                                          <p:spTgt spid="1290"/>
                                        </p:tgtEl>
                                        <p:attrNameLst>
                                          <p:attrName>style.visibility</p:attrName>
                                        </p:attrNameLst>
                                      </p:cBhvr>
                                      <p:to>
                                        <p:strVal val="visible"/>
                                      </p:to>
                                    </p:set>
                                    <p:animEffect filter="dissolve" transition="in">
                                      <p:cBhvr>
                                        <p:cTn id="78" dur="1000"/>
                                        <p:tgtEl>
                                          <p:spTgt spid="1290"/>
                                        </p:tgtEl>
                                      </p:cBhvr>
                                    </p:animEffect>
                                  </p:childTnLst>
                                </p:cTn>
                              </p:par>
                            </p:childTnLst>
                          </p:cTn>
                        </p:par>
                        <p:par>
                          <p:cTn id="79" fill="hold">
                            <p:stCondLst>
                              <p:cond delay="6500"/>
                            </p:stCondLst>
                            <p:childTnLst>
                              <p:par>
                                <p:cTn id="80" presetClass="entr" nodeType="afterEffect" presetID="9" grpId="19" fill="hold">
                                  <p:stCondLst>
                                    <p:cond delay="0"/>
                                  </p:stCondLst>
                                  <p:iterate type="el" backwards="0">
                                    <p:tmAbs val="0"/>
                                  </p:iterate>
                                  <p:childTnLst>
                                    <p:set>
                                      <p:cBhvr>
                                        <p:cTn id="81" fill="hold"/>
                                        <p:tgtEl>
                                          <p:spTgt spid="1292"/>
                                        </p:tgtEl>
                                        <p:attrNameLst>
                                          <p:attrName>style.visibility</p:attrName>
                                        </p:attrNameLst>
                                      </p:cBhvr>
                                      <p:to>
                                        <p:strVal val="visible"/>
                                      </p:to>
                                    </p:set>
                                    <p:animEffect filter="dissolve" transition="in">
                                      <p:cBhvr>
                                        <p:cTn id="82" dur="1000"/>
                                        <p:tgtEl>
                                          <p:spTgt spid="1292"/>
                                        </p:tgtEl>
                                      </p:cBhvr>
                                    </p:animEffect>
                                  </p:childTnLst>
                                </p:cTn>
                              </p:par>
                            </p:childTnLst>
                          </p:cTn>
                        </p:par>
                        <p:par>
                          <p:cTn id="83" fill="hold">
                            <p:stCondLst>
                              <p:cond delay="7500"/>
                            </p:stCondLst>
                            <p:childTnLst>
                              <p:par>
                                <p:cTn id="84" presetClass="entr" nodeType="afterEffect" presetSubtype="16" presetID="23" grpId="20" fill="hold">
                                  <p:stCondLst>
                                    <p:cond delay="0"/>
                                  </p:stCondLst>
                                  <p:iterate type="el" backwards="0">
                                    <p:tmAbs val="0"/>
                                  </p:iterate>
                                  <p:childTnLst>
                                    <p:set>
                                      <p:cBhvr>
                                        <p:cTn id="85" fill="hold"/>
                                        <p:tgtEl>
                                          <p:spTgt spid="1298"/>
                                        </p:tgtEl>
                                        <p:attrNameLst>
                                          <p:attrName>style.visibility</p:attrName>
                                        </p:attrNameLst>
                                      </p:cBhvr>
                                      <p:to>
                                        <p:strVal val="visible"/>
                                      </p:to>
                                    </p:set>
                                    <p:anim calcmode="lin" valueType="num">
                                      <p:cBhvr>
                                        <p:cTn id="86" dur="750" fill="hold"/>
                                        <p:tgtEl>
                                          <p:spTgt spid="1298"/>
                                        </p:tgtEl>
                                        <p:attrNameLst>
                                          <p:attrName>ppt_w</p:attrName>
                                        </p:attrNameLst>
                                      </p:cBhvr>
                                      <p:tavLst>
                                        <p:tav tm="0">
                                          <p:val>
                                            <p:fltVal val="0"/>
                                          </p:val>
                                        </p:tav>
                                        <p:tav tm="100000">
                                          <p:val>
                                            <p:strVal val="#ppt_w"/>
                                          </p:val>
                                        </p:tav>
                                      </p:tavLst>
                                    </p:anim>
                                    <p:anim calcmode="lin" valueType="num">
                                      <p:cBhvr>
                                        <p:cTn id="87" dur="750" fill="hold"/>
                                        <p:tgtEl>
                                          <p:spTgt spid="1298"/>
                                        </p:tgtEl>
                                        <p:attrNameLst>
                                          <p:attrName>ppt_h</p:attrName>
                                        </p:attrNameLst>
                                      </p:cBhvr>
                                      <p:tavLst>
                                        <p:tav tm="0">
                                          <p:val>
                                            <p:flt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Class="exit" nodeType="clickEffect" presetSubtype="0" presetID="1" grpId="21" fill="hold">
                                  <p:stCondLst>
                                    <p:cond delay="0"/>
                                  </p:stCondLst>
                                  <p:iterate type="el" backwards="0">
                                    <p:tmAbs val="0"/>
                                  </p:iterate>
                                  <p:childTnLst>
                                    <p:set>
                                      <p:cBhvr>
                                        <p:cTn id="91" fill="hold">
                                          <p:stCondLst>
                                            <p:cond delay="0"/>
                                          </p:stCondLst>
                                        </p:cTn>
                                        <p:tgtEl>
                                          <p:spTgt spid="1298"/>
                                        </p:tgtEl>
                                        <p:attrNameLst>
                                          <p:attrName>style.visibility</p:attrName>
                                        </p:attrNameLst>
                                      </p:cBhvr>
                                      <p:to>
                                        <p:strVal val="hidden"/>
                                      </p:to>
                                    </p:set>
                                  </p:childTnLst>
                                </p:cTn>
                              </p:par>
                            </p:childTnLst>
                          </p:cTn>
                        </p:par>
                        <p:par>
                          <p:cTn id="92" fill="hold">
                            <p:stCondLst>
                              <p:cond delay="0"/>
                            </p:stCondLst>
                            <p:childTnLst>
                              <p:par>
                                <p:cTn id="93" presetClass="exit" nodeType="afterEffect" presetID="9" grpId="22" fill="hold">
                                  <p:stCondLst>
                                    <p:cond delay="0"/>
                                  </p:stCondLst>
                                  <p:iterate type="el" backwards="0">
                                    <p:tmAbs val="0"/>
                                  </p:iterate>
                                  <p:childTnLst>
                                    <p:animEffect filter="dissolve" transition="out">
                                      <p:cBhvr>
                                        <p:cTn id="94" dur="1000" fill="hold"/>
                                        <p:tgtEl>
                                          <p:spTgt spid="1285"/>
                                        </p:tgtEl>
                                      </p:cBhvr>
                                    </p:animEffect>
                                    <p:set>
                                      <p:cBhvr>
                                        <p:cTn id="95" fill="hold">
                                          <p:stCondLst>
                                            <p:cond delay="999"/>
                                          </p:stCondLst>
                                        </p:cTn>
                                        <p:tgtEl>
                                          <p:spTgt spid="1285"/>
                                        </p:tgtEl>
                                        <p:attrNameLst>
                                          <p:attrName>style.visibility</p:attrName>
                                        </p:attrNameLst>
                                      </p:cBhvr>
                                      <p:to>
                                        <p:strVal val="hidden"/>
                                      </p:to>
                                    </p:set>
                                  </p:childTnLst>
                                </p:cTn>
                              </p:par>
                            </p:childTnLst>
                          </p:cTn>
                        </p:par>
                        <p:par>
                          <p:cTn id="96" fill="hold">
                            <p:stCondLst>
                              <p:cond delay="1000"/>
                            </p:stCondLst>
                            <p:childTnLst>
                              <p:par>
                                <p:cTn id="97" presetClass="exit" nodeType="afterEffect" presetID="9" grpId="23" fill="hold">
                                  <p:stCondLst>
                                    <p:cond delay="0"/>
                                  </p:stCondLst>
                                  <p:iterate type="el" backwards="0">
                                    <p:tmAbs val="0"/>
                                  </p:iterate>
                                  <p:childTnLst>
                                    <p:animEffect filter="dissolve" transition="out">
                                      <p:cBhvr>
                                        <p:cTn id="98" dur="1000" fill="hold"/>
                                        <p:tgtEl>
                                          <p:spTgt spid="1290"/>
                                        </p:tgtEl>
                                      </p:cBhvr>
                                    </p:animEffect>
                                    <p:set>
                                      <p:cBhvr>
                                        <p:cTn id="99" fill="hold">
                                          <p:stCondLst>
                                            <p:cond delay="999"/>
                                          </p:stCondLst>
                                        </p:cTn>
                                        <p:tgtEl>
                                          <p:spTgt spid="1290"/>
                                        </p:tgtEl>
                                        <p:attrNameLst>
                                          <p:attrName>style.visibility</p:attrName>
                                        </p:attrNameLst>
                                      </p:cBhvr>
                                      <p:to>
                                        <p:strVal val="hidden"/>
                                      </p:to>
                                    </p:set>
                                  </p:childTnLst>
                                </p:cTn>
                              </p:par>
                            </p:childTnLst>
                          </p:cTn>
                        </p:par>
                        <p:par>
                          <p:cTn id="100" fill="hold">
                            <p:stCondLst>
                              <p:cond delay="2000"/>
                            </p:stCondLst>
                            <p:childTnLst>
                              <p:par>
                                <p:cTn id="101" presetClass="exit" nodeType="afterEffect" presetID="9" grpId="24" fill="hold">
                                  <p:stCondLst>
                                    <p:cond delay="0"/>
                                  </p:stCondLst>
                                  <p:iterate type="el" backwards="0">
                                    <p:tmAbs val="0"/>
                                  </p:iterate>
                                  <p:childTnLst>
                                    <p:animEffect filter="dissolve" transition="out">
                                      <p:cBhvr>
                                        <p:cTn id="102" dur="1000" fill="hold"/>
                                        <p:tgtEl>
                                          <p:spTgt spid="1292"/>
                                        </p:tgtEl>
                                      </p:cBhvr>
                                    </p:animEffect>
                                    <p:set>
                                      <p:cBhvr>
                                        <p:cTn id="103" fill="hold">
                                          <p:stCondLst>
                                            <p:cond delay="999"/>
                                          </p:stCondLst>
                                        </p:cTn>
                                        <p:tgtEl>
                                          <p:spTgt spid="1292"/>
                                        </p:tgtEl>
                                        <p:attrNameLst>
                                          <p:attrName>style.visibility</p:attrName>
                                        </p:attrNameLst>
                                      </p:cBhvr>
                                      <p:to>
                                        <p:strVal val="hidden"/>
                                      </p:to>
                                    </p:set>
                                  </p:childTnLst>
                                </p:cTn>
                              </p:par>
                            </p:childTnLst>
                          </p:cTn>
                        </p:par>
                        <p:par>
                          <p:cTn id="104" fill="hold">
                            <p:stCondLst>
                              <p:cond delay="3000"/>
                            </p:stCondLst>
                            <p:childTnLst>
                              <p:par>
                                <p:cTn id="105" presetClass="entr" nodeType="afterEffect" presetID="9" grpId="25" fill="hold">
                                  <p:stCondLst>
                                    <p:cond delay="0"/>
                                  </p:stCondLst>
                                  <p:iterate type="el" backwards="0">
                                    <p:tmAbs val="0"/>
                                  </p:iterate>
                                  <p:childTnLst>
                                    <p:set>
                                      <p:cBhvr>
                                        <p:cTn id="106" fill="hold"/>
                                        <p:tgtEl>
                                          <p:spTgt spid="1279"/>
                                        </p:tgtEl>
                                        <p:attrNameLst>
                                          <p:attrName>style.visibility</p:attrName>
                                        </p:attrNameLst>
                                      </p:cBhvr>
                                      <p:to>
                                        <p:strVal val="visible"/>
                                      </p:to>
                                    </p:set>
                                    <p:animEffect filter="dissolve" transition="in">
                                      <p:cBhvr>
                                        <p:cTn id="107" dur="1000"/>
                                        <p:tgtEl>
                                          <p:spTgt spid="1279"/>
                                        </p:tgtEl>
                                      </p:cBhvr>
                                    </p:animEffect>
                                  </p:childTnLst>
                                </p:cTn>
                              </p:par>
                            </p:childTnLst>
                          </p:cTn>
                        </p:par>
                        <p:par>
                          <p:cTn id="108" fill="hold">
                            <p:stCondLst>
                              <p:cond delay="4000"/>
                            </p:stCondLst>
                            <p:childTnLst>
                              <p:par>
                                <p:cTn id="109" presetClass="entr" nodeType="afterEffect" presetID="9" grpId="26" fill="hold">
                                  <p:stCondLst>
                                    <p:cond delay="0"/>
                                  </p:stCondLst>
                                  <p:iterate type="el" backwards="0">
                                    <p:tmAbs val="0"/>
                                  </p:iterate>
                                  <p:childTnLst>
                                    <p:set>
                                      <p:cBhvr>
                                        <p:cTn id="110" fill="hold"/>
                                        <p:tgtEl>
                                          <p:spTgt spid="1291"/>
                                        </p:tgtEl>
                                        <p:attrNameLst>
                                          <p:attrName>style.visibility</p:attrName>
                                        </p:attrNameLst>
                                      </p:cBhvr>
                                      <p:to>
                                        <p:strVal val="visible"/>
                                      </p:to>
                                    </p:set>
                                    <p:animEffect filter="dissolve" transition="in">
                                      <p:cBhvr>
                                        <p:cTn id="111" dur="1000"/>
                                        <p:tgtEl>
                                          <p:spTgt spid="1291"/>
                                        </p:tgtEl>
                                      </p:cBhvr>
                                    </p:animEffect>
                                  </p:childTnLst>
                                </p:cTn>
                              </p:par>
                            </p:childTnLst>
                          </p:cTn>
                        </p:par>
                        <p:par>
                          <p:cTn id="112" fill="hold">
                            <p:stCondLst>
                              <p:cond delay="5000"/>
                            </p:stCondLst>
                            <p:childTnLst>
                              <p:par>
                                <p:cTn id="113" presetClass="entr" nodeType="afterEffect" presetID="9" grpId="27" fill="hold">
                                  <p:stCondLst>
                                    <p:cond delay="0"/>
                                  </p:stCondLst>
                                  <p:iterate type="el" backwards="0">
                                    <p:tmAbs val="0"/>
                                  </p:iterate>
                                  <p:childTnLst>
                                    <p:set>
                                      <p:cBhvr>
                                        <p:cTn id="114" fill="hold"/>
                                        <p:tgtEl>
                                          <p:spTgt spid="1296"/>
                                        </p:tgtEl>
                                        <p:attrNameLst>
                                          <p:attrName>style.visibility</p:attrName>
                                        </p:attrNameLst>
                                      </p:cBhvr>
                                      <p:to>
                                        <p:strVal val="visible"/>
                                      </p:to>
                                    </p:set>
                                    <p:animEffect filter="dissolve" transition="in">
                                      <p:cBhvr>
                                        <p:cTn id="115" dur="1000"/>
                                        <p:tgtEl>
                                          <p:spTgt spid="1296"/>
                                        </p:tgtEl>
                                      </p:cBhvr>
                                    </p:animEffect>
                                  </p:childTnLst>
                                </p:cTn>
                              </p:par>
                            </p:childTnLst>
                          </p:cTn>
                        </p:par>
                      </p:childTnLst>
                    </p:cTn>
                  </p:par>
                  <p:par>
                    <p:cTn id="116" fill="hold">
                      <p:stCondLst>
                        <p:cond delay="indefinite"/>
                      </p:stCondLst>
                      <p:childTnLst>
                        <p:par>
                          <p:cTn id="117" fill="hold">
                            <p:stCondLst>
                              <p:cond delay="0"/>
                            </p:stCondLst>
                            <p:childTnLst>
                              <p:par>
                                <p:cTn id="118" presetClass="entr" nodeType="clickEffect" presetID="9" grpId="28" fill="hold">
                                  <p:stCondLst>
                                    <p:cond delay="0"/>
                                  </p:stCondLst>
                                  <p:iterate type="el" backwards="0">
                                    <p:tmAbs val="0"/>
                                  </p:iterate>
                                  <p:childTnLst>
                                    <p:set>
                                      <p:cBhvr>
                                        <p:cTn id="119" fill="hold"/>
                                        <p:tgtEl>
                                          <p:spTgt spid="1304"/>
                                        </p:tgtEl>
                                        <p:attrNameLst>
                                          <p:attrName>style.visibility</p:attrName>
                                        </p:attrNameLst>
                                      </p:cBhvr>
                                      <p:to>
                                        <p:strVal val="visible"/>
                                      </p:to>
                                    </p:set>
                                    <p:animEffect filter="dissolve" transition="in">
                                      <p:cBhvr>
                                        <p:cTn id="120" dur="1000"/>
                                        <p:tgtEl>
                                          <p:spTgt spid="1304"/>
                                        </p:tgtEl>
                                      </p:cBhvr>
                                    </p:animEffect>
                                  </p:childTnLst>
                                </p:cTn>
                              </p:par>
                            </p:childTnLst>
                          </p:cTn>
                        </p:par>
                      </p:childTnLst>
                    </p:cTn>
                  </p:par>
                  <p:par>
                    <p:cTn id="121" fill="hold">
                      <p:stCondLst>
                        <p:cond delay="indefinite"/>
                      </p:stCondLst>
                      <p:childTnLst>
                        <p:par>
                          <p:cTn id="122" fill="hold">
                            <p:stCondLst>
                              <p:cond delay="0"/>
                            </p:stCondLst>
                            <p:childTnLst>
                              <p:par>
                                <p:cTn id="123" presetClass="exit" nodeType="clickEffect" presetID="9" grpId="29" fill="hold">
                                  <p:stCondLst>
                                    <p:cond delay="0"/>
                                  </p:stCondLst>
                                  <p:iterate type="el" backwards="0">
                                    <p:tmAbs val="0"/>
                                  </p:iterate>
                                  <p:childTnLst>
                                    <p:animEffect filter="dissolve" transition="out">
                                      <p:cBhvr>
                                        <p:cTn id="124" dur="1000" fill="hold"/>
                                        <p:tgtEl>
                                          <p:spTgt spid="1304"/>
                                        </p:tgtEl>
                                      </p:cBhvr>
                                    </p:animEffect>
                                    <p:set>
                                      <p:cBhvr>
                                        <p:cTn id="125" fill="hold">
                                          <p:stCondLst>
                                            <p:cond delay="999"/>
                                          </p:stCondLst>
                                        </p:cTn>
                                        <p:tgtEl>
                                          <p:spTgt spid="1304"/>
                                        </p:tgtEl>
                                        <p:attrNameLst>
                                          <p:attrName>style.visibility</p:attrName>
                                        </p:attrNameLst>
                                      </p:cBhvr>
                                      <p:to>
                                        <p:strVal val="hidden"/>
                                      </p:to>
                                    </p:set>
                                  </p:childTnLst>
                                </p:cTn>
                              </p:par>
                            </p:childTnLst>
                          </p:cTn>
                        </p:par>
                        <p:par>
                          <p:cTn id="126" fill="hold">
                            <p:stCondLst>
                              <p:cond delay="1000"/>
                            </p:stCondLst>
                            <p:childTnLst>
                              <p:par>
                                <p:cTn id="127" presetClass="exit" nodeType="afterEffect" presetID="9" grpId="30" fill="hold">
                                  <p:stCondLst>
                                    <p:cond delay="0"/>
                                  </p:stCondLst>
                                  <p:iterate type="el" backwards="0">
                                    <p:tmAbs val="0"/>
                                  </p:iterate>
                                  <p:childTnLst>
                                    <p:animEffect filter="dissolve" transition="out">
                                      <p:cBhvr>
                                        <p:cTn id="128" dur="1000" fill="hold"/>
                                        <p:tgtEl>
                                          <p:spTgt spid="1296"/>
                                        </p:tgtEl>
                                      </p:cBhvr>
                                    </p:animEffect>
                                    <p:set>
                                      <p:cBhvr>
                                        <p:cTn id="129" fill="hold">
                                          <p:stCondLst>
                                            <p:cond delay="999"/>
                                          </p:stCondLst>
                                        </p:cTn>
                                        <p:tgtEl>
                                          <p:spTgt spid="1296"/>
                                        </p:tgtEl>
                                        <p:attrNameLst>
                                          <p:attrName>style.visibility</p:attrName>
                                        </p:attrNameLst>
                                      </p:cBhvr>
                                      <p:to>
                                        <p:strVal val="hidden"/>
                                      </p:to>
                                    </p:set>
                                  </p:childTnLst>
                                </p:cTn>
                              </p:par>
                            </p:childTnLst>
                          </p:cTn>
                        </p:par>
                        <p:par>
                          <p:cTn id="130" fill="hold">
                            <p:stCondLst>
                              <p:cond delay="2000"/>
                            </p:stCondLst>
                            <p:childTnLst>
                              <p:par>
                                <p:cTn id="131" presetClass="exit" nodeType="afterEffect" presetID="9" grpId="31" fill="hold">
                                  <p:stCondLst>
                                    <p:cond delay="0"/>
                                  </p:stCondLst>
                                  <p:iterate type="el" backwards="0">
                                    <p:tmAbs val="0"/>
                                  </p:iterate>
                                  <p:childTnLst>
                                    <p:animEffect filter="dissolve" transition="out">
                                      <p:cBhvr>
                                        <p:cTn id="132" dur="1000" fill="hold"/>
                                        <p:tgtEl>
                                          <p:spTgt spid="1291"/>
                                        </p:tgtEl>
                                      </p:cBhvr>
                                    </p:animEffect>
                                    <p:set>
                                      <p:cBhvr>
                                        <p:cTn id="133" fill="hold">
                                          <p:stCondLst>
                                            <p:cond delay="999"/>
                                          </p:stCondLst>
                                        </p:cTn>
                                        <p:tgtEl>
                                          <p:spTgt spid="1291"/>
                                        </p:tgtEl>
                                        <p:attrNameLst>
                                          <p:attrName>style.visibility</p:attrName>
                                        </p:attrNameLst>
                                      </p:cBhvr>
                                      <p:to>
                                        <p:strVal val="hidden"/>
                                      </p:to>
                                    </p:set>
                                  </p:childTnLst>
                                </p:cTn>
                              </p:par>
                            </p:childTnLst>
                          </p:cTn>
                        </p:par>
                        <p:par>
                          <p:cTn id="134" fill="hold">
                            <p:stCondLst>
                              <p:cond delay="3000"/>
                            </p:stCondLst>
                            <p:childTnLst>
                              <p:par>
                                <p:cTn id="135" presetClass="exit" nodeType="afterEffect" presetID="9" grpId="32" fill="hold">
                                  <p:stCondLst>
                                    <p:cond delay="0"/>
                                  </p:stCondLst>
                                  <p:iterate type="el" backwards="0">
                                    <p:tmAbs val="0"/>
                                  </p:iterate>
                                  <p:childTnLst>
                                    <p:animEffect filter="dissolve" transition="out">
                                      <p:cBhvr>
                                        <p:cTn id="136" dur="1000" fill="hold"/>
                                        <p:tgtEl>
                                          <p:spTgt spid="1279"/>
                                        </p:tgtEl>
                                      </p:cBhvr>
                                    </p:animEffect>
                                    <p:set>
                                      <p:cBhvr>
                                        <p:cTn id="137" fill="hold">
                                          <p:stCondLst>
                                            <p:cond delay="999"/>
                                          </p:stCondLst>
                                        </p:cTn>
                                        <p:tgtEl>
                                          <p:spTgt spid="1279"/>
                                        </p:tgtEl>
                                        <p:attrNameLst>
                                          <p:attrName>style.visibility</p:attrName>
                                        </p:attrNameLst>
                                      </p:cBhvr>
                                      <p:to>
                                        <p:strVal val="hidden"/>
                                      </p:to>
                                    </p:set>
                                  </p:childTnLst>
                                </p:cTn>
                              </p:par>
                            </p:childTnLst>
                          </p:cTn>
                        </p:par>
                        <p:par>
                          <p:cTn id="138" fill="hold">
                            <p:stCondLst>
                              <p:cond delay="4000"/>
                            </p:stCondLst>
                            <p:childTnLst>
                              <p:par>
                                <p:cTn id="139" presetClass="entr" nodeType="afterEffect" presetID="9" grpId="33" fill="hold">
                                  <p:stCondLst>
                                    <p:cond delay="0"/>
                                  </p:stCondLst>
                                  <p:iterate type="el" backwards="0">
                                    <p:tmAbs val="0"/>
                                  </p:iterate>
                                  <p:childTnLst>
                                    <p:set>
                                      <p:cBhvr>
                                        <p:cTn id="140" fill="hold"/>
                                        <p:tgtEl>
                                          <p:spTgt spid="1299"/>
                                        </p:tgtEl>
                                        <p:attrNameLst>
                                          <p:attrName>style.visibility</p:attrName>
                                        </p:attrNameLst>
                                      </p:cBhvr>
                                      <p:to>
                                        <p:strVal val="visible"/>
                                      </p:to>
                                    </p:set>
                                    <p:animEffect filter="dissolve" transition="in">
                                      <p:cBhvr>
                                        <p:cTn id="141" dur="1000"/>
                                        <p:tgtEl>
                                          <p:spTgt spid="1299"/>
                                        </p:tgtEl>
                                      </p:cBhvr>
                                    </p:animEffect>
                                  </p:childTnLst>
                                </p:cTn>
                              </p:par>
                            </p:childTnLst>
                          </p:cTn>
                        </p:par>
                        <p:par>
                          <p:cTn id="142" fill="hold">
                            <p:stCondLst>
                              <p:cond delay="5000"/>
                            </p:stCondLst>
                            <p:childTnLst>
                              <p:par>
                                <p:cTn id="143" presetClass="entr" nodeType="afterEffect" presetID="9" grpId="34" fill="hold">
                                  <p:stCondLst>
                                    <p:cond delay="0"/>
                                  </p:stCondLst>
                                  <p:iterate type="el" backwards="0">
                                    <p:tmAbs val="0"/>
                                  </p:iterate>
                                  <p:childTnLst>
                                    <p:set>
                                      <p:cBhvr>
                                        <p:cTn id="144" fill="hold"/>
                                        <p:tgtEl>
                                          <p:spTgt spid="1300"/>
                                        </p:tgtEl>
                                        <p:attrNameLst>
                                          <p:attrName>style.visibility</p:attrName>
                                        </p:attrNameLst>
                                      </p:cBhvr>
                                      <p:to>
                                        <p:strVal val="visible"/>
                                      </p:to>
                                    </p:set>
                                    <p:animEffect filter="dissolve" transition="in">
                                      <p:cBhvr>
                                        <p:cTn id="145" dur="1000"/>
                                        <p:tgtEl>
                                          <p:spTgt spid="1300"/>
                                        </p:tgtEl>
                                      </p:cBhvr>
                                    </p:animEffect>
                                  </p:childTnLst>
                                </p:cTn>
                              </p:par>
                            </p:childTnLst>
                          </p:cTn>
                        </p:par>
                        <p:par>
                          <p:cTn id="146" fill="hold">
                            <p:stCondLst>
                              <p:cond delay="6000"/>
                            </p:stCondLst>
                            <p:childTnLst>
                              <p:par>
                                <p:cTn id="147" presetClass="entr" nodeType="afterEffect" presetSubtype="16" presetID="23" grpId="35" fill="hold">
                                  <p:stCondLst>
                                    <p:cond delay="0"/>
                                  </p:stCondLst>
                                  <p:iterate type="el" backwards="0">
                                    <p:tmAbs val="0"/>
                                  </p:iterate>
                                  <p:childTnLst>
                                    <p:set>
                                      <p:cBhvr>
                                        <p:cTn id="148" fill="hold"/>
                                        <p:tgtEl>
                                          <p:spTgt spid="1301"/>
                                        </p:tgtEl>
                                        <p:attrNameLst>
                                          <p:attrName>style.visibility</p:attrName>
                                        </p:attrNameLst>
                                      </p:cBhvr>
                                      <p:to>
                                        <p:strVal val="visible"/>
                                      </p:to>
                                    </p:set>
                                    <p:anim calcmode="lin" valueType="num">
                                      <p:cBhvr>
                                        <p:cTn id="149" dur="750" fill="hold"/>
                                        <p:tgtEl>
                                          <p:spTgt spid="1301"/>
                                        </p:tgtEl>
                                        <p:attrNameLst>
                                          <p:attrName>ppt_w</p:attrName>
                                        </p:attrNameLst>
                                      </p:cBhvr>
                                      <p:tavLst>
                                        <p:tav tm="0">
                                          <p:val>
                                            <p:fltVal val="0"/>
                                          </p:val>
                                        </p:tav>
                                        <p:tav tm="100000">
                                          <p:val>
                                            <p:strVal val="#ppt_w"/>
                                          </p:val>
                                        </p:tav>
                                      </p:tavLst>
                                    </p:anim>
                                    <p:anim calcmode="lin" valueType="num">
                                      <p:cBhvr>
                                        <p:cTn id="150" dur="750" fill="hold"/>
                                        <p:tgtEl>
                                          <p:spTgt spid="13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2" grpId="19"/>
      <p:bldP build="whole" bldLvl="1" animBg="1" rev="0" advAuto="0" spid="1291" grpId="26"/>
      <p:bldP build="whole" bldLvl="1" animBg="1" rev="0" advAuto="0" spid="1292" grpId="24"/>
      <p:bldP build="whole" bldLvl="1" animBg="1" rev="0" advAuto="0" spid="1291" grpId="31"/>
      <p:bldP build="whole" bldLvl="1" animBg="1" rev="0" advAuto="0" spid="1299" grpId="33"/>
      <p:bldP build="whole" bldLvl="1" animBg="1" rev="0" advAuto="0" spid="1279" grpId="25"/>
      <p:bldP build="whole" bldLvl="1" animBg="1" rev="0" advAuto="0" spid="1279" grpId="32"/>
      <p:bldP build="whole" bldLvl="1" animBg="1" rev="0" advAuto="0" spid="1289" grpId="10"/>
      <p:bldP build="whole" bldLvl="1" animBg="1" rev="0" advAuto="0" spid="1304" grpId="28"/>
      <p:bldP build="whole" bldLvl="1" animBg="1" rev="0" advAuto="0" spid="1304" grpId="29"/>
      <p:bldP build="whole" bldLvl="1" animBg="1" rev="0" advAuto="0" spid="1289" grpId="16"/>
      <p:bldP build="whole" bldLvl="1" animBg="1" rev="0" advAuto="0" spid="1285" grpId="17"/>
      <p:bldP build="whole" bldLvl="1" animBg="1" rev="0" advAuto="0" spid="1296" grpId="27"/>
      <p:bldP build="whole" bldLvl="1" animBg="1" rev="0" advAuto="0" spid="1276" grpId="2"/>
      <p:bldP build="whole" bldLvl="1" animBg="1" rev="0" advAuto="0" spid="1280" grpId="7"/>
      <p:bldP build="whole" bldLvl="1" animBg="1" rev="0" advAuto="0" spid="1296" grpId="30"/>
      <p:bldP build="whole" bldLvl="1" animBg="1" rev="0" advAuto="0" spid="1285" grpId="22"/>
      <p:bldP build="whole" bldLvl="1" animBg="1" rev="0" advAuto="0" spid="1280" grpId="13"/>
      <p:bldP build="whole" bldLvl="1" animBg="1" rev="0" advAuto="0" spid="1298" grpId="20"/>
      <p:bldP build="whole" bldLvl="1" animBg="1" rev="0" advAuto="0" spid="1298" grpId="21"/>
      <p:bldP build="whole" bldLvl="1" animBg="1" rev="0" advAuto="0" spid="1282" grpId="1"/>
      <p:bldP build="whole" bldLvl="1" animBg="1" rev="0" advAuto="0" spid="1290" grpId="18"/>
      <p:bldP build="whole" bldLvl="1" animBg="1" rev="0" advAuto="0" spid="1301" grpId="35"/>
      <p:bldP build="whole" bldLvl="1" animBg="1" rev="0" advAuto="0" spid="1300" grpId="34"/>
      <p:bldP build="whole" bldLvl="1" animBg="1" rev="0" advAuto="0" spid="1290" grpId="23"/>
      <p:bldP build="whole" bldLvl="1" animBg="1" rev="0" advAuto="0" spid="1281" grpId="9"/>
      <p:bldP build="whole" bldLvl="1" animBg="1" rev="0" advAuto="0" spid="1286" grpId="3"/>
      <p:bldP build="whole" bldLvl="1" animBg="1" rev="0" advAuto="0" spid="1288" grpId="8"/>
      <p:bldP build="whole" bldLvl="1" animBg="1" rev="0" advAuto="0" spid="1293" grpId="11"/>
      <p:bldP build="whole" bldLvl="1" animBg="1" rev="0" advAuto="0" spid="1287" grpId="4"/>
      <p:bldP build="whole" bldLvl="1" animBg="1" rev="0" advAuto="0" spid="1286" grpId="5"/>
      <p:bldP build="whole" bldLvl="1" animBg="1" rev="0" advAuto="0" spid="1287" grpId="6"/>
      <p:bldP build="whole" bldLvl="1" animBg="1" rev="0" advAuto="0" spid="1293" grpId="12"/>
      <p:bldP build="whole" bldLvl="1" animBg="1" rev="0" advAuto="0" spid="1288" grpId="14"/>
      <p:bldP build="whole" bldLvl="1" animBg="1" rev="0" advAuto="0" spid="1281" grpId="15"/>
    </p:bldLst>
  </p:timing>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307" name="Shape 1307"/>
          <p:cNvSpPr/>
          <p:nvPr/>
        </p:nvSpPr>
        <p:spPr>
          <a:xfrm>
            <a:off x="18920618" y="8699500"/>
            <a:ext cx="4970464"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Trebuchet MS"/>
                <a:ea typeface="Trebuchet MS"/>
                <a:cs typeface="Trebuchet MS"/>
                <a:sym typeface="Trebuchet MS"/>
              </a:defRPr>
            </a:pPr>
            <a:r>
              <a:t>“Normal Range”</a:t>
            </a:r>
          </a:p>
          <a:p>
            <a:pPr defTabSz="825500">
              <a:spcBef>
                <a:spcPts val="1400"/>
              </a:spcBef>
              <a:defRPr sz="4800">
                <a:latin typeface="Trebuchet MS"/>
                <a:ea typeface="Trebuchet MS"/>
                <a:cs typeface="Trebuchet MS"/>
                <a:sym typeface="Trebuchet MS"/>
              </a:defRPr>
            </a:pPr>
            <a:r>
              <a:t>(800,000 years)</a:t>
            </a:r>
          </a:p>
        </p:txBody>
      </p:sp>
      <p:sp>
        <p:nvSpPr>
          <p:cNvPr id="1308" name="Shape 1308"/>
          <p:cNvSpPr/>
          <p:nvPr/>
        </p:nvSpPr>
        <p:spPr>
          <a:xfrm>
            <a:off x="18920618" y="55244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a:r>
              <a:t>“Current State”</a:t>
            </a:r>
          </a:p>
        </p:txBody>
      </p:sp>
      <p:sp>
        <p:nvSpPr>
          <p:cNvPr id="1309" name="Shape 1309"/>
          <p:cNvSpPr/>
          <p:nvPr/>
        </p:nvSpPr>
        <p:spPr>
          <a:xfrm>
            <a:off x="19047618" y="25780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a:r>
              <a:t>“Prognosis”</a:t>
            </a:r>
          </a:p>
        </p:txBody>
      </p:sp>
      <p:grpSp>
        <p:nvGrpSpPr>
          <p:cNvPr id="1312" name="Group 1312"/>
          <p:cNvGrpSpPr/>
          <p:nvPr/>
        </p:nvGrpSpPr>
        <p:grpSpPr>
          <a:xfrm>
            <a:off x="254000" y="2540000"/>
            <a:ext cx="18034778" cy="10280332"/>
            <a:chOff x="0" y="0"/>
            <a:chExt cx="18034777" cy="10280331"/>
          </a:xfrm>
        </p:grpSpPr>
        <p:pic>
          <p:nvPicPr>
            <p:cNvPr id="1310" name="LeavingtheHoloceneA.jpg"/>
            <p:cNvPicPr>
              <a:picLocks noChangeAspect="1"/>
            </p:cNvPicPr>
            <p:nvPr/>
          </p:nvPicPr>
          <p:blipFill>
            <a:blip r:embed="rId2">
              <a:extLst/>
            </a:blip>
            <a:stretch>
              <a:fillRect/>
            </a:stretch>
          </p:blipFill>
          <p:spPr>
            <a:xfrm>
              <a:off x="254777" y="0"/>
              <a:ext cx="17780001" cy="10280332"/>
            </a:xfrm>
            <a:prstGeom prst="rect">
              <a:avLst/>
            </a:prstGeom>
            <a:ln w="12700" cap="flat">
              <a:noFill/>
              <a:miter lim="400000"/>
            </a:ln>
            <a:effectLst/>
          </p:spPr>
        </p:pic>
        <p:sp>
          <p:nvSpPr>
            <p:cNvPr id="1311" name="Shape 1311"/>
            <p:cNvSpPr/>
            <p:nvPr/>
          </p:nvSpPr>
          <p:spPr>
            <a:xfrm>
              <a:off x="0" y="1727200"/>
              <a:ext cx="1747640" cy="108694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1315" name="Group 1315"/>
          <p:cNvGrpSpPr/>
          <p:nvPr/>
        </p:nvGrpSpPr>
        <p:grpSpPr>
          <a:xfrm>
            <a:off x="228600" y="2641145"/>
            <a:ext cx="18110200" cy="10078042"/>
            <a:chOff x="0" y="0"/>
            <a:chExt cx="18110200" cy="10078041"/>
          </a:xfrm>
        </p:grpSpPr>
        <p:pic>
          <p:nvPicPr>
            <p:cNvPr id="1313" name="LeavingtheHoloceneB.jpg"/>
            <p:cNvPicPr>
              <a:picLocks noChangeAspect="1"/>
            </p:cNvPicPr>
            <p:nvPr/>
          </p:nvPicPr>
          <p:blipFill>
            <a:blip r:embed="rId3">
              <a:extLst/>
            </a:blip>
            <a:stretch>
              <a:fillRect/>
            </a:stretch>
          </p:blipFill>
          <p:spPr>
            <a:xfrm>
              <a:off x="330200" y="0"/>
              <a:ext cx="17780000" cy="10078042"/>
            </a:xfrm>
            <a:prstGeom prst="rect">
              <a:avLst/>
            </a:prstGeom>
            <a:ln w="12700" cap="flat">
              <a:noFill/>
              <a:miter lim="400000"/>
            </a:ln>
            <a:effectLst/>
          </p:spPr>
        </p:pic>
        <p:sp>
          <p:nvSpPr>
            <p:cNvPr id="1314" name="Shape 1314"/>
            <p:cNvSpPr/>
            <p:nvPr/>
          </p:nvSpPr>
          <p:spPr>
            <a:xfrm>
              <a:off x="0" y="1480004"/>
              <a:ext cx="1830289" cy="108585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1316" name="LeavingtheHolocene2.jpg"/>
          <p:cNvPicPr>
            <a:picLocks noChangeAspect="1"/>
          </p:cNvPicPr>
          <p:nvPr/>
        </p:nvPicPr>
        <p:blipFill>
          <a:blip r:embed="rId4">
            <a:extLst/>
          </a:blip>
          <a:stretch>
            <a:fillRect/>
          </a:stretch>
        </p:blipFill>
        <p:spPr>
          <a:xfrm>
            <a:off x="558800" y="2695279"/>
            <a:ext cx="17780000" cy="10078042"/>
          </a:xfrm>
          <a:prstGeom prst="rect">
            <a:avLst/>
          </a:prstGeom>
          <a:ln w="12700">
            <a:miter lim="400000"/>
          </a:ln>
        </p:spPr>
      </p:pic>
      <p:sp>
        <p:nvSpPr>
          <p:cNvPr id="1317" name="Shape 131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318"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1319" name="Shape 1319"/>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316"/>
                                        </p:tgtEl>
                                        <p:attrNameLst>
                                          <p:attrName>style.visibility</p:attrName>
                                        </p:attrNameLst>
                                      </p:cBhvr>
                                      <p:to>
                                        <p:strVal val="visible"/>
                                      </p:to>
                                    </p:set>
                                    <p:animEffect filter="dissolve" transition="in">
                                      <p:cBhvr>
                                        <p:cTn id="7" dur="499"/>
                                        <p:tgtEl>
                                          <p:spTgt spid="1316"/>
                                        </p:tgtEl>
                                      </p:cBhvr>
                                    </p:animEffec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1309"/>
                                        </p:tgtEl>
                                        <p:attrNameLst>
                                          <p:attrName>style.visibility</p:attrName>
                                        </p:attrNameLst>
                                      </p:cBhvr>
                                      <p:to>
                                        <p:strVal val="visible"/>
                                      </p:to>
                                    </p:set>
                                    <p:animEffect filter="dissolve" transition="in">
                                      <p:cBhvr>
                                        <p:cTn id="11" dur="499"/>
                                        <p:tgtEl>
                                          <p:spTgt spid="1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6" grpId="1"/>
      <p:bldP build="whole" bldLvl="1" animBg="1" rev="0" advAuto="0" spid="1309" grpId="2"/>
    </p:bldLst>
  </p:timing>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321" name="temp_21st.png"/>
          <p:cNvPicPr>
            <a:picLocks noChangeAspect="1"/>
          </p:cNvPicPr>
          <p:nvPr/>
        </p:nvPicPr>
        <p:blipFill>
          <a:blip r:embed="rId2">
            <a:extLst/>
          </a:blip>
          <a:stretch>
            <a:fillRect/>
          </a:stretch>
        </p:blipFill>
        <p:spPr>
          <a:xfrm>
            <a:off x="938857" y="6674749"/>
            <a:ext cx="11845529" cy="5852903"/>
          </a:xfrm>
          <a:prstGeom prst="rect">
            <a:avLst/>
          </a:prstGeom>
        </p:spPr>
      </p:pic>
      <p:sp>
        <p:nvSpPr>
          <p:cNvPr id="1322" name="Shape 132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323"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324" name="Shape 1324"/>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pic>
        <p:nvPicPr>
          <p:cNvPr id="1325" name="figure2.jpg"/>
          <p:cNvPicPr>
            <a:picLocks noChangeAspect="1"/>
          </p:cNvPicPr>
          <p:nvPr/>
        </p:nvPicPr>
        <p:blipFill>
          <a:blip r:embed="rId4">
            <a:extLst/>
          </a:blip>
          <a:stretch>
            <a:fillRect/>
          </a:stretch>
        </p:blipFill>
        <p:spPr>
          <a:xfrm>
            <a:off x="13542488" y="1587301"/>
            <a:ext cx="10049823" cy="11671499"/>
          </a:xfrm>
          <a:prstGeom prst="rect">
            <a:avLst/>
          </a:prstGeom>
          <a:ln w="12700">
            <a:miter lim="400000"/>
          </a:ln>
        </p:spPr>
      </p:pic>
      <p:grpSp>
        <p:nvGrpSpPr>
          <p:cNvPr id="1330" name="Group 1330"/>
          <p:cNvGrpSpPr/>
          <p:nvPr/>
        </p:nvGrpSpPr>
        <p:grpSpPr>
          <a:xfrm>
            <a:off x="14418174" y="9271000"/>
            <a:ext cx="9637450" cy="1930401"/>
            <a:chOff x="0" y="0"/>
            <a:chExt cx="9637448" cy="1930400"/>
          </a:xfrm>
        </p:grpSpPr>
        <p:sp>
          <p:nvSpPr>
            <p:cNvPr id="1326" name="Shape 1326"/>
            <p:cNvSpPr/>
            <p:nvPr/>
          </p:nvSpPr>
          <p:spPr>
            <a:xfrm>
              <a:off x="0" y="419099"/>
              <a:ext cx="6814671" cy="1"/>
            </a:xfrm>
            <a:prstGeom prst="line">
              <a:avLst/>
            </a:prstGeom>
            <a:noFill/>
            <a:ln w="76200" cap="flat">
              <a:solidFill>
                <a:schemeClr val="accent1"/>
              </a:solidFill>
              <a:custDash>
                <a:ds d="600000" sp="600000"/>
              </a:custDash>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27" name="Shape 1327"/>
            <p:cNvSpPr/>
            <p:nvPr/>
          </p:nvSpPr>
          <p:spPr>
            <a:xfrm>
              <a:off x="0" y="1841499"/>
              <a:ext cx="6814672" cy="1"/>
            </a:xfrm>
            <a:prstGeom prst="line">
              <a:avLst/>
            </a:prstGeom>
            <a:noFill/>
            <a:ln w="76200" cap="flat">
              <a:solidFill>
                <a:schemeClr val="accent1"/>
              </a:solidFill>
              <a:custDash>
                <a:ds d="600000" sp="600000"/>
              </a:custDash>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28" name="Shape 1328"/>
            <p:cNvSpPr/>
            <p:nvPr/>
          </p:nvSpPr>
          <p:spPr>
            <a:xfrm>
              <a:off x="6695526" y="0"/>
              <a:ext cx="623293" cy="1930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2000">
                  <a:solidFill>
                    <a:schemeClr val="accent1"/>
                  </a:solidFill>
                </a:defRPr>
              </a:lvl1pPr>
            </a:lstStyle>
            <a:p>
              <a:pPr/>
              <a:r>
                <a:t>}</a:t>
              </a:r>
            </a:p>
          </p:txBody>
        </p:sp>
        <p:sp>
          <p:nvSpPr>
            <p:cNvPr id="1329" name="Shape 1329"/>
            <p:cNvSpPr/>
            <p:nvPr/>
          </p:nvSpPr>
          <p:spPr>
            <a:xfrm>
              <a:off x="7432126" y="571499"/>
              <a:ext cx="2205323"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500">
                  <a:solidFill>
                    <a:schemeClr val="accent1"/>
                  </a:solidFill>
                </a:defRPr>
              </a:lvl1pPr>
            </a:lstStyle>
            <a:p>
              <a:pPr/>
              <a:r>
                <a:t>Known to humanity</a:t>
              </a:r>
            </a:p>
          </p:txBody>
        </p:sp>
      </p:grpSp>
      <p:sp>
        <p:nvSpPr>
          <p:cNvPr id="1331" name="Shape 1331"/>
          <p:cNvSpPr/>
          <p:nvPr/>
        </p:nvSpPr>
        <p:spPr>
          <a:xfrm rot="16200000">
            <a:off x="11405165" y="6540500"/>
            <a:ext cx="4347324"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Air Temperature in </a:t>
            </a:r>
            <a:r>
              <a:rPr baseline="31999"/>
              <a:t>o</a:t>
            </a:r>
            <a:r>
              <a:t>C</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331"/>
                                        </p:tgtEl>
                                        <p:attrNameLst>
                                          <p:attrName>style.visibility</p:attrName>
                                        </p:attrNameLst>
                                      </p:cBhvr>
                                      <p:to>
                                        <p:strVal val="visible"/>
                                      </p:to>
                                    </p:set>
                                    <p:animEffect filter="dissolve" transition="in">
                                      <p:cBhvr>
                                        <p:cTn id="7" dur="1000"/>
                                        <p:tgtEl>
                                          <p:spTgt spid="133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325"/>
                                        </p:tgtEl>
                                        <p:attrNameLst>
                                          <p:attrName>style.visibility</p:attrName>
                                        </p:attrNameLst>
                                      </p:cBhvr>
                                      <p:to>
                                        <p:strVal val="visible"/>
                                      </p:to>
                                    </p:set>
                                    <p:animEffect filter="dissolve" transition="in">
                                      <p:cBhvr>
                                        <p:cTn id="11" dur="1000"/>
                                        <p:tgtEl>
                                          <p:spTgt spid="132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330"/>
                                        </p:tgtEl>
                                        <p:attrNameLst>
                                          <p:attrName>style.visibility</p:attrName>
                                        </p:attrNameLst>
                                      </p:cBhvr>
                                      <p:to>
                                        <p:strVal val="visible"/>
                                      </p:to>
                                    </p:set>
                                    <p:animEffect filter="dissolve" transition="in">
                                      <p:cBhvr>
                                        <p:cTn id="15" dur="1000"/>
                                        <p:tgtEl>
                                          <p:spTgt spid="1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0" grpId="3"/>
      <p:bldP build="whole" bldLvl="1" animBg="1" rev="0" advAuto="0" spid="1325" grpId="2"/>
      <p:bldP build="whole" bldLvl="1" animBg="1" rev="0" advAuto="0" spid="1331" grpId="1"/>
    </p:bldLst>
  </p:timing>
</p:sld>
</file>

<file path=ppt/slides/slide7.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274" name="Shape 27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7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276" name="July.tiff"/>
          <p:cNvPicPr>
            <a:picLocks noChangeAspect="1"/>
          </p:cNvPicPr>
          <p:nvPr/>
        </p:nvPicPr>
        <p:blipFill>
          <a:blip r:embed="rId3">
            <a:extLst/>
          </a:blip>
          <a:stretch>
            <a:fillRect/>
          </a:stretch>
        </p:blipFill>
        <p:spPr>
          <a:xfrm>
            <a:off x="1918844" y="-24309"/>
            <a:ext cx="20546312" cy="13716001"/>
          </a:xfrm>
          <a:prstGeom prst="rect">
            <a:avLst/>
          </a:prstGeom>
          <a:ln w="12700">
            <a:miter lim="400000"/>
          </a:ln>
        </p:spPr>
      </p:pic>
      <p:sp>
        <p:nvSpPr>
          <p:cNvPr id="277" name="Shape 277"/>
          <p:cNvSpPr/>
          <p:nvPr/>
        </p:nvSpPr>
        <p:spPr>
          <a:xfrm>
            <a:off x="17272000" y="3352800"/>
            <a:ext cx="5038329" cy="4522193"/>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78" name="Shape 278"/>
          <p:cNvSpPr/>
          <p:nvPr/>
        </p:nvSpPr>
        <p:spPr>
          <a:xfrm>
            <a:off x="147858" y="8020248"/>
            <a:ext cx="23935884" cy="16256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pPr>
            <a:r>
              <a:t>(1) Why did the Earth’s energy imbalance increased so dramatically? </a:t>
            </a:r>
          </a:p>
          <a:p>
            <a:pPr>
              <a:defRPr sz="5000"/>
            </a:pPr>
            <a:r>
              <a:t>(2) Where, and in what form, is the energy stored?</a:t>
            </a:r>
          </a:p>
        </p:txBody>
      </p:sp>
      <p:sp>
        <p:nvSpPr>
          <p:cNvPr id="279" name="Shape 279"/>
          <p:cNvSpPr/>
          <p:nvPr/>
        </p:nvSpPr>
        <p:spPr>
          <a:xfrm>
            <a:off x="147858" y="7994848"/>
            <a:ext cx="23935884" cy="31496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069730" indent="-1069730">
              <a:buSzPct val="100000"/>
              <a:buAutoNum type="arabicParenBoth" startAt="1"/>
              <a:defRPr sz="5000"/>
            </a:pPr>
            <a:r>
              <a:t>Why did the Earth’s energy imbalance increased so dramatically?</a:t>
            </a:r>
          </a:p>
          <a:p>
            <a:pPr>
              <a:defRPr sz="5000"/>
            </a:pPr>
            <a:r>
              <a:t>      </a:t>
            </a:r>
            <a:r>
              <a:rPr>
                <a:solidFill>
                  <a:schemeClr val="accent5">
                    <a:hueOff val="100859"/>
                    <a:satOff val="-13629"/>
                    <a:lumOff val="23879"/>
                  </a:schemeClr>
                </a:solidFill>
              </a:rPr>
              <a:t>Answer: </a:t>
            </a:r>
            <a:r>
              <a:rPr i="1">
                <a:solidFill>
                  <a:schemeClr val="accent5">
                    <a:hueOff val="100859"/>
                    <a:satOff val="-13629"/>
                    <a:lumOff val="23879"/>
                  </a:schemeClr>
                </a:solidFill>
              </a:rPr>
              <a:t>Because atmospheric Greenhouse Gases increased and Earth’s albedo  </a:t>
            </a:r>
            <a:endParaRPr i="1">
              <a:solidFill>
                <a:schemeClr val="accent5">
                  <a:hueOff val="100859"/>
                  <a:satOff val="-13629"/>
                  <a:lumOff val="23879"/>
                </a:schemeClr>
              </a:solidFill>
            </a:endParaRPr>
          </a:p>
          <a:p>
            <a:pPr>
              <a:defRPr i="1" sz="5000">
                <a:solidFill>
                  <a:schemeClr val="accent5">
                    <a:hueOff val="100859"/>
                    <a:satOff val="-13629"/>
                    <a:lumOff val="23879"/>
                  </a:schemeClr>
                </a:solidFill>
              </a:defRPr>
            </a:pPr>
            <a:r>
              <a:t>                    changed</a:t>
            </a:r>
          </a:p>
          <a:p>
            <a:pPr>
              <a:defRPr sz="5000"/>
            </a:pPr>
            <a:r>
              <a:t>(2) Where, and in what form, is the energy stored?</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8"/>
                                        </p:tgtEl>
                                        <p:attrNameLst>
                                          <p:attrName>style.visibility</p:attrName>
                                        </p:attrNameLst>
                                      </p:cBhvr>
                                      <p:to>
                                        <p:strVal val="visible"/>
                                      </p:to>
                                    </p:set>
                                    <p:animEffect filter="fade" transition="in">
                                      <p:cBhvr>
                                        <p:cTn id="7" dur="10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9"/>
                                        </p:tgtEl>
                                        <p:attrNameLst>
                                          <p:attrName>style.visibility</p:attrName>
                                        </p:attrNameLst>
                                      </p:cBhvr>
                                      <p:to>
                                        <p:strVal val="visible"/>
                                      </p:to>
                                    </p:set>
                                    <p:animEffect filter="fade" transition="in">
                                      <p:cBhvr>
                                        <p:cTn id="12" dur="1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1"/>
      <p:bldP build="whole" bldLvl="1" animBg="1" rev="0" advAuto="0" spid="279" grpId="2"/>
    </p:bldLst>
  </p:timing>
</p:sld>
</file>

<file path=ppt/slides/slide70.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grpSp>
        <p:nvGrpSpPr>
          <p:cNvPr id="1336" name="Group 1336"/>
          <p:cNvGrpSpPr/>
          <p:nvPr/>
        </p:nvGrpSpPr>
        <p:grpSpPr>
          <a:xfrm>
            <a:off x="661128" y="7492303"/>
            <a:ext cx="9120784" cy="5972949"/>
            <a:chOff x="0" y="0"/>
            <a:chExt cx="9120782" cy="5972948"/>
          </a:xfrm>
        </p:grpSpPr>
        <p:pic>
          <p:nvPicPr>
            <p:cNvPr id="1333" name="pdf.tiff"/>
            <p:cNvPicPr>
              <a:picLocks noChangeAspect="1"/>
            </p:cNvPicPr>
            <p:nvPr/>
          </p:nvPicPr>
          <p:blipFill>
            <a:blip r:embed="rId2">
              <a:extLst/>
            </a:blip>
            <a:stretch>
              <a:fillRect/>
            </a:stretch>
          </p:blipFill>
          <p:spPr>
            <a:xfrm>
              <a:off x="18321" y="0"/>
              <a:ext cx="9084141" cy="5725299"/>
            </a:xfrm>
            <a:prstGeom prst="rect">
              <a:avLst/>
            </a:prstGeom>
            <a:ln w="12700" cap="flat">
              <a:noFill/>
              <a:miter lim="400000"/>
            </a:ln>
            <a:effectLst/>
          </p:spPr>
        </p:pic>
        <p:sp>
          <p:nvSpPr>
            <p:cNvPr id="1334" name="Shape 1334"/>
            <p:cNvSpPr/>
            <p:nvPr/>
          </p:nvSpPr>
          <p:spPr>
            <a:xfrm>
              <a:off x="0" y="5160148"/>
              <a:ext cx="9120783" cy="8128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35" name="Shape 1335"/>
            <p:cNvSpPr/>
            <p:nvPr/>
          </p:nvSpPr>
          <p:spPr>
            <a:xfrm>
              <a:off x="440878" y="5153798"/>
              <a:ext cx="8442227"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100"/>
              </a:lvl1pPr>
            </a:lstStyle>
            <a:p>
              <a:pPr/>
              <a:r>
                <a:t>0             1             2             3             4 m</a:t>
              </a:r>
            </a:p>
          </p:txBody>
        </p:sp>
      </p:grpSp>
      <p:sp>
        <p:nvSpPr>
          <p:cNvPr id="1337" name="Shape 133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338"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1339" name="zillow.tiff"/>
          <p:cNvPicPr>
            <a:picLocks noChangeAspect="1"/>
          </p:cNvPicPr>
          <p:nvPr/>
        </p:nvPicPr>
        <p:blipFill>
          <a:blip r:embed="rId4">
            <a:extLst/>
          </a:blip>
          <a:stretch>
            <a:fillRect/>
          </a:stretch>
        </p:blipFill>
        <p:spPr>
          <a:xfrm>
            <a:off x="12285714" y="1011039"/>
            <a:ext cx="12004572" cy="12691026"/>
          </a:xfrm>
          <a:prstGeom prst="rect">
            <a:avLst/>
          </a:prstGeom>
          <a:ln w="12700">
            <a:miter lim="400000"/>
          </a:ln>
        </p:spPr>
      </p:pic>
      <p:sp>
        <p:nvSpPr>
          <p:cNvPr id="1340" name="Shape 1340"/>
          <p:cNvSpPr/>
          <p:nvPr/>
        </p:nvSpPr>
        <p:spPr>
          <a:xfrm>
            <a:off x="22542" y="1011039"/>
            <a:ext cx="12250641" cy="471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5000">
                <a:latin typeface="Helvetica Light"/>
                <a:ea typeface="Helvetica Light"/>
                <a:cs typeface="Helvetica Light"/>
                <a:sym typeface="Helvetica Light"/>
              </a:defRPr>
            </a:pPr>
            <a:r>
              <a:t>Longer-term:</a:t>
            </a:r>
          </a:p>
          <a:p>
            <a:pPr marL="617361" indent="-617361" defTabSz="584200">
              <a:buSzPct val="75000"/>
              <a:buChar char="-"/>
              <a:defRPr sz="4200">
                <a:latin typeface="Helvetica Light"/>
                <a:ea typeface="Helvetica Light"/>
                <a:cs typeface="Helvetica Light"/>
                <a:sym typeface="Helvetica Light"/>
              </a:defRPr>
            </a:pPr>
            <a:r>
              <a:t>1</a:t>
            </a:r>
            <a:r>
              <a:rPr baseline="31999"/>
              <a:t>o</a:t>
            </a:r>
            <a:r>
              <a:t>C corresponds to about 25 m in sea level</a:t>
            </a:r>
          </a:p>
          <a:p>
            <a:pPr marL="617361" indent="-617361" defTabSz="584200">
              <a:buSzPct val="75000"/>
              <a:buChar char="-"/>
              <a:defRPr sz="4200">
                <a:latin typeface="Helvetica Light"/>
                <a:ea typeface="Helvetica Light"/>
                <a:cs typeface="Helvetica Light"/>
                <a:sym typeface="Helvetica Light"/>
              </a:defRPr>
            </a:pPr>
            <a:r>
              <a:t>Expect large sea level rise over several centuries (several meters to &gt;20 m)</a:t>
            </a:r>
          </a:p>
          <a:p>
            <a:pPr marL="617361" indent="-617361" defTabSz="584200">
              <a:buSzPct val="75000"/>
              <a:buChar char="-"/>
              <a:defRPr sz="4200">
                <a:latin typeface="Helvetica Light"/>
                <a:ea typeface="Helvetica Light"/>
                <a:cs typeface="Helvetica Light"/>
                <a:sym typeface="Helvetica Light"/>
              </a:defRPr>
            </a:pPr>
            <a:r>
              <a:t>Horizontal migration of coasts</a:t>
            </a:r>
          </a:p>
          <a:p>
            <a:pPr marL="617361" indent="-617361" defTabSz="584200">
              <a:buSzPct val="75000"/>
              <a:buChar char="-"/>
              <a:defRPr sz="4200">
                <a:latin typeface="Helvetica Light"/>
                <a:ea typeface="Helvetica Light"/>
                <a:cs typeface="Helvetica Light"/>
                <a:sym typeface="Helvetica Light"/>
              </a:defRPr>
            </a:pPr>
            <a:r>
              <a:t>Pollution of inundated coastal areas and waters </a:t>
            </a:r>
          </a:p>
          <a:p>
            <a:pPr marL="617361" indent="-617361" defTabSz="584200">
              <a:buSzPct val="75000"/>
              <a:buChar char="-"/>
              <a:defRPr sz="4200">
                <a:latin typeface="Helvetica Light"/>
                <a:ea typeface="Helvetica Light"/>
                <a:cs typeface="Helvetica Light"/>
                <a:sym typeface="Helvetica Light"/>
              </a:defRPr>
            </a:pPr>
            <a:r>
              <a:t>Prepare for loss of coastal cities </a:t>
            </a:r>
          </a:p>
        </p:txBody>
      </p:sp>
      <p:grpSp>
        <p:nvGrpSpPr>
          <p:cNvPr id="1343" name="Group 1343"/>
          <p:cNvGrpSpPr/>
          <p:nvPr/>
        </p:nvGrpSpPr>
        <p:grpSpPr>
          <a:xfrm>
            <a:off x="8988127" y="6120209"/>
            <a:ext cx="18244146" cy="5990134"/>
            <a:chOff x="0" y="0"/>
            <a:chExt cx="18244145" cy="5990133"/>
          </a:xfrm>
        </p:grpSpPr>
        <p:sp>
          <p:nvSpPr>
            <p:cNvPr id="1341" name="Shape 1341"/>
            <p:cNvSpPr/>
            <p:nvPr/>
          </p:nvSpPr>
          <p:spPr>
            <a:xfrm>
              <a:off x="0" y="0"/>
              <a:ext cx="18244146" cy="5990134"/>
            </a:xfrm>
            <a:prstGeom prst="wedgeEllipseCallout">
              <a:avLst>
                <a:gd name="adj1" fmla="val -87478"/>
                <a:gd name="adj2" fmla="val -61269"/>
              </a:avLst>
            </a:prstGeom>
            <a:solidFill>
              <a:srgbClr val="A6AAA9"/>
            </a:solid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defTabSz="584200">
                <a:defRPr sz="4200">
                  <a:latin typeface="Helvetica Light"/>
                  <a:ea typeface="Helvetica Light"/>
                  <a:cs typeface="Helvetica Light"/>
                  <a:sym typeface="Helvetica Light"/>
                </a:defRPr>
              </a:pPr>
            </a:p>
          </p:txBody>
        </p:sp>
        <p:sp>
          <p:nvSpPr>
            <p:cNvPr id="1342" name="Shape 1342"/>
            <p:cNvSpPr/>
            <p:nvPr/>
          </p:nvSpPr>
          <p:spPr>
            <a:xfrm>
              <a:off x="4269481" y="696982"/>
              <a:ext cx="10663536" cy="4603836"/>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584200">
                <a:defRPr sz="4200">
                  <a:latin typeface="Helvetica Light"/>
                  <a:ea typeface="Helvetica Light"/>
                  <a:cs typeface="Helvetica Light"/>
                  <a:sym typeface="Helvetica Light"/>
                </a:defRPr>
              </a:pPr>
              <a:r>
                <a:t>Zillow study: </a:t>
              </a:r>
            </a:p>
            <a:p>
              <a:pPr marL="576203" indent="-576203" defTabSz="584200">
                <a:buSzPct val="75000"/>
                <a:buChar char="-"/>
                <a:defRPr sz="4200">
                  <a:latin typeface="Helvetica Light"/>
                  <a:ea typeface="Helvetica Light"/>
                  <a:cs typeface="Helvetica Light"/>
                  <a:sym typeface="Helvetica Light"/>
                </a:defRPr>
              </a:pPr>
              <a:r>
                <a:t>1.8 m by 2100</a:t>
              </a:r>
            </a:p>
            <a:p>
              <a:pPr marL="576203" indent="-576203" defTabSz="584200">
                <a:buSzPct val="75000"/>
                <a:buChar char="-"/>
                <a:defRPr sz="4200">
                  <a:latin typeface="Helvetica Light"/>
                  <a:ea typeface="Helvetica Light"/>
                  <a:cs typeface="Helvetica Light"/>
                  <a:sym typeface="Helvetica Light"/>
                </a:defRPr>
              </a:pPr>
              <a:r>
                <a:t>36 U.S. Coastal Cities lost;</a:t>
              </a:r>
            </a:p>
            <a:p>
              <a:pPr marL="576203" indent="-576203" defTabSz="584200">
                <a:buSzPct val="75000"/>
                <a:buChar char="-"/>
                <a:defRPr sz="4200">
                  <a:latin typeface="Helvetica Light"/>
                  <a:ea typeface="Helvetica Light"/>
                  <a:cs typeface="Helvetica Light"/>
                  <a:sym typeface="Helvetica Light"/>
                </a:defRPr>
              </a:pPr>
              <a:r>
                <a:t>more than 50 cities lose at least 50% of residential real estate</a:t>
              </a:r>
            </a:p>
            <a:p>
              <a:pPr marL="576203" indent="-576203" defTabSz="584200">
                <a:buSzPct val="75000"/>
                <a:buChar char="-"/>
                <a:defRPr sz="4200">
                  <a:latin typeface="Helvetica Light"/>
                  <a:ea typeface="Helvetica Light"/>
                  <a:cs typeface="Helvetica Light"/>
                  <a:sym typeface="Helvetica Light"/>
                </a:defRPr>
              </a:pPr>
              <a:r>
                <a:t>$1 Trillion in loss (2% of residential real estate value)</a:t>
              </a:r>
            </a:p>
          </p:txBody>
        </p:sp>
      </p:grpSp>
      <p:pic>
        <p:nvPicPr>
          <p:cNvPr id="1344" name="oreskes.png"/>
          <p:cNvPicPr>
            <a:picLocks noChangeAspect="1"/>
          </p:cNvPicPr>
          <p:nvPr/>
        </p:nvPicPr>
        <p:blipFill>
          <a:blip r:embed="rId5">
            <a:extLst/>
          </a:blip>
          <a:stretch>
            <a:fillRect/>
          </a:stretch>
        </p:blipFill>
        <p:spPr>
          <a:xfrm>
            <a:off x="13456293" y="38390"/>
            <a:ext cx="9663415" cy="13639220"/>
          </a:xfrm>
          <a:prstGeom prst="rect">
            <a:avLst/>
          </a:prstGeom>
          <a:ln w="12700">
            <a:miter lim="400000"/>
          </a:ln>
        </p:spPr>
      </p:pic>
      <p:sp>
        <p:nvSpPr>
          <p:cNvPr id="1345" name="Shape 1345"/>
          <p:cNvSpPr/>
          <p:nvPr/>
        </p:nvSpPr>
        <p:spPr>
          <a:xfrm>
            <a:off x="158700" y="68312"/>
            <a:ext cx="1119515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Prognosis: Journey Into the Unknown</a:t>
            </a:r>
          </a:p>
        </p:txBody>
      </p:sp>
      <p:sp>
        <p:nvSpPr>
          <p:cNvPr id="1346" name="Shape 1346"/>
          <p:cNvSpPr/>
          <p:nvPr/>
        </p:nvSpPr>
        <p:spPr>
          <a:xfrm>
            <a:off x="12661917" y="2009111"/>
            <a:ext cx="10453059" cy="5798482"/>
          </a:xfrm>
          <a:prstGeom prst="wedgeEllipseCallout">
            <a:avLst>
              <a:gd name="adj1" fmla="val -125768"/>
              <a:gd name="adj2" fmla="val -4606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200">
                <a:solidFill>
                  <a:srgbClr val="000000"/>
                </a:solidFill>
                <a:latin typeface="Helvetica Neue Light"/>
                <a:ea typeface="Helvetica Neue Light"/>
                <a:cs typeface="Helvetica Neue Light"/>
                <a:sym typeface="Helvetica Neue Light"/>
              </a:rPr>
              <a:t>We have committed to an ice-free planet: eventually 65 m (195 ft) of sea level rise </a:t>
            </a:r>
            <a:endParaRPr sz="4200">
              <a:solidFill>
                <a:srgbClr val="000000"/>
              </a:solidFill>
              <a:latin typeface="Helvetica Neue Light"/>
              <a:ea typeface="Helvetica Neue Light"/>
              <a:cs typeface="Helvetica Neue Light"/>
              <a:sym typeface="Helvetica Neue Light"/>
            </a:endParaRPr>
          </a:p>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200">
                <a:solidFill>
                  <a:srgbClr val="000000"/>
                </a:solidFill>
                <a:latin typeface="Helvetica Neue Light"/>
                <a:ea typeface="Helvetica Neue Light"/>
                <a:cs typeface="Helvetica Neue Light"/>
                <a:sym typeface="Helvetica Neue Light"/>
              </a:rPr>
              <a:t>(1000 - 5000 years)</a:t>
            </a:r>
          </a:p>
        </p:txBody>
      </p:sp>
      <p:grpSp>
        <p:nvGrpSpPr>
          <p:cNvPr id="1350" name="Group 1350"/>
          <p:cNvGrpSpPr/>
          <p:nvPr/>
        </p:nvGrpSpPr>
        <p:grpSpPr>
          <a:xfrm>
            <a:off x="11537453" y="4547344"/>
            <a:ext cx="9767690" cy="8518524"/>
            <a:chOff x="-712985" y="-1722139"/>
            <a:chExt cx="9767689" cy="8518522"/>
          </a:xfrm>
        </p:grpSpPr>
        <p:sp>
          <p:nvSpPr>
            <p:cNvPr id="1347" name="Shape 1347"/>
            <p:cNvSpPr/>
            <p:nvPr/>
          </p:nvSpPr>
          <p:spPr>
            <a:xfrm>
              <a:off x="-712986" y="-1722140"/>
              <a:ext cx="9767690" cy="8518523"/>
            </a:xfrm>
            <a:prstGeom prst="wedgeEllipseCallout">
              <a:avLst>
                <a:gd name="adj1" fmla="val -144684"/>
                <a:gd name="adj2" fmla="val -40406"/>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48" name="Shape 1348"/>
            <p:cNvSpPr/>
            <p:nvPr/>
          </p:nvSpPr>
          <p:spPr>
            <a:xfrm>
              <a:off x="864663" y="-469968"/>
              <a:ext cx="6748618"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Costs might be very high</a:t>
              </a:r>
            </a:p>
          </p:txBody>
        </p:sp>
        <p:pic>
          <p:nvPicPr>
            <p:cNvPr id="1349" name="sealevelcosts.tiff"/>
            <p:cNvPicPr>
              <a:picLocks noChangeAspect="1"/>
            </p:cNvPicPr>
            <p:nvPr/>
          </p:nvPicPr>
          <p:blipFill>
            <a:blip r:embed="rId6">
              <a:extLst/>
            </a:blip>
            <a:stretch>
              <a:fillRect/>
            </a:stretch>
          </p:blipFill>
          <p:spPr>
            <a:xfrm>
              <a:off x="1511708" y="360510"/>
              <a:ext cx="5823424" cy="5219106"/>
            </a:xfrm>
            <a:prstGeom prst="rect">
              <a:avLst/>
            </a:prstGeom>
            <a:ln w="12700" cap="flat">
              <a:noFill/>
              <a:miter lim="400000"/>
            </a:ln>
            <a:effectLst/>
          </p:spPr>
        </p:pic>
      </p:grpSp>
      <p:sp>
        <p:nvSpPr>
          <p:cNvPr id="1351" name="Shape 1351"/>
          <p:cNvSpPr/>
          <p:nvPr/>
        </p:nvSpPr>
        <p:spPr>
          <a:xfrm>
            <a:off x="4880825" y="7973168"/>
            <a:ext cx="4284346"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584200">
              <a:defRPr sz="5000">
                <a:latin typeface="Helvetica Light"/>
                <a:ea typeface="Helvetica Light"/>
                <a:cs typeface="Helvetica Light"/>
                <a:sym typeface="Helvetica Light"/>
              </a:defRPr>
            </a:pPr>
            <a:r>
              <a:t>Sea level rise </a:t>
            </a:r>
          </a:p>
          <a:p>
            <a:pPr algn="ctr" defTabSz="584200">
              <a:defRPr sz="5000">
                <a:latin typeface="Helvetica Light"/>
                <a:ea typeface="Helvetica Light"/>
                <a:cs typeface="Helvetica Light"/>
                <a:sym typeface="Helvetica Light"/>
              </a:defRPr>
            </a:pPr>
            <a:r>
              <a:t>this century</a:t>
            </a:r>
          </a:p>
        </p:txBody>
      </p:sp>
      <p:grpSp>
        <p:nvGrpSpPr>
          <p:cNvPr id="1354" name="Group 1354"/>
          <p:cNvGrpSpPr/>
          <p:nvPr/>
        </p:nvGrpSpPr>
        <p:grpSpPr>
          <a:xfrm>
            <a:off x="11973906" y="-233561"/>
            <a:ext cx="11829080" cy="6561783"/>
            <a:chOff x="0" y="0"/>
            <a:chExt cx="11829079" cy="6561782"/>
          </a:xfrm>
        </p:grpSpPr>
        <p:sp>
          <p:nvSpPr>
            <p:cNvPr id="1352" name="Shape 1352"/>
            <p:cNvSpPr/>
            <p:nvPr/>
          </p:nvSpPr>
          <p:spPr>
            <a:xfrm>
              <a:off x="0" y="0"/>
              <a:ext cx="11829080" cy="6561783"/>
            </a:xfrm>
            <a:prstGeom prst="wedgeEllipseCallout">
              <a:avLst>
                <a:gd name="adj1" fmla="val -132849"/>
                <a:gd name="adj2" fmla="val 2475"/>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353" name="London_barrier.jpg"/>
            <p:cNvPicPr>
              <a:picLocks noChangeAspect="1"/>
            </p:cNvPicPr>
            <p:nvPr/>
          </p:nvPicPr>
          <p:blipFill>
            <a:blip r:embed="rId7">
              <a:extLst/>
            </a:blip>
            <a:stretch>
              <a:fillRect/>
            </a:stretch>
          </p:blipFill>
          <p:spPr>
            <a:xfrm>
              <a:off x="2445070" y="1883110"/>
              <a:ext cx="7040065" cy="3963790"/>
            </a:xfrm>
            <a:prstGeom prst="rect">
              <a:avLst/>
            </a:prstGeom>
            <a:ln w="12700" cap="flat">
              <a:noFill/>
              <a:miter lim="400000"/>
            </a:ln>
            <a:effectLst/>
          </p:spPr>
        </p:pic>
      </p:grpSp>
      <p:grpSp>
        <p:nvGrpSpPr>
          <p:cNvPr id="1358" name="Group 1358"/>
          <p:cNvGrpSpPr/>
          <p:nvPr/>
        </p:nvGrpSpPr>
        <p:grpSpPr>
          <a:xfrm>
            <a:off x="11893946" y="-29716"/>
            <a:ext cx="9054704" cy="6796384"/>
            <a:chOff x="0" y="0"/>
            <a:chExt cx="9054703" cy="6796382"/>
          </a:xfrm>
        </p:grpSpPr>
        <p:sp>
          <p:nvSpPr>
            <p:cNvPr id="1355" name="Shape 1355"/>
            <p:cNvSpPr/>
            <p:nvPr/>
          </p:nvSpPr>
          <p:spPr>
            <a:xfrm>
              <a:off x="0" y="0"/>
              <a:ext cx="9054704" cy="6796383"/>
            </a:xfrm>
            <a:prstGeom prst="wedgeEllipseCallout">
              <a:avLst>
                <a:gd name="adj1" fmla="val -149739"/>
                <a:gd name="adj2" fmla="val 933"/>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56" name="Shape 1356"/>
            <p:cNvSpPr/>
            <p:nvPr/>
          </p:nvSpPr>
          <p:spPr>
            <a:xfrm>
              <a:off x="1335159" y="685732"/>
              <a:ext cx="6278122"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Slowly divest in exposed coastal areas </a:t>
              </a:r>
            </a:p>
          </p:txBody>
        </p:sp>
        <p:pic>
          <p:nvPicPr>
            <p:cNvPr id="1357" name="Island.jpg"/>
            <p:cNvPicPr>
              <a:picLocks noChangeAspect="1"/>
            </p:cNvPicPr>
            <p:nvPr/>
          </p:nvPicPr>
          <p:blipFill>
            <a:blip r:embed="rId8">
              <a:extLst/>
            </a:blip>
            <a:stretch>
              <a:fillRect/>
            </a:stretch>
          </p:blipFill>
          <p:spPr>
            <a:xfrm>
              <a:off x="1648573" y="2239515"/>
              <a:ext cx="5757557" cy="3517901"/>
            </a:xfrm>
            <a:prstGeom prst="rect">
              <a:avLst/>
            </a:prstGeom>
            <a:ln w="12700" cap="flat">
              <a:noFill/>
              <a:miter lim="400000"/>
            </a:ln>
            <a:effectLst/>
          </p:spPr>
        </p:pic>
      </p:grpSp>
      <p:grpSp>
        <p:nvGrpSpPr>
          <p:cNvPr id="1362" name="Group 1362"/>
          <p:cNvGrpSpPr/>
          <p:nvPr/>
        </p:nvGrpSpPr>
        <p:grpSpPr>
          <a:xfrm>
            <a:off x="12664281" y="-29715"/>
            <a:ext cx="9982598" cy="6796384"/>
            <a:chOff x="-398065" y="0"/>
            <a:chExt cx="9982596" cy="6796382"/>
          </a:xfrm>
        </p:grpSpPr>
        <p:sp>
          <p:nvSpPr>
            <p:cNvPr id="1359" name="Shape 1359"/>
            <p:cNvSpPr/>
            <p:nvPr/>
          </p:nvSpPr>
          <p:spPr>
            <a:xfrm>
              <a:off x="-398066" y="0"/>
              <a:ext cx="9982598" cy="6796383"/>
            </a:xfrm>
            <a:prstGeom prst="wedgeEllipseCallout">
              <a:avLst>
                <a:gd name="adj1" fmla="val -140468"/>
                <a:gd name="adj2" fmla="val 10131"/>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360" name="20160625_181142-small.jpg"/>
            <p:cNvPicPr>
              <a:picLocks noChangeAspect="1"/>
            </p:cNvPicPr>
            <p:nvPr/>
          </p:nvPicPr>
          <p:blipFill>
            <a:blip r:embed="rId9">
              <a:extLst/>
            </a:blip>
            <a:stretch>
              <a:fillRect/>
            </a:stretch>
          </p:blipFill>
          <p:spPr>
            <a:xfrm>
              <a:off x="1218081" y="2015876"/>
              <a:ext cx="6512278" cy="3663157"/>
            </a:xfrm>
            <a:prstGeom prst="rect">
              <a:avLst/>
            </a:prstGeom>
            <a:ln w="12700" cap="flat">
              <a:noFill/>
              <a:miter lim="400000"/>
            </a:ln>
            <a:effectLst/>
          </p:spPr>
        </p:pic>
        <p:sp>
          <p:nvSpPr>
            <p:cNvPr id="1361" name="Shape 1361"/>
            <p:cNvSpPr/>
            <p:nvPr/>
          </p:nvSpPr>
          <p:spPr>
            <a:xfrm>
              <a:off x="955151" y="609532"/>
              <a:ext cx="7038138"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Build mobile infrastructure and buildings </a:t>
              </a:r>
            </a:p>
          </p:txBody>
        </p:sp>
      </p:grpSp>
      <p:grpSp>
        <p:nvGrpSpPr>
          <p:cNvPr id="1366" name="Group 1366"/>
          <p:cNvGrpSpPr/>
          <p:nvPr/>
        </p:nvGrpSpPr>
        <p:grpSpPr>
          <a:xfrm>
            <a:off x="11893946" y="6117084"/>
            <a:ext cx="9054704" cy="6796384"/>
            <a:chOff x="0" y="0"/>
            <a:chExt cx="9054703" cy="6796382"/>
          </a:xfrm>
        </p:grpSpPr>
        <p:sp>
          <p:nvSpPr>
            <p:cNvPr id="1363" name="Shape 1363"/>
            <p:cNvSpPr/>
            <p:nvPr/>
          </p:nvSpPr>
          <p:spPr>
            <a:xfrm>
              <a:off x="0" y="0"/>
              <a:ext cx="9054704" cy="6796383"/>
            </a:xfrm>
            <a:prstGeom prst="wedgeEllipseCallout">
              <a:avLst>
                <a:gd name="adj1" fmla="val -149251"/>
                <a:gd name="adj2" fmla="val -69489"/>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64" name="Shape 1364"/>
            <p:cNvSpPr/>
            <p:nvPr/>
          </p:nvSpPr>
          <p:spPr>
            <a:xfrm>
              <a:off x="992507" y="1401315"/>
              <a:ext cx="7069689"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Clean up the coastal zone </a:t>
              </a:r>
            </a:p>
          </p:txBody>
        </p:sp>
        <p:pic>
          <p:nvPicPr>
            <p:cNvPr id="1365" name="carbage.tiff"/>
            <p:cNvPicPr>
              <a:picLocks noChangeAspect="1"/>
            </p:cNvPicPr>
            <p:nvPr/>
          </p:nvPicPr>
          <p:blipFill>
            <a:blip r:embed="rId10">
              <a:extLst/>
            </a:blip>
            <a:stretch>
              <a:fillRect/>
            </a:stretch>
          </p:blipFill>
          <p:spPr>
            <a:xfrm>
              <a:off x="1694647" y="2199363"/>
              <a:ext cx="5665409" cy="3744219"/>
            </a:xfrm>
            <a:prstGeom prst="rect">
              <a:avLst/>
            </a:prstGeom>
            <a:ln w="12700" cap="flat">
              <a:noFill/>
              <a:miter lim="400000"/>
            </a:ln>
            <a:effectLst/>
          </p:spPr>
        </p:pic>
      </p:grpSp>
      <p:sp>
        <p:nvSpPr>
          <p:cNvPr id="1367" name="Shape 1367"/>
          <p:cNvSpPr/>
          <p:nvPr/>
        </p:nvSpPr>
        <p:spPr>
          <a:xfrm>
            <a:off x="14004004" y="719516"/>
            <a:ext cx="7768883"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500">
                <a:latin typeface="Helvetica Light"/>
                <a:ea typeface="Helvetica Light"/>
                <a:cs typeface="Helvetica Light"/>
                <a:sym typeface="Helvetica Light"/>
              </a:defRPr>
            </a:lvl1pPr>
          </a:lstStyle>
          <a:p>
            <a:pPr/>
            <a:r>
              <a:t>Eventually, protections will fail</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346"/>
                                        </p:tgtEl>
                                        <p:attrNameLst>
                                          <p:attrName>style.visibility</p:attrName>
                                        </p:attrNameLst>
                                      </p:cBhvr>
                                      <p:to>
                                        <p:strVal val="visible"/>
                                      </p:to>
                                    </p:set>
                                    <p:anim calcmode="lin" valueType="num">
                                      <p:cBhvr>
                                        <p:cTn id="7" dur="750" fill="hold"/>
                                        <p:tgtEl>
                                          <p:spTgt spid="1346"/>
                                        </p:tgtEl>
                                        <p:attrNameLst>
                                          <p:attrName>ppt_w</p:attrName>
                                        </p:attrNameLst>
                                      </p:cBhvr>
                                      <p:tavLst>
                                        <p:tav tm="0">
                                          <p:val>
                                            <p:fltVal val="0"/>
                                          </p:val>
                                        </p:tav>
                                        <p:tav tm="100000">
                                          <p:val>
                                            <p:strVal val="#ppt_w"/>
                                          </p:val>
                                        </p:tav>
                                      </p:tavLst>
                                    </p:anim>
                                    <p:anim calcmode="lin" valueType="num">
                                      <p:cBhvr>
                                        <p:cTn id="8" dur="750" fill="hold"/>
                                        <p:tgtEl>
                                          <p:spTgt spid="134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1336"/>
                                        </p:tgtEl>
                                        <p:attrNameLst>
                                          <p:attrName>style.visibility</p:attrName>
                                        </p:attrNameLst>
                                      </p:cBhvr>
                                      <p:to>
                                        <p:strVal val="visible"/>
                                      </p:to>
                                    </p:set>
                                    <p:animEffect filter="dissolve" transition="in">
                                      <p:cBhvr>
                                        <p:cTn id="13" dur="1000"/>
                                        <p:tgtEl>
                                          <p:spTgt spid="1336"/>
                                        </p:tgtEl>
                                      </p:cBhvr>
                                    </p:animEffect>
                                  </p:childTnLst>
                                </p:cTn>
                              </p:par>
                            </p:childTnLst>
                          </p:cTn>
                        </p:par>
                        <p:par>
                          <p:cTn id="14" fill="hold">
                            <p:stCondLst>
                              <p:cond delay="1000"/>
                            </p:stCondLst>
                            <p:childTnLst>
                              <p:par>
                                <p:cTn id="15" presetClass="entr" nodeType="afterEffect" presetID="9" grpId="3" fill="hold">
                                  <p:stCondLst>
                                    <p:cond delay="0"/>
                                  </p:stCondLst>
                                  <p:iterate type="el" backwards="0">
                                    <p:tmAbs val="0"/>
                                  </p:iterate>
                                  <p:childTnLst>
                                    <p:set>
                                      <p:cBhvr>
                                        <p:cTn id="16" fill="hold"/>
                                        <p:tgtEl>
                                          <p:spTgt spid="1351"/>
                                        </p:tgtEl>
                                        <p:attrNameLst>
                                          <p:attrName>style.visibility</p:attrName>
                                        </p:attrNameLst>
                                      </p:cBhvr>
                                      <p:to>
                                        <p:strVal val="visible"/>
                                      </p:to>
                                    </p:set>
                                    <p:animEffect filter="dissolve" transition="in">
                                      <p:cBhvr>
                                        <p:cTn id="17" dur="1000"/>
                                        <p:tgtEl>
                                          <p:spTgt spid="1351"/>
                                        </p:tgtEl>
                                      </p:cBhvr>
                                    </p:animEffect>
                                  </p:childTnLst>
                                </p:cTn>
                              </p:par>
                            </p:childTnLst>
                          </p:cTn>
                        </p:par>
                      </p:childTnLst>
                    </p:cTn>
                  </p:par>
                  <p:par>
                    <p:cTn id="18" fill="hold">
                      <p:stCondLst>
                        <p:cond delay="indefinite"/>
                      </p:stCondLst>
                      <p:childTnLst>
                        <p:par>
                          <p:cTn id="19" fill="hold">
                            <p:stCondLst>
                              <p:cond delay="0"/>
                            </p:stCondLst>
                            <p:childTnLst>
                              <p:par>
                                <p:cTn id="20" presetClass="exit" nodeType="clickEffect" presetID="9" grpId="4" fill="hold">
                                  <p:stCondLst>
                                    <p:cond delay="0"/>
                                  </p:stCondLst>
                                  <p:iterate type="el" backwards="0">
                                    <p:tmAbs val="0"/>
                                  </p:iterate>
                                  <p:childTnLst>
                                    <p:animEffect filter="dissolve" transition="out">
                                      <p:cBhvr>
                                        <p:cTn id="21" dur="1000" fill="hold"/>
                                        <p:tgtEl>
                                          <p:spTgt spid="1346"/>
                                        </p:tgtEl>
                                      </p:cBhvr>
                                    </p:animEffect>
                                    <p:set>
                                      <p:cBhvr>
                                        <p:cTn id="22" fill="hold">
                                          <p:stCondLst>
                                            <p:cond delay="999"/>
                                          </p:stCondLst>
                                        </p:cTn>
                                        <p:tgtEl>
                                          <p:spTgt spid="1346"/>
                                        </p:tgtEl>
                                        <p:attrNameLst>
                                          <p:attrName>style.visibility</p:attrName>
                                        </p:attrNameLst>
                                      </p:cBhvr>
                                      <p:to>
                                        <p:strVal val="hidden"/>
                                      </p:to>
                                    </p:set>
                                  </p:childTnLst>
                                </p:cTn>
                              </p:par>
                            </p:childTnLst>
                          </p:cTn>
                        </p:par>
                        <p:par>
                          <p:cTn id="23" fill="hold">
                            <p:stCondLst>
                              <p:cond delay="1000"/>
                            </p:stCondLst>
                            <p:childTnLst>
                              <p:par>
                                <p:cTn id="24" presetClass="entr" nodeType="afterEffect" presetSubtype="16" presetID="23" grpId="5" fill="hold">
                                  <p:stCondLst>
                                    <p:cond delay="0"/>
                                  </p:stCondLst>
                                  <p:iterate type="el" backwards="0">
                                    <p:tmAbs val="0"/>
                                  </p:iterate>
                                  <p:childTnLst>
                                    <p:set>
                                      <p:cBhvr>
                                        <p:cTn id="25" fill="hold"/>
                                        <p:tgtEl>
                                          <p:spTgt spid="1354"/>
                                        </p:tgtEl>
                                        <p:attrNameLst>
                                          <p:attrName>style.visibility</p:attrName>
                                        </p:attrNameLst>
                                      </p:cBhvr>
                                      <p:to>
                                        <p:strVal val="visible"/>
                                      </p:to>
                                    </p:set>
                                    <p:anim calcmode="lin" valueType="num">
                                      <p:cBhvr>
                                        <p:cTn id="26" dur="750" fill="hold"/>
                                        <p:tgtEl>
                                          <p:spTgt spid="1354"/>
                                        </p:tgtEl>
                                        <p:attrNameLst>
                                          <p:attrName>ppt_w</p:attrName>
                                        </p:attrNameLst>
                                      </p:cBhvr>
                                      <p:tavLst>
                                        <p:tav tm="0">
                                          <p:val>
                                            <p:fltVal val="0"/>
                                          </p:val>
                                        </p:tav>
                                        <p:tav tm="100000">
                                          <p:val>
                                            <p:strVal val="#ppt_w"/>
                                          </p:val>
                                        </p:tav>
                                      </p:tavLst>
                                    </p:anim>
                                    <p:anim calcmode="lin" valueType="num">
                                      <p:cBhvr>
                                        <p:cTn id="27" dur="750" fill="hold"/>
                                        <p:tgtEl>
                                          <p:spTgt spid="1354"/>
                                        </p:tgtEl>
                                        <p:attrNameLst>
                                          <p:attrName>ppt_h</p:attrName>
                                        </p:attrNameLst>
                                      </p:cBhvr>
                                      <p:tavLst>
                                        <p:tav tm="0">
                                          <p:val>
                                            <p:fltVal val="0"/>
                                          </p:val>
                                        </p:tav>
                                        <p:tav tm="100000">
                                          <p:val>
                                            <p:strVal val="#ppt_h"/>
                                          </p:val>
                                        </p:tav>
                                      </p:tavLst>
                                    </p:anim>
                                  </p:childTnLst>
                                </p:cTn>
                              </p:par>
                            </p:childTnLst>
                          </p:cTn>
                        </p:par>
                        <p:par>
                          <p:cTn id="28" fill="hold">
                            <p:stCondLst>
                              <p:cond delay="1750"/>
                            </p:stCondLst>
                            <p:childTnLst>
                              <p:par>
                                <p:cTn id="29" presetClass="entr" nodeType="afterEffect" presetSubtype="16" presetID="23" grpId="6" fill="hold">
                                  <p:stCondLst>
                                    <p:cond delay="0"/>
                                  </p:stCondLst>
                                  <p:iterate type="el" backwards="0">
                                    <p:tmAbs val="0"/>
                                  </p:iterate>
                                  <p:childTnLst>
                                    <p:set>
                                      <p:cBhvr>
                                        <p:cTn id="30" fill="hold"/>
                                        <p:tgtEl>
                                          <p:spTgt spid="1367"/>
                                        </p:tgtEl>
                                        <p:attrNameLst>
                                          <p:attrName>style.visibility</p:attrName>
                                        </p:attrNameLst>
                                      </p:cBhvr>
                                      <p:to>
                                        <p:strVal val="visible"/>
                                      </p:to>
                                    </p:set>
                                    <p:anim calcmode="lin" valueType="num">
                                      <p:cBhvr>
                                        <p:cTn id="31" dur="750" fill="hold"/>
                                        <p:tgtEl>
                                          <p:spTgt spid="1367"/>
                                        </p:tgtEl>
                                        <p:attrNameLst>
                                          <p:attrName>ppt_w</p:attrName>
                                        </p:attrNameLst>
                                      </p:cBhvr>
                                      <p:tavLst>
                                        <p:tav tm="0">
                                          <p:val>
                                            <p:fltVal val="0"/>
                                          </p:val>
                                        </p:tav>
                                        <p:tav tm="100000">
                                          <p:val>
                                            <p:strVal val="#ppt_w"/>
                                          </p:val>
                                        </p:tav>
                                      </p:tavLst>
                                    </p:anim>
                                    <p:anim calcmode="lin" valueType="num">
                                      <p:cBhvr>
                                        <p:cTn id="32" dur="750" fill="hold"/>
                                        <p:tgtEl>
                                          <p:spTgt spid="136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Class="exit" nodeType="clickEffect" presetID="9" grpId="7" fill="hold">
                                  <p:stCondLst>
                                    <p:cond delay="0"/>
                                  </p:stCondLst>
                                  <p:iterate type="el" backwards="0">
                                    <p:tmAbs val="0"/>
                                  </p:iterate>
                                  <p:childTnLst>
                                    <p:animEffect filter="dissolve" transition="out">
                                      <p:cBhvr>
                                        <p:cTn id="36" dur="750" fill="hold"/>
                                        <p:tgtEl>
                                          <p:spTgt spid="1367"/>
                                        </p:tgtEl>
                                      </p:cBhvr>
                                    </p:animEffect>
                                    <p:set>
                                      <p:cBhvr>
                                        <p:cTn id="37" fill="hold">
                                          <p:stCondLst>
                                            <p:cond delay="749"/>
                                          </p:stCondLst>
                                        </p:cTn>
                                        <p:tgtEl>
                                          <p:spTgt spid="1367"/>
                                        </p:tgtEl>
                                        <p:attrNameLst>
                                          <p:attrName>style.visibility</p:attrName>
                                        </p:attrNameLst>
                                      </p:cBhvr>
                                      <p:to>
                                        <p:strVal val="hidden"/>
                                      </p:to>
                                    </p:set>
                                  </p:childTnLst>
                                </p:cTn>
                              </p:par>
                            </p:childTnLst>
                          </p:cTn>
                        </p:par>
                        <p:par>
                          <p:cTn id="38" fill="hold">
                            <p:stCondLst>
                              <p:cond delay="750"/>
                            </p:stCondLst>
                            <p:childTnLst>
                              <p:par>
                                <p:cTn id="39" presetClass="exit" nodeType="afterEffect" presetID="9" grpId="8" fill="hold">
                                  <p:stCondLst>
                                    <p:cond delay="0"/>
                                  </p:stCondLst>
                                  <p:iterate type="el" backwards="0">
                                    <p:tmAbs val="0"/>
                                  </p:iterate>
                                  <p:childTnLst>
                                    <p:animEffect filter="dissolve" transition="out">
                                      <p:cBhvr>
                                        <p:cTn id="40" dur="1000" fill="hold"/>
                                        <p:tgtEl>
                                          <p:spTgt spid="1354"/>
                                        </p:tgtEl>
                                      </p:cBhvr>
                                    </p:animEffect>
                                    <p:set>
                                      <p:cBhvr>
                                        <p:cTn id="41" fill="hold">
                                          <p:stCondLst>
                                            <p:cond delay="999"/>
                                          </p:stCondLst>
                                        </p:cTn>
                                        <p:tgtEl>
                                          <p:spTgt spid="1354"/>
                                        </p:tgtEl>
                                        <p:attrNameLst>
                                          <p:attrName>style.visibility</p:attrName>
                                        </p:attrNameLst>
                                      </p:cBhvr>
                                      <p:to>
                                        <p:strVal val="hidden"/>
                                      </p:to>
                                    </p:set>
                                  </p:childTnLst>
                                </p:cTn>
                              </p:par>
                            </p:childTnLst>
                          </p:cTn>
                        </p:par>
                        <p:par>
                          <p:cTn id="42" fill="hold">
                            <p:stCondLst>
                              <p:cond delay="1750"/>
                            </p:stCondLst>
                            <p:childTnLst>
                              <p:par>
                                <p:cTn id="43" presetClass="entr" nodeType="afterEffect" presetSubtype="16" presetID="23" grpId="9" fill="hold">
                                  <p:stCondLst>
                                    <p:cond delay="0"/>
                                  </p:stCondLst>
                                  <p:iterate type="el" backwards="0">
                                    <p:tmAbs val="0"/>
                                  </p:iterate>
                                  <p:childTnLst>
                                    <p:set>
                                      <p:cBhvr>
                                        <p:cTn id="44" fill="hold"/>
                                        <p:tgtEl>
                                          <p:spTgt spid="1358"/>
                                        </p:tgtEl>
                                        <p:attrNameLst>
                                          <p:attrName>style.visibility</p:attrName>
                                        </p:attrNameLst>
                                      </p:cBhvr>
                                      <p:to>
                                        <p:strVal val="visible"/>
                                      </p:to>
                                    </p:set>
                                    <p:anim calcmode="lin" valueType="num">
                                      <p:cBhvr>
                                        <p:cTn id="45" dur="950" fill="hold"/>
                                        <p:tgtEl>
                                          <p:spTgt spid="1358"/>
                                        </p:tgtEl>
                                        <p:attrNameLst>
                                          <p:attrName>ppt_w</p:attrName>
                                        </p:attrNameLst>
                                      </p:cBhvr>
                                      <p:tavLst>
                                        <p:tav tm="0">
                                          <p:val>
                                            <p:fltVal val="0"/>
                                          </p:val>
                                        </p:tav>
                                        <p:tav tm="100000">
                                          <p:val>
                                            <p:strVal val="#ppt_w"/>
                                          </p:val>
                                        </p:tav>
                                      </p:tavLst>
                                    </p:anim>
                                    <p:anim calcmode="lin" valueType="num">
                                      <p:cBhvr>
                                        <p:cTn id="46" dur="950" fill="hold"/>
                                        <p:tgtEl>
                                          <p:spTgt spid="1358"/>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Class="exit" nodeType="clickEffect" presetID="9" grpId="10" fill="hold">
                                  <p:stCondLst>
                                    <p:cond delay="0"/>
                                  </p:stCondLst>
                                  <p:iterate type="el" backwards="0">
                                    <p:tmAbs val="0"/>
                                  </p:iterate>
                                  <p:childTnLst>
                                    <p:animEffect filter="dissolve" transition="out">
                                      <p:cBhvr>
                                        <p:cTn id="50" dur="500" fill="hold"/>
                                        <p:tgtEl>
                                          <p:spTgt spid="1358"/>
                                        </p:tgtEl>
                                      </p:cBhvr>
                                    </p:animEffect>
                                    <p:set>
                                      <p:cBhvr>
                                        <p:cTn id="51" fill="hold">
                                          <p:stCondLst>
                                            <p:cond delay="499"/>
                                          </p:stCondLst>
                                        </p:cTn>
                                        <p:tgtEl>
                                          <p:spTgt spid="1358"/>
                                        </p:tgtEl>
                                        <p:attrNameLst>
                                          <p:attrName>style.visibility</p:attrName>
                                        </p:attrNameLst>
                                      </p:cBhvr>
                                      <p:to>
                                        <p:strVal val="hidden"/>
                                      </p:to>
                                    </p:set>
                                  </p:childTnLst>
                                </p:cTn>
                              </p:par>
                            </p:childTnLst>
                          </p:cTn>
                        </p:par>
                        <p:par>
                          <p:cTn id="52" fill="hold">
                            <p:stCondLst>
                              <p:cond delay="500"/>
                            </p:stCondLst>
                            <p:childTnLst>
                              <p:par>
                                <p:cTn id="53" presetClass="entr" nodeType="afterEffect" presetSubtype="16" presetID="23" grpId="11" fill="hold">
                                  <p:stCondLst>
                                    <p:cond delay="0"/>
                                  </p:stCondLst>
                                  <p:iterate type="el" backwards="0">
                                    <p:tmAbs val="0"/>
                                  </p:iterate>
                                  <p:childTnLst>
                                    <p:set>
                                      <p:cBhvr>
                                        <p:cTn id="54" fill="hold"/>
                                        <p:tgtEl>
                                          <p:spTgt spid="1362"/>
                                        </p:tgtEl>
                                        <p:attrNameLst>
                                          <p:attrName>style.visibility</p:attrName>
                                        </p:attrNameLst>
                                      </p:cBhvr>
                                      <p:to>
                                        <p:strVal val="visible"/>
                                      </p:to>
                                    </p:set>
                                    <p:anim calcmode="lin" valueType="num">
                                      <p:cBhvr>
                                        <p:cTn id="55" dur="950" fill="hold"/>
                                        <p:tgtEl>
                                          <p:spTgt spid="1362"/>
                                        </p:tgtEl>
                                        <p:attrNameLst>
                                          <p:attrName>ppt_w</p:attrName>
                                        </p:attrNameLst>
                                      </p:cBhvr>
                                      <p:tavLst>
                                        <p:tav tm="0">
                                          <p:val>
                                            <p:fltVal val="0"/>
                                          </p:val>
                                        </p:tav>
                                        <p:tav tm="100000">
                                          <p:val>
                                            <p:strVal val="#ppt_w"/>
                                          </p:val>
                                        </p:tav>
                                      </p:tavLst>
                                    </p:anim>
                                    <p:anim calcmode="lin" valueType="num">
                                      <p:cBhvr>
                                        <p:cTn id="56" dur="950" fill="hold"/>
                                        <p:tgtEl>
                                          <p:spTgt spid="1362"/>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Class="exit" nodeType="clickEffect" presetID="9" grpId="12" fill="hold">
                                  <p:stCondLst>
                                    <p:cond delay="0"/>
                                  </p:stCondLst>
                                  <p:iterate type="el" backwards="0">
                                    <p:tmAbs val="0"/>
                                  </p:iterate>
                                  <p:childTnLst>
                                    <p:animEffect filter="dissolve" transition="out">
                                      <p:cBhvr>
                                        <p:cTn id="60" dur="499" fill="hold"/>
                                        <p:tgtEl>
                                          <p:spTgt spid="1362"/>
                                        </p:tgtEl>
                                      </p:cBhvr>
                                    </p:animEffect>
                                    <p:set>
                                      <p:cBhvr>
                                        <p:cTn id="61" fill="hold">
                                          <p:stCondLst>
                                            <p:cond delay="498"/>
                                          </p:stCondLst>
                                        </p:cTn>
                                        <p:tgtEl>
                                          <p:spTgt spid="1362"/>
                                        </p:tgtEl>
                                        <p:attrNameLst>
                                          <p:attrName>style.visibility</p:attrName>
                                        </p:attrNameLst>
                                      </p:cBhvr>
                                      <p:to>
                                        <p:strVal val="hidden"/>
                                      </p:to>
                                    </p:set>
                                  </p:childTnLst>
                                </p:cTn>
                              </p:par>
                            </p:childTnLst>
                          </p:cTn>
                        </p:par>
                        <p:par>
                          <p:cTn id="62" fill="hold">
                            <p:stCondLst>
                              <p:cond delay="499"/>
                            </p:stCondLst>
                            <p:childTnLst>
                              <p:par>
                                <p:cTn id="63" presetClass="entr" nodeType="afterEffect" presetSubtype="16" presetID="23" grpId="13" fill="hold">
                                  <p:stCondLst>
                                    <p:cond delay="0"/>
                                  </p:stCondLst>
                                  <p:iterate type="el" backwards="0">
                                    <p:tmAbs val="0"/>
                                  </p:iterate>
                                  <p:childTnLst>
                                    <p:set>
                                      <p:cBhvr>
                                        <p:cTn id="64" fill="hold"/>
                                        <p:tgtEl>
                                          <p:spTgt spid="1366"/>
                                        </p:tgtEl>
                                        <p:attrNameLst>
                                          <p:attrName>style.visibility</p:attrName>
                                        </p:attrNameLst>
                                      </p:cBhvr>
                                      <p:to>
                                        <p:strVal val="visible"/>
                                      </p:to>
                                    </p:set>
                                    <p:anim calcmode="lin" valueType="num">
                                      <p:cBhvr>
                                        <p:cTn id="65" dur="750" fill="hold"/>
                                        <p:tgtEl>
                                          <p:spTgt spid="1366"/>
                                        </p:tgtEl>
                                        <p:attrNameLst>
                                          <p:attrName>ppt_w</p:attrName>
                                        </p:attrNameLst>
                                      </p:cBhvr>
                                      <p:tavLst>
                                        <p:tav tm="0">
                                          <p:val>
                                            <p:fltVal val="0"/>
                                          </p:val>
                                        </p:tav>
                                        <p:tav tm="100000">
                                          <p:val>
                                            <p:strVal val="#ppt_w"/>
                                          </p:val>
                                        </p:tav>
                                      </p:tavLst>
                                    </p:anim>
                                    <p:anim calcmode="lin" valueType="num">
                                      <p:cBhvr>
                                        <p:cTn id="66" dur="750" fill="hold"/>
                                        <p:tgtEl>
                                          <p:spTgt spid="136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Class="exit" nodeType="clickEffect" presetID="9" grpId="14" fill="hold">
                                  <p:stCondLst>
                                    <p:cond delay="0"/>
                                  </p:stCondLst>
                                  <p:iterate type="el" backwards="0">
                                    <p:tmAbs val="0"/>
                                  </p:iterate>
                                  <p:childTnLst>
                                    <p:animEffect filter="dissolve" transition="out">
                                      <p:cBhvr>
                                        <p:cTn id="70" dur="1000" fill="hold"/>
                                        <p:tgtEl>
                                          <p:spTgt spid="1366"/>
                                        </p:tgtEl>
                                      </p:cBhvr>
                                    </p:animEffect>
                                    <p:set>
                                      <p:cBhvr>
                                        <p:cTn id="71" fill="hold">
                                          <p:stCondLst>
                                            <p:cond delay="999"/>
                                          </p:stCondLst>
                                        </p:cTn>
                                        <p:tgtEl>
                                          <p:spTgt spid="1366"/>
                                        </p:tgtEl>
                                        <p:attrNameLst>
                                          <p:attrName>style.visibility</p:attrName>
                                        </p:attrNameLst>
                                      </p:cBhvr>
                                      <p:to>
                                        <p:strVal val="hidden"/>
                                      </p:to>
                                    </p:set>
                                  </p:childTnLst>
                                </p:cTn>
                              </p:par>
                            </p:childTnLst>
                          </p:cTn>
                        </p:par>
                        <p:par>
                          <p:cTn id="72" fill="hold">
                            <p:stCondLst>
                              <p:cond delay="1000"/>
                            </p:stCondLst>
                            <p:childTnLst>
                              <p:par>
                                <p:cTn id="73" presetClass="entr" nodeType="afterEffect" presetID="9" grpId="15" fill="hold">
                                  <p:stCondLst>
                                    <p:cond delay="0"/>
                                  </p:stCondLst>
                                  <p:iterate type="el" backwards="0">
                                    <p:tmAbs val="0"/>
                                  </p:iterate>
                                  <p:childTnLst>
                                    <p:set>
                                      <p:cBhvr>
                                        <p:cTn id="74" fill="hold"/>
                                        <p:tgtEl>
                                          <p:spTgt spid="1339"/>
                                        </p:tgtEl>
                                        <p:attrNameLst>
                                          <p:attrName>style.visibility</p:attrName>
                                        </p:attrNameLst>
                                      </p:cBhvr>
                                      <p:to>
                                        <p:strVal val="visible"/>
                                      </p:to>
                                    </p:set>
                                    <p:animEffect filter="dissolve" transition="in">
                                      <p:cBhvr>
                                        <p:cTn id="75" dur="600"/>
                                        <p:tgtEl>
                                          <p:spTgt spid="1339"/>
                                        </p:tgtEl>
                                      </p:cBhvr>
                                    </p:animEffect>
                                  </p:childTnLst>
                                </p:cTn>
                              </p:par>
                            </p:childTnLst>
                          </p:cTn>
                        </p:par>
                        <p:par>
                          <p:cTn id="76" fill="hold">
                            <p:stCondLst>
                              <p:cond delay="1600"/>
                            </p:stCondLst>
                            <p:childTnLst>
                              <p:par>
                                <p:cTn id="77" presetClass="entr" nodeType="afterEffect" presetSubtype="16" presetID="23" grpId="16" fill="hold">
                                  <p:stCondLst>
                                    <p:cond delay="0"/>
                                  </p:stCondLst>
                                  <p:iterate type="el" backwards="0">
                                    <p:tmAbs val="0"/>
                                  </p:iterate>
                                  <p:childTnLst>
                                    <p:set>
                                      <p:cBhvr>
                                        <p:cTn id="78" fill="hold"/>
                                        <p:tgtEl>
                                          <p:spTgt spid="1343"/>
                                        </p:tgtEl>
                                        <p:attrNameLst>
                                          <p:attrName>style.visibility</p:attrName>
                                        </p:attrNameLst>
                                      </p:cBhvr>
                                      <p:to>
                                        <p:strVal val="visible"/>
                                      </p:to>
                                    </p:set>
                                    <p:anim calcmode="lin" valueType="num">
                                      <p:cBhvr>
                                        <p:cTn id="79" dur="950" fill="hold"/>
                                        <p:tgtEl>
                                          <p:spTgt spid="1343"/>
                                        </p:tgtEl>
                                        <p:attrNameLst>
                                          <p:attrName>ppt_w</p:attrName>
                                        </p:attrNameLst>
                                      </p:cBhvr>
                                      <p:tavLst>
                                        <p:tav tm="0">
                                          <p:val>
                                            <p:fltVal val="0"/>
                                          </p:val>
                                        </p:tav>
                                        <p:tav tm="100000">
                                          <p:val>
                                            <p:strVal val="#ppt_w"/>
                                          </p:val>
                                        </p:tav>
                                      </p:tavLst>
                                    </p:anim>
                                    <p:anim calcmode="lin" valueType="num">
                                      <p:cBhvr>
                                        <p:cTn id="80" dur="950" fill="hold"/>
                                        <p:tgtEl>
                                          <p:spTgt spid="1343"/>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16" presetID="23" grpId="17" fill="hold">
                                  <p:stCondLst>
                                    <p:cond delay="0"/>
                                  </p:stCondLst>
                                  <p:iterate type="el" backwards="0">
                                    <p:tmAbs val="0"/>
                                  </p:iterate>
                                  <p:childTnLst>
                                    <p:set>
                                      <p:cBhvr>
                                        <p:cTn id="84" fill="hold"/>
                                        <p:tgtEl>
                                          <p:spTgt spid="1350"/>
                                        </p:tgtEl>
                                        <p:attrNameLst>
                                          <p:attrName>style.visibility</p:attrName>
                                        </p:attrNameLst>
                                      </p:cBhvr>
                                      <p:to>
                                        <p:strVal val="visible"/>
                                      </p:to>
                                    </p:set>
                                    <p:anim calcmode="lin" valueType="num">
                                      <p:cBhvr>
                                        <p:cTn id="85" dur="750" fill="hold"/>
                                        <p:tgtEl>
                                          <p:spTgt spid="1350"/>
                                        </p:tgtEl>
                                        <p:attrNameLst>
                                          <p:attrName>ppt_w</p:attrName>
                                        </p:attrNameLst>
                                      </p:cBhvr>
                                      <p:tavLst>
                                        <p:tav tm="0">
                                          <p:val>
                                            <p:fltVal val="0"/>
                                          </p:val>
                                        </p:tav>
                                        <p:tav tm="100000">
                                          <p:val>
                                            <p:strVal val="#ppt_w"/>
                                          </p:val>
                                        </p:tav>
                                      </p:tavLst>
                                    </p:anim>
                                    <p:anim calcmode="lin" valueType="num">
                                      <p:cBhvr>
                                        <p:cTn id="86" dur="750" fill="hold"/>
                                        <p:tgtEl>
                                          <p:spTgt spid="1350"/>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Class="exit" nodeType="clickEffect" presetID="9" grpId="18" fill="hold">
                                  <p:stCondLst>
                                    <p:cond delay="0"/>
                                  </p:stCondLst>
                                  <p:iterate type="el" backwards="0">
                                    <p:tmAbs val="0"/>
                                  </p:iterate>
                                  <p:childTnLst>
                                    <p:animEffect filter="dissolve" transition="out">
                                      <p:cBhvr>
                                        <p:cTn id="90" dur="500" fill="hold"/>
                                        <p:tgtEl>
                                          <p:spTgt spid="1339"/>
                                        </p:tgtEl>
                                      </p:cBhvr>
                                    </p:animEffect>
                                    <p:set>
                                      <p:cBhvr>
                                        <p:cTn id="91" fill="hold">
                                          <p:stCondLst>
                                            <p:cond delay="499"/>
                                          </p:stCondLst>
                                        </p:cTn>
                                        <p:tgtEl>
                                          <p:spTgt spid="1339"/>
                                        </p:tgtEl>
                                        <p:attrNameLst>
                                          <p:attrName>style.visibility</p:attrName>
                                        </p:attrNameLst>
                                      </p:cBhvr>
                                      <p:to>
                                        <p:strVal val="hidden"/>
                                      </p:to>
                                    </p:set>
                                  </p:childTnLst>
                                </p:cTn>
                              </p:par>
                            </p:childTnLst>
                          </p:cTn>
                        </p:par>
                        <p:par>
                          <p:cTn id="92" fill="hold">
                            <p:stCondLst>
                              <p:cond delay="500"/>
                            </p:stCondLst>
                            <p:childTnLst>
                              <p:par>
                                <p:cTn id="93" presetClass="exit" nodeType="afterEffect" presetID="9" grpId="19" fill="hold">
                                  <p:stCondLst>
                                    <p:cond delay="0"/>
                                  </p:stCondLst>
                                  <p:iterate type="el" backwards="0">
                                    <p:tmAbs val="0"/>
                                  </p:iterate>
                                  <p:childTnLst>
                                    <p:animEffect filter="dissolve" transition="out">
                                      <p:cBhvr>
                                        <p:cTn id="94" dur="499" fill="hold"/>
                                        <p:tgtEl>
                                          <p:spTgt spid="1343"/>
                                        </p:tgtEl>
                                      </p:cBhvr>
                                    </p:animEffect>
                                    <p:set>
                                      <p:cBhvr>
                                        <p:cTn id="95" fill="hold">
                                          <p:stCondLst>
                                            <p:cond delay="498"/>
                                          </p:stCondLst>
                                        </p:cTn>
                                        <p:tgtEl>
                                          <p:spTgt spid="1343"/>
                                        </p:tgtEl>
                                        <p:attrNameLst>
                                          <p:attrName>style.visibility</p:attrName>
                                        </p:attrNameLst>
                                      </p:cBhvr>
                                      <p:to>
                                        <p:strVal val="hidden"/>
                                      </p:to>
                                    </p:set>
                                  </p:childTnLst>
                                </p:cTn>
                              </p:par>
                            </p:childTnLst>
                          </p:cTn>
                        </p:par>
                        <p:par>
                          <p:cTn id="96" fill="hold">
                            <p:stCondLst>
                              <p:cond delay="999"/>
                            </p:stCondLst>
                            <p:childTnLst>
                              <p:par>
                                <p:cTn id="97" presetClass="exit" nodeType="afterEffect" presetID="9" grpId="20" fill="hold">
                                  <p:stCondLst>
                                    <p:cond delay="0"/>
                                  </p:stCondLst>
                                  <p:iterate type="el" backwards="0">
                                    <p:tmAbs val="0"/>
                                  </p:iterate>
                                  <p:childTnLst>
                                    <p:animEffect filter="dissolve" transition="out">
                                      <p:cBhvr>
                                        <p:cTn id="98" dur="1000" fill="hold"/>
                                        <p:tgtEl>
                                          <p:spTgt spid="1350"/>
                                        </p:tgtEl>
                                      </p:cBhvr>
                                    </p:animEffect>
                                    <p:set>
                                      <p:cBhvr>
                                        <p:cTn id="99" fill="hold">
                                          <p:stCondLst>
                                            <p:cond delay="999"/>
                                          </p:stCondLst>
                                        </p:cTn>
                                        <p:tgtEl>
                                          <p:spTgt spid="1350"/>
                                        </p:tgtEl>
                                        <p:attrNameLst>
                                          <p:attrName>style.visibility</p:attrName>
                                        </p:attrNameLst>
                                      </p:cBhvr>
                                      <p:to>
                                        <p:strVal val="hidden"/>
                                      </p:to>
                                    </p:set>
                                  </p:childTnLst>
                                </p:cTn>
                              </p:par>
                            </p:childTnLst>
                          </p:cTn>
                        </p:par>
                        <p:par>
                          <p:cTn id="100" fill="hold">
                            <p:stCondLst>
                              <p:cond delay="1999"/>
                            </p:stCondLst>
                            <p:childTnLst>
                              <p:par>
                                <p:cTn id="101" presetClass="entr" nodeType="afterEffect" presetID="9" grpId="21" fill="hold">
                                  <p:stCondLst>
                                    <p:cond delay="0"/>
                                  </p:stCondLst>
                                  <p:iterate type="el" backwards="0">
                                    <p:tmAbs val="0"/>
                                  </p:iterate>
                                  <p:childTnLst>
                                    <p:set>
                                      <p:cBhvr>
                                        <p:cTn id="102" fill="hold"/>
                                        <p:tgtEl>
                                          <p:spTgt spid="1344"/>
                                        </p:tgtEl>
                                        <p:attrNameLst>
                                          <p:attrName>style.visibility</p:attrName>
                                        </p:attrNameLst>
                                      </p:cBhvr>
                                      <p:to>
                                        <p:strVal val="visible"/>
                                      </p:to>
                                    </p:set>
                                    <p:animEffect filter="dissolve" transition="in">
                                      <p:cBhvr>
                                        <p:cTn id="103" dur="1000"/>
                                        <p:tgtEl>
                                          <p:spTgt spid="1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7" grpId="6"/>
      <p:bldP build="whole" bldLvl="1" animBg="1" rev="0" advAuto="0" spid="1367" grpId="7"/>
      <p:bldP build="whole" bldLvl="1" animBg="1" rev="0" advAuto="0" spid="1362" grpId="11"/>
      <p:bldP build="whole" bldLvl="1" animBg="1" rev="0" advAuto="0" spid="1362" grpId="12"/>
      <p:bldP build="whole" bldLvl="1" animBg="1" rev="0" advAuto="0" spid="1358" grpId="9"/>
      <p:bldP build="whole" bldLvl="1" animBg="1" rev="0" advAuto="0" spid="1346" grpId="4"/>
      <p:bldP build="whole" bldLvl="1" animBg="1" rev="0" advAuto="0" spid="1366" grpId="13"/>
      <p:bldP build="whole" bldLvl="1" animBg="1" rev="0" advAuto="0" spid="1358" grpId="10"/>
      <p:bldP build="whole" bldLvl="1" animBg="1" rev="0" advAuto="0" spid="1366" grpId="14"/>
      <p:bldP build="whole" bldLvl="1" animBg="1" rev="0" advAuto="0" spid="1346" grpId="1"/>
      <p:bldP build="whole" bldLvl="1" animBg="1" rev="0" advAuto="0" spid="1350" grpId="17"/>
      <p:bldP build="whole" bldLvl="1" animBg="1" rev="0" advAuto="0" spid="1350" grpId="20"/>
      <p:bldP build="whole" bldLvl="1" animBg="1" rev="0" advAuto="0" spid="1354" grpId="5"/>
      <p:bldP build="whole" bldLvl="1" animBg="1" rev="0" advAuto="0" spid="1344" grpId="21"/>
      <p:bldP build="whole" bldLvl="1" animBg="1" rev="0" advAuto="0" spid="1354" grpId="8"/>
      <p:bldP build="whole" bldLvl="1" animBg="1" rev="0" advAuto="0" spid="1339" grpId="15"/>
      <p:bldP build="whole" bldLvl="1" animBg="1" rev="0" advAuto="0" spid="1343" grpId="16"/>
      <p:bldP build="whole" bldLvl="1" animBg="1" rev="0" advAuto="0" spid="1343" grpId="19"/>
      <p:bldP build="whole" bldLvl="1" animBg="1" rev="0" advAuto="0" spid="1339" grpId="18"/>
      <p:bldP build="whole" bldLvl="1" animBg="1" rev="0" advAuto="0" spid="1351" grpId="3"/>
      <p:bldP build="whole" bldLvl="1" animBg="1" rev="0" advAuto="0" spid="1336" grpId="2"/>
    </p:bldLst>
  </p:timing>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369" name="Shape 1369"/>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grpSp>
        <p:nvGrpSpPr>
          <p:cNvPr id="1373" name="Group 1373"/>
          <p:cNvGrpSpPr/>
          <p:nvPr/>
        </p:nvGrpSpPr>
        <p:grpSpPr>
          <a:xfrm>
            <a:off x="661128" y="7492303"/>
            <a:ext cx="9120784" cy="5972949"/>
            <a:chOff x="0" y="0"/>
            <a:chExt cx="9120782" cy="5972948"/>
          </a:xfrm>
        </p:grpSpPr>
        <p:pic>
          <p:nvPicPr>
            <p:cNvPr id="1370" name="pdf.tiff"/>
            <p:cNvPicPr>
              <a:picLocks noChangeAspect="1"/>
            </p:cNvPicPr>
            <p:nvPr/>
          </p:nvPicPr>
          <p:blipFill>
            <a:blip r:embed="rId2">
              <a:extLst/>
            </a:blip>
            <a:stretch>
              <a:fillRect/>
            </a:stretch>
          </p:blipFill>
          <p:spPr>
            <a:xfrm>
              <a:off x="18321" y="0"/>
              <a:ext cx="9084141" cy="5725299"/>
            </a:xfrm>
            <a:prstGeom prst="rect">
              <a:avLst/>
            </a:prstGeom>
            <a:ln w="12700" cap="flat">
              <a:noFill/>
              <a:miter lim="400000"/>
            </a:ln>
            <a:effectLst/>
          </p:spPr>
        </p:pic>
        <p:sp>
          <p:nvSpPr>
            <p:cNvPr id="1371" name="Shape 1371"/>
            <p:cNvSpPr/>
            <p:nvPr/>
          </p:nvSpPr>
          <p:spPr>
            <a:xfrm>
              <a:off x="0" y="5160148"/>
              <a:ext cx="9120783" cy="8128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72" name="Shape 1372"/>
            <p:cNvSpPr/>
            <p:nvPr/>
          </p:nvSpPr>
          <p:spPr>
            <a:xfrm>
              <a:off x="440878" y="5153798"/>
              <a:ext cx="8442227"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100"/>
              </a:lvl1pPr>
            </a:lstStyle>
            <a:p>
              <a:pPr/>
              <a:r>
                <a:t>0             1             2             3             4 m</a:t>
              </a:r>
            </a:p>
          </p:txBody>
        </p:sp>
      </p:grpSp>
      <p:sp>
        <p:nvSpPr>
          <p:cNvPr id="1374" name="Shape 137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375"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1376" name="zillow.tiff"/>
          <p:cNvPicPr>
            <a:picLocks noChangeAspect="1"/>
          </p:cNvPicPr>
          <p:nvPr/>
        </p:nvPicPr>
        <p:blipFill>
          <a:blip r:embed="rId4">
            <a:extLst/>
          </a:blip>
          <a:stretch>
            <a:fillRect/>
          </a:stretch>
        </p:blipFill>
        <p:spPr>
          <a:xfrm>
            <a:off x="12285714" y="1011039"/>
            <a:ext cx="12004572" cy="12691026"/>
          </a:xfrm>
          <a:prstGeom prst="rect">
            <a:avLst/>
          </a:prstGeom>
          <a:ln w="12700">
            <a:miter lim="400000"/>
          </a:ln>
        </p:spPr>
      </p:pic>
      <p:sp>
        <p:nvSpPr>
          <p:cNvPr id="1377" name="Shape 1377"/>
          <p:cNvSpPr/>
          <p:nvPr/>
        </p:nvSpPr>
        <p:spPr>
          <a:xfrm>
            <a:off x="22542" y="1011039"/>
            <a:ext cx="12250641" cy="471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5000">
                <a:latin typeface="Helvetica Light"/>
                <a:ea typeface="Helvetica Light"/>
                <a:cs typeface="Helvetica Light"/>
                <a:sym typeface="Helvetica Light"/>
              </a:defRPr>
            </a:pPr>
            <a:r>
              <a:t>Longer-term:</a:t>
            </a:r>
          </a:p>
          <a:p>
            <a:pPr marL="617361" indent="-617361" defTabSz="584200">
              <a:buSzPct val="75000"/>
              <a:buChar char="-"/>
              <a:defRPr sz="4200">
                <a:latin typeface="Helvetica Light"/>
                <a:ea typeface="Helvetica Light"/>
                <a:cs typeface="Helvetica Light"/>
                <a:sym typeface="Helvetica Light"/>
              </a:defRPr>
            </a:pPr>
            <a:r>
              <a:t>1</a:t>
            </a:r>
            <a:r>
              <a:rPr baseline="31999"/>
              <a:t>o</a:t>
            </a:r>
            <a:r>
              <a:t>C corresponds to about 25 m in sea level</a:t>
            </a:r>
          </a:p>
          <a:p>
            <a:pPr marL="617361" indent="-617361" defTabSz="584200">
              <a:buSzPct val="75000"/>
              <a:buChar char="-"/>
              <a:defRPr sz="4200">
                <a:latin typeface="Helvetica Light"/>
                <a:ea typeface="Helvetica Light"/>
                <a:cs typeface="Helvetica Light"/>
                <a:sym typeface="Helvetica Light"/>
              </a:defRPr>
            </a:pPr>
            <a:r>
              <a:t>Expect large sea level rise over several centuries (several meters to &gt;20 m)</a:t>
            </a:r>
          </a:p>
          <a:p>
            <a:pPr marL="617361" indent="-617361" defTabSz="584200">
              <a:buSzPct val="75000"/>
              <a:buChar char="-"/>
              <a:defRPr sz="4200">
                <a:latin typeface="Helvetica Light"/>
                <a:ea typeface="Helvetica Light"/>
                <a:cs typeface="Helvetica Light"/>
                <a:sym typeface="Helvetica Light"/>
              </a:defRPr>
            </a:pPr>
            <a:r>
              <a:t>Horizontal migration of coasts</a:t>
            </a:r>
          </a:p>
          <a:p>
            <a:pPr marL="617361" indent="-617361" defTabSz="584200">
              <a:buSzPct val="75000"/>
              <a:buChar char="-"/>
              <a:defRPr sz="4200">
                <a:latin typeface="Helvetica Light"/>
                <a:ea typeface="Helvetica Light"/>
                <a:cs typeface="Helvetica Light"/>
                <a:sym typeface="Helvetica Light"/>
              </a:defRPr>
            </a:pPr>
            <a:r>
              <a:t>Pollution of inundated coastal areas and waters </a:t>
            </a:r>
          </a:p>
          <a:p>
            <a:pPr marL="617361" indent="-617361" defTabSz="584200">
              <a:buSzPct val="75000"/>
              <a:buChar char="-"/>
              <a:defRPr sz="4200">
                <a:latin typeface="Helvetica Light"/>
                <a:ea typeface="Helvetica Light"/>
                <a:cs typeface="Helvetica Light"/>
                <a:sym typeface="Helvetica Light"/>
              </a:defRPr>
            </a:pPr>
            <a:r>
              <a:t>Prepare for loss of coastal cities </a:t>
            </a:r>
          </a:p>
        </p:txBody>
      </p:sp>
      <p:grpSp>
        <p:nvGrpSpPr>
          <p:cNvPr id="1380" name="Group 1380"/>
          <p:cNvGrpSpPr/>
          <p:nvPr/>
        </p:nvGrpSpPr>
        <p:grpSpPr>
          <a:xfrm>
            <a:off x="8988127" y="6120209"/>
            <a:ext cx="18244146" cy="5990134"/>
            <a:chOff x="0" y="0"/>
            <a:chExt cx="18244145" cy="5990133"/>
          </a:xfrm>
        </p:grpSpPr>
        <p:sp>
          <p:nvSpPr>
            <p:cNvPr id="1378" name="Shape 1378"/>
            <p:cNvSpPr/>
            <p:nvPr/>
          </p:nvSpPr>
          <p:spPr>
            <a:xfrm>
              <a:off x="0" y="0"/>
              <a:ext cx="18244146" cy="5990134"/>
            </a:xfrm>
            <a:prstGeom prst="wedgeEllipseCallout">
              <a:avLst>
                <a:gd name="adj1" fmla="val -87478"/>
                <a:gd name="adj2" fmla="val -61269"/>
              </a:avLst>
            </a:prstGeom>
            <a:solidFill>
              <a:srgbClr val="A6AAA9"/>
            </a:solid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defTabSz="584200">
                <a:defRPr sz="4200">
                  <a:latin typeface="Helvetica Light"/>
                  <a:ea typeface="Helvetica Light"/>
                  <a:cs typeface="Helvetica Light"/>
                  <a:sym typeface="Helvetica Light"/>
                </a:defRPr>
              </a:pPr>
            </a:p>
          </p:txBody>
        </p:sp>
        <p:sp>
          <p:nvSpPr>
            <p:cNvPr id="1379" name="Shape 1379"/>
            <p:cNvSpPr/>
            <p:nvPr/>
          </p:nvSpPr>
          <p:spPr>
            <a:xfrm>
              <a:off x="4269481" y="696982"/>
              <a:ext cx="10663536" cy="4603836"/>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584200">
                <a:defRPr sz="4200">
                  <a:latin typeface="Helvetica Light"/>
                  <a:ea typeface="Helvetica Light"/>
                  <a:cs typeface="Helvetica Light"/>
                  <a:sym typeface="Helvetica Light"/>
                </a:defRPr>
              </a:pPr>
              <a:r>
                <a:t>Zillow study: </a:t>
              </a:r>
            </a:p>
            <a:p>
              <a:pPr marL="576203" indent="-576203" defTabSz="584200">
                <a:buSzPct val="75000"/>
                <a:buChar char="-"/>
                <a:defRPr sz="4200">
                  <a:latin typeface="Helvetica Light"/>
                  <a:ea typeface="Helvetica Light"/>
                  <a:cs typeface="Helvetica Light"/>
                  <a:sym typeface="Helvetica Light"/>
                </a:defRPr>
              </a:pPr>
              <a:r>
                <a:t>1.8 m by 2100</a:t>
              </a:r>
            </a:p>
            <a:p>
              <a:pPr marL="576203" indent="-576203" defTabSz="584200">
                <a:buSzPct val="75000"/>
                <a:buChar char="-"/>
                <a:defRPr sz="4200">
                  <a:latin typeface="Helvetica Light"/>
                  <a:ea typeface="Helvetica Light"/>
                  <a:cs typeface="Helvetica Light"/>
                  <a:sym typeface="Helvetica Light"/>
                </a:defRPr>
              </a:pPr>
              <a:r>
                <a:t>36 U.S. Coastal Cities lost;</a:t>
              </a:r>
            </a:p>
            <a:p>
              <a:pPr marL="576203" indent="-576203" defTabSz="584200">
                <a:buSzPct val="75000"/>
                <a:buChar char="-"/>
                <a:defRPr sz="4200">
                  <a:latin typeface="Helvetica Light"/>
                  <a:ea typeface="Helvetica Light"/>
                  <a:cs typeface="Helvetica Light"/>
                  <a:sym typeface="Helvetica Light"/>
                </a:defRPr>
              </a:pPr>
              <a:r>
                <a:t>more than 50 cities lose at least 50% of residential real estate</a:t>
              </a:r>
            </a:p>
            <a:p>
              <a:pPr marL="576203" indent="-576203" defTabSz="584200">
                <a:buSzPct val="75000"/>
                <a:buChar char="-"/>
                <a:defRPr sz="4200">
                  <a:latin typeface="Helvetica Light"/>
                  <a:ea typeface="Helvetica Light"/>
                  <a:cs typeface="Helvetica Light"/>
                  <a:sym typeface="Helvetica Light"/>
                </a:defRPr>
              </a:pPr>
              <a:r>
                <a:t>$1 Trillion in loss (2% of residential real estate value)</a:t>
              </a:r>
            </a:p>
          </p:txBody>
        </p:sp>
      </p:grpSp>
      <p:sp>
        <p:nvSpPr>
          <p:cNvPr id="1381" name="Shape 1381"/>
          <p:cNvSpPr/>
          <p:nvPr/>
        </p:nvSpPr>
        <p:spPr>
          <a:xfrm>
            <a:off x="12661917" y="2009111"/>
            <a:ext cx="10453059" cy="5798482"/>
          </a:xfrm>
          <a:prstGeom prst="wedgeEllipseCallout">
            <a:avLst>
              <a:gd name="adj1" fmla="val -125768"/>
              <a:gd name="adj2" fmla="val -4606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200">
                <a:solidFill>
                  <a:srgbClr val="000000"/>
                </a:solidFill>
                <a:latin typeface="Helvetica Neue Light"/>
                <a:ea typeface="Helvetica Neue Light"/>
                <a:cs typeface="Helvetica Neue Light"/>
                <a:sym typeface="Helvetica Neue Light"/>
              </a:rPr>
              <a:t>We have committed to an ice-free planet: eventually 65 m (195 ft) of sea level rise </a:t>
            </a:r>
            <a:endParaRPr sz="4200">
              <a:solidFill>
                <a:srgbClr val="000000"/>
              </a:solidFill>
              <a:latin typeface="Helvetica Neue Light"/>
              <a:ea typeface="Helvetica Neue Light"/>
              <a:cs typeface="Helvetica Neue Light"/>
              <a:sym typeface="Helvetica Neue Light"/>
            </a:endParaRPr>
          </a:p>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200">
                <a:solidFill>
                  <a:srgbClr val="000000"/>
                </a:solidFill>
                <a:latin typeface="Helvetica Neue Light"/>
                <a:ea typeface="Helvetica Neue Light"/>
                <a:cs typeface="Helvetica Neue Light"/>
                <a:sym typeface="Helvetica Neue Light"/>
              </a:rPr>
              <a:t>(1000 - 5000 years)</a:t>
            </a:r>
          </a:p>
        </p:txBody>
      </p:sp>
      <p:grpSp>
        <p:nvGrpSpPr>
          <p:cNvPr id="1385" name="Group 1385"/>
          <p:cNvGrpSpPr/>
          <p:nvPr/>
        </p:nvGrpSpPr>
        <p:grpSpPr>
          <a:xfrm>
            <a:off x="11537453" y="4547344"/>
            <a:ext cx="9767690" cy="8518524"/>
            <a:chOff x="-712985" y="-1722139"/>
            <a:chExt cx="9767689" cy="8518522"/>
          </a:xfrm>
        </p:grpSpPr>
        <p:sp>
          <p:nvSpPr>
            <p:cNvPr id="1382" name="Shape 1382"/>
            <p:cNvSpPr/>
            <p:nvPr/>
          </p:nvSpPr>
          <p:spPr>
            <a:xfrm>
              <a:off x="-712986" y="-1722140"/>
              <a:ext cx="9767690" cy="8518523"/>
            </a:xfrm>
            <a:prstGeom prst="wedgeEllipseCallout">
              <a:avLst>
                <a:gd name="adj1" fmla="val -144684"/>
                <a:gd name="adj2" fmla="val -40406"/>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83" name="Shape 1383"/>
            <p:cNvSpPr/>
            <p:nvPr/>
          </p:nvSpPr>
          <p:spPr>
            <a:xfrm>
              <a:off x="864663" y="-469968"/>
              <a:ext cx="6748618"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Costs might be very high</a:t>
              </a:r>
            </a:p>
          </p:txBody>
        </p:sp>
        <p:pic>
          <p:nvPicPr>
            <p:cNvPr id="1384" name="sealevelcosts.tiff"/>
            <p:cNvPicPr>
              <a:picLocks noChangeAspect="1"/>
            </p:cNvPicPr>
            <p:nvPr/>
          </p:nvPicPr>
          <p:blipFill>
            <a:blip r:embed="rId5">
              <a:extLst/>
            </a:blip>
            <a:stretch>
              <a:fillRect/>
            </a:stretch>
          </p:blipFill>
          <p:spPr>
            <a:xfrm>
              <a:off x="1511708" y="360510"/>
              <a:ext cx="5823424" cy="5219106"/>
            </a:xfrm>
            <a:prstGeom prst="rect">
              <a:avLst/>
            </a:prstGeom>
            <a:ln w="12700" cap="flat">
              <a:noFill/>
              <a:miter lim="400000"/>
            </a:ln>
            <a:effectLst/>
          </p:spPr>
        </p:pic>
      </p:grpSp>
      <p:sp>
        <p:nvSpPr>
          <p:cNvPr id="1386" name="Shape 1386"/>
          <p:cNvSpPr/>
          <p:nvPr/>
        </p:nvSpPr>
        <p:spPr>
          <a:xfrm>
            <a:off x="4880825" y="7973168"/>
            <a:ext cx="4284346"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584200">
              <a:defRPr sz="5000">
                <a:latin typeface="Helvetica Light"/>
                <a:ea typeface="Helvetica Light"/>
                <a:cs typeface="Helvetica Light"/>
                <a:sym typeface="Helvetica Light"/>
              </a:defRPr>
            </a:pPr>
            <a:r>
              <a:t>Sea level rise </a:t>
            </a:r>
          </a:p>
          <a:p>
            <a:pPr algn="ctr" defTabSz="584200">
              <a:defRPr sz="5000">
                <a:latin typeface="Helvetica Light"/>
                <a:ea typeface="Helvetica Light"/>
                <a:cs typeface="Helvetica Light"/>
                <a:sym typeface="Helvetica Light"/>
              </a:defRPr>
            </a:pPr>
            <a:r>
              <a:t>this century</a:t>
            </a:r>
          </a:p>
        </p:txBody>
      </p:sp>
      <p:grpSp>
        <p:nvGrpSpPr>
          <p:cNvPr id="1389" name="Group 1389"/>
          <p:cNvGrpSpPr/>
          <p:nvPr/>
        </p:nvGrpSpPr>
        <p:grpSpPr>
          <a:xfrm>
            <a:off x="11973906" y="-233561"/>
            <a:ext cx="11829080" cy="6561783"/>
            <a:chOff x="0" y="0"/>
            <a:chExt cx="11829079" cy="6561782"/>
          </a:xfrm>
        </p:grpSpPr>
        <p:sp>
          <p:nvSpPr>
            <p:cNvPr id="1387" name="Shape 1387"/>
            <p:cNvSpPr/>
            <p:nvPr/>
          </p:nvSpPr>
          <p:spPr>
            <a:xfrm>
              <a:off x="0" y="0"/>
              <a:ext cx="11829080" cy="6561783"/>
            </a:xfrm>
            <a:prstGeom prst="wedgeEllipseCallout">
              <a:avLst>
                <a:gd name="adj1" fmla="val -132849"/>
                <a:gd name="adj2" fmla="val 2475"/>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388" name="London_barrier.jpg"/>
            <p:cNvPicPr>
              <a:picLocks noChangeAspect="1"/>
            </p:cNvPicPr>
            <p:nvPr/>
          </p:nvPicPr>
          <p:blipFill>
            <a:blip r:embed="rId6">
              <a:extLst/>
            </a:blip>
            <a:stretch>
              <a:fillRect/>
            </a:stretch>
          </p:blipFill>
          <p:spPr>
            <a:xfrm>
              <a:off x="2445070" y="1883110"/>
              <a:ext cx="7040065" cy="3963790"/>
            </a:xfrm>
            <a:prstGeom prst="rect">
              <a:avLst/>
            </a:prstGeom>
            <a:ln w="12700" cap="flat">
              <a:noFill/>
              <a:miter lim="400000"/>
            </a:ln>
            <a:effectLst/>
          </p:spPr>
        </p:pic>
      </p:grpSp>
      <p:grpSp>
        <p:nvGrpSpPr>
          <p:cNvPr id="1393" name="Group 1393"/>
          <p:cNvGrpSpPr/>
          <p:nvPr/>
        </p:nvGrpSpPr>
        <p:grpSpPr>
          <a:xfrm>
            <a:off x="11893946" y="-29716"/>
            <a:ext cx="9054704" cy="6796384"/>
            <a:chOff x="0" y="0"/>
            <a:chExt cx="9054703" cy="6796382"/>
          </a:xfrm>
        </p:grpSpPr>
        <p:sp>
          <p:nvSpPr>
            <p:cNvPr id="1390" name="Shape 1390"/>
            <p:cNvSpPr/>
            <p:nvPr/>
          </p:nvSpPr>
          <p:spPr>
            <a:xfrm>
              <a:off x="0" y="0"/>
              <a:ext cx="9054704" cy="6796383"/>
            </a:xfrm>
            <a:prstGeom prst="wedgeEllipseCallout">
              <a:avLst>
                <a:gd name="adj1" fmla="val -149739"/>
                <a:gd name="adj2" fmla="val 933"/>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91" name="Shape 1391"/>
            <p:cNvSpPr/>
            <p:nvPr/>
          </p:nvSpPr>
          <p:spPr>
            <a:xfrm>
              <a:off x="1335159" y="685732"/>
              <a:ext cx="6278122"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Slowly divest in exposed coastal areas </a:t>
              </a:r>
            </a:p>
          </p:txBody>
        </p:sp>
        <p:pic>
          <p:nvPicPr>
            <p:cNvPr id="1392" name="Island.jpg"/>
            <p:cNvPicPr>
              <a:picLocks noChangeAspect="1"/>
            </p:cNvPicPr>
            <p:nvPr/>
          </p:nvPicPr>
          <p:blipFill>
            <a:blip r:embed="rId7">
              <a:extLst/>
            </a:blip>
            <a:stretch>
              <a:fillRect/>
            </a:stretch>
          </p:blipFill>
          <p:spPr>
            <a:xfrm>
              <a:off x="1648573" y="2239515"/>
              <a:ext cx="5757557" cy="3517901"/>
            </a:xfrm>
            <a:prstGeom prst="rect">
              <a:avLst/>
            </a:prstGeom>
            <a:ln w="12700" cap="flat">
              <a:noFill/>
              <a:miter lim="400000"/>
            </a:ln>
            <a:effectLst/>
          </p:spPr>
        </p:pic>
      </p:grpSp>
      <p:grpSp>
        <p:nvGrpSpPr>
          <p:cNvPr id="1397" name="Group 1397"/>
          <p:cNvGrpSpPr/>
          <p:nvPr/>
        </p:nvGrpSpPr>
        <p:grpSpPr>
          <a:xfrm>
            <a:off x="12664281" y="-29715"/>
            <a:ext cx="9982598" cy="6796384"/>
            <a:chOff x="-398065" y="0"/>
            <a:chExt cx="9982596" cy="6796382"/>
          </a:xfrm>
        </p:grpSpPr>
        <p:sp>
          <p:nvSpPr>
            <p:cNvPr id="1394" name="Shape 1394"/>
            <p:cNvSpPr/>
            <p:nvPr/>
          </p:nvSpPr>
          <p:spPr>
            <a:xfrm>
              <a:off x="-398066" y="0"/>
              <a:ext cx="9982598" cy="6796383"/>
            </a:xfrm>
            <a:prstGeom prst="wedgeEllipseCallout">
              <a:avLst>
                <a:gd name="adj1" fmla="val -140468"/>
                <a:gd name="adj2" fmla="val 10131"/>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395" name="20160625_181142-small.jpg"/>
            <p:cNvPicPr>
              <a:picLocks noChangeAspect="1"/>
            </p:cNvPicPr>
            <p:nvPr/>
          </p:nvPicPr>
          <p:blipFill>
            <a:blip r:embed="rId8">
              <a:extLst/>
            </a:blip>
            <a:stretch>
              <a:fillRect/>
            </a:stretch>
          </p:blipFill>
          <p:spPr>
            <a:xfrm>
              <a:off x="1218081" y="2015876"/>
              <a:ext cx="6512278" cy="3663157"/>
            </a:xfrm>
            <a:prstGeom prst="rect">
              <a:avLst/>
            </a:prstGeom>
            <a:ln w="12700" cap="flat">
              <a:noFill/>
              <a:miter lim="400000"/>
            </a:ln>
            <a:effectLst/>
          </p:spPr>
        </p:pic>
        <p:sp>
          <p:nvSpPr>
            <p:cNvPr id="1396" name="Shape 1396"/>
            <p:cNvSpPr/>
            <p:nvPr/>
          </p:nvSpPr>
          <p:spPr>
            <a:xfrm>
              <a:off x="955151" y="609532"/>
              <a:ext cx="7038138"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Build mobile infrastructure and buildings </a:t>
              </a:r>
            </a:p>
          </p:txBody>
        </p:sp>
      </p:grpSp>
      <p:grpSp>
        <p:nvGrpSpPr>
          <p:cNvPr id="1401" name="Group 1401"/>
          <p:cNvGrpSpPr/>
          <p:nvPr/>
        </p:nvGrpSpPr>
        <p:grpSpPr>
          <a:xfrm>
            <a:off x="11893946" y="6117084"/>
            <a:ext cx="9054704" cy="6796384"/>
            <a:chOff x="0" y="0"/>
            <a:chExt cx="9054703" cy="6796382"/>
          </a:xfrm>
        </p:grpSpPr>
        <p:sp>
          <p:nvSpPr>
            <p:cNvPr id="1398" name="Shape 1398"/>
            <p:cNvSpPr/>
            <p:nvPr/>
          </p:nvSpPr>
          <p:spPr>
            <a:xfrm>
              <a:off x="0" y="0"/>
              <a:ext cx="9054704" cy="6796383"/>
            </a:xfrm>
            <a:prstGeom prst="wedgeEllipseCallout">
              <a:avLst>
                <a:gd name="adj1" fmla="val -149251"/>
                <a:gd name="adj2" fmla="val -69489"/>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99" name="Shape 1399"/>
            <p:cNvSpPr/>
            <p:nvPr/>
          </p:nvSpPr>
          <p:spPr>
            <a:xfrm>
              <a:off x="992507" y="1401315"/>
              <a:ext cx="7069689"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Clean up the coastal zone </a:t>
              </a:r>
            </a:p>
          </p:txBody>
        </p:sp>
        <p:pic>
          <p:nvPicPr>
            <p:cNvPr id="1400" name="carbage.tiff"/>
            <p:cNvPicPr>
              <a:picLocks noChangeAspect="1"/>
            </p:cNvPicPr>
            <p:nvPr/>
          </p:nvPicPr>
          <p:blipFill>
            <a:blip r:embed="rId9">
              <a:extLst/>
            </a:blip>
            <a:stretch>
              <a:fillRect/>
            </a:stretch>
          </p:blipFill>
          <p:spPr>
            <a:xfrm>
              <a:off x="1694647" y="2199363"/>
              <a:ext cx="5665409" cy="3744219"/>
            </a:xfrm>
            <a:prstGeom prst="rect">
              <a:avLst/>
            </a:prstGeom>
            <a:ln w="12700" cap="flat">
              <a:noFill/>
              <a:miter lim="400000"/>
            </a:ln>
            <a:effectLst/>
          </p:spPr>
        </p:pic>
      </p:grpSp>
      <p:sp>
        <p:nvSpPr>
          <p:cNvPr id="1402" name="Shape 1402"/>
          <p:cNvSpPr/>
          <p:nvPr/>
        </p:nvSpPr>
        <p:spPr>
          <a:xfrm>
            <a:off x="14004004" y="719516"/>
            <a:ext cx="7768883"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500">
                <a:latin typeface="Helvetica Light"/>
                <a:ea typeface="Helvetica Light"/>
                <a:cs typeface="Helvetica Light"/>
                <a:sym typeface="Helvetica Light"/>
              </a:defRPr>
            </a:lvl1pPr>
          </a:lstStyle>
          <a:p>
            <a:pPr/>
            <a:r>
              <a:t>Eventually, protections will fail</a:t>
            </a:r>
          </a:p>
        </p:txBody>
      </p:sp>
    </p:spTree>
  </p:cSld>
  <p:clrMapOvr>
    <a:masterClrMapping/>
  </p:clrMapOvr>
  <mc:AlternateContent xmlns:mc="http://schemas.openxmlformats.org/markup-compatibility/2006">
    <mc:Choice xmlns:p14="http://schemas.microsoft.com/office/powerpoint/2010/main" Requires="p14">
      <p:transition spd="slow" advClick="1" p14:dur="20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381"/>
                                        </p:tgtEl>
                                        <p:attrNameLst>
                                          <p:attrName>style.visibility</p:attrName>
                                        </p:attrNameLst>
                                      </p:cBhvr>
                                      <p:to>
                                        <p:strVal val="visible"/>
                                      </p:to>
                                    </p:set>
                                    <p:anim calcmode="lin" valueType="num">
                                      <p:cBhvr>
                                        <p:cTn id="7" dur="750" fill="hold"/>
                                        <p:tgtEl>
                                          <p:spTgt spid="1381"/>
                                        </p:tgtEl>
                                        <p:attrNameLst>
                                          <p:attrName>ppt_w</p:attrName>
                                        </p:attrNameLst>
                                      </p:cBhvr>
                                      <p:tavLst>
                                        <p:tav tm="0">
                                          <p:val>
                                            <p:fltVal val="0"/>
                                          </p:val>
                                        </p:tav>
                                        <p:tav tm="100000">
                                          <p:val>
                                            <p:strVal val="#ppt_w"/>
                                          </p:val>
                                        </p:tav>
                                      </p:tavLst>
                                    </p:anim>
                                    <p:anim calcmode="lin" valueType="num">
                                      <p:cBhvr>
                                        <p:cTn id="8" dur="750" fill="hold"/>
                                        <p:tgtEl>
                                          <p:spTgt spid="138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1373"/>
                                        </p:tgtEl>
                                        <p:attrNameLst>
                                          <p:attrName>style.visibility</p:attrName>
                                        </p:attrNameLst>
                                      </p:cBhvr>
                                      <p:to>
                                        <p:strVal val="visible"/>
                                      </p:to>
                                    </p:set>
                                    <p:animEffect filter="dissolve" transition="in">
                                      <p:cBhvr>
                                        <p:cTn id="13" dur="1000"/>
                                        <p:tgtEl>
                                          <p:spTgt spid="1373"/>
                                        </p:tgtEl>
                                      </p:cBhvr>
                                    </p:animEffect>
                                  </p:childTnLst>
                                </p:cTn>
                              </p:par>
                            </p:childTnLst>
                          </p:cTn>
                        </p:par>
                        <p:par>
                          <p:cTn id="14" fill="hold">
                            <p:stCondLst>
                              <p:cond delay="1000"/>
                            </p:stCondLst>
                            <p:childTnLst>
                              <p:par>
                                <p:cTn id="15" presetClass="entr" nodeType="afterEffect" presetID="9" grpId="3" fill="hold">
                                  <p:stCondLst>
                                    <p:cond delay="0"/>
                                  </p:stCondLst>
                                  <p:iterate type="el" backwards="0">
                                    <p:tmAbs val="0"/>
                                  </p:iterate>
                                  <p:childTnLst>
                                    <p:set>
                                      <p:cBhvr>
                                        <p:cTn id="16" fill="hold"/>
                                        <p:tgtEl>
                                          <p:spTgt spid="1386"/>
                                        </p:tgtEl>
                                        <p:attrNameLst>
                                          <p:attrName>style.visibility</p:attrName>
                                        </p:attrNameLst>
                                      </p:cBhvr>
                                      <p:to>
                                        <p:strVal val="visible"/>
                                      </p:to>
                                    </p:set>
                                    <p:animEffect filter="dissolve" transition="in">
                                      <p:cBhvr>
                                        <p:cTn id="17" dur="1000"/>
                                        <p:tgtEl>
                                          <p:spTgt spid="1386"/>
                                        </p:tgtEl>
                                      </p:cBhvr>
                                    </p:animEffect>
                                  </p:childTnLst>
                                </p:cTn>
                              </p:par>
                            </p:childTnLst>
                          </p:cTn>
                        </p:par>
                      </p:childTnLst>
                    </p:cTn>
                  </p:par>
                  <p:par>
                    <p:cTn id="18" fill="hold">
                      <p:stCondLst>
                        <p:cond delay="indefinite"/>
                      </p:stCondLst>
                      <p:childTnLst>
                        <p:par>
                          <p:cTn id="19" fill="hold">
                            <p:stCondLst>
                              <p:cond delay="0"/>
                            </p:stCondLst>
                            <p:childTnLst>
                              <p:par>
                                <p:cTn id="20" presetClass="exit" nodeType="clickEffect" presetID="9" grpId="4" fill="hold">
                                  <p:stCondLst>
                                    <p:cond delay="0"/>
                                  </p:stCondLst>
                                  <p:iterate type="el" backwards="0">
                                    <p:tmAbs val="0"/>
                                  </p:iterate>
                                  <p:childTnLst>
                                    <p:animEffect filter="dissolve" transition="out">
                                      <p:cBhvr>
                                        <p:cTn id="21" dur="1000" fill="hold"/>
                                        <p:tgtEl>
                                          <p:spTgt spid="1381"/>
                                        </p:tgtEl>
                                      </p:cBhvr>
                                    </p:animEffect>
                                    <p:set>
                                      <p:cBhvr>
                                        <p:cTn id="22" fill="hold">
                                          <p:stCondLst>
                                            <p:cond delay="999"/>
                                          </p:stCondLst>
                                        </p:cTn>
                                        <p:tgtEl>
                                          <p:spTgt spid="1381"/>
                                        </p:tgtEl>
                                        <p:attrNameLst>
                                          <p:attrName>style.visibility</p:attrName>
                                        </p:attrNameLst>
                                      </p:cBhvr>
                                      <p:to>
                                        <p:strVal val="hidden"/>
                                      </p:to>
                                    </p:set>
                                  </p:childTnLst>
                                </p:cTn>
                              </p:par>
                            </p:childTnLst>
                          </p:cTn>
                        </p:par>
                        <p:par>
                          <p:cTn id="23" fill="hold">
                            <p:stCondLst>
                              <p:cond delay="1000"/>
                            </p:stCondLst>
                            <p:childTnLst>
                              <p:par>
                                <p:cTn id="24" presetClass="entr" nodeType="afterEffect" presetSubtype="16" presetID="23" grpId="5" fill="hold">
                                  <p:stCondLst>
                                    <p:cond delay="0"/>
                                  </p:stCondLst>
                                  <p:iterate type="el" backwards="0">
                                    <p:tmAbs val="0"/>
                                  </p:iterate>
                                  <p:childTnLst>
                                    <p:set>
                                      <p:cBhvr>
                                        <p:cTn id="25" fill="hold"/>
                                        <p:tgtEl>
                                          <p:spTgt spid="1389"/>
                                        </p:tgtEl>
                                        <p:attrNameLst>
                                          <p:attrName>style.visibility</p:attrName>
                                        </p:attrNameLst>
                                      </p:cBhvr>
                                      <p:to>
                                        <p:strVal val="visible"/>
                                      </p:to>
                                    </p:set>
                                    <p:anim calcmode="lin" valueType="num">
                                      <p:cBhvr>
                                        <p:cTn id="26" dur="750" fill="hold"/>
                                        <p:tgtEl>
                                          <p:spTgt spid="1389"/>
                                        </p:tgtEl>
                                        <p:attrNameLst>
                                          <p:attrName>ppt_w</p:attrName>
                                        </p:attrNameLst>
                                      </p:cBhvr>
                                      <p:tavLst>
                                        <p:tav tm="0">
                                          <p:val>
                                            <p:fltVal val="0"/>
                                          </p:val>
                                        </p:tav>
                                        <p:tav tm="100000">
                                          <p:val>
                                            <p:strVal val="#ppt_w"/>
                                          </p:val>
                                        </p:tav>
                                      </p:tavLst>
                                    </p:anim>
                                    <p:anim calcmode="lin" valueType="num">
                                      <p:cBhvr>
                                        <p:cTn id="27" dur="750" fill="hold"/>
                                        <p:tgtEl>
                                          <p:spTgt spid="1389"/>
                                        </p:tgtEl>
                                        <p:attrNameLst>
                                          <p:attrName>ppt_h</p:attrName>
                                        </p:attrNameLst>
                                      </p:cBhvr>
                                      <p:tavLst>
                                        <p:tav tm="0">
                                          <p:val>
                                            <p:fltVal val="0"/>
                                          </p:val>
                                        </p:tav>
                                        <p:tav tm="100000">
                                          <p:val>
                                            <p:strVal val="#ppt_h"/>
                                          </p:val>
                                        </p:tav>
                                      </p:tavLst>
                                    </p:anim>
                                  </p:childTnLst>
                                </p:cTn>
                              </p:par>
                            </p:childTnLst>
                          </p:cTn>
                        </p:par>
                        <p:par>
                          <p:cTn id="28" fill="hold">
                            <p:stCondLst>
                              <p:cond delay="1750"/>
                            </p:stCondLst>
                            <p:childTnLst>
                              <p:par>
                                <p:cTn id="29" presetClass="entr" nodeType="afterEffect" presetSubtype="16" presetID="23" grpId="6" fill="hold">
                                  <p:stCondLst>
                                    <p:cond delay="0"/>
                                  </p:stCondLst>
                                  <p:iterate type="el" backwards="0">
                                    <p:tmAbs val="0"/>
                                  </p:iterate>
                                  <p:childTnLst>
                                    <p:set>
                                      <p:cBhvr>
                                        <p:cTn id="30" fill="hold"/>
                                        <p:tgtEl>
                                          <p:spTgt spid="1402"/>
                                        </p:tgtEl>
                                        <p:attrNameLst>
                                          <p:attrName>style.visibility</p:attrName>
                                        </p:attrNameLst>
                                      </p:cBhvr>
                                      <p:to>
                                        <p:strVal val="visible"/>
                                      </p:to>
                                    </p:set>
                                    <p:anim calcmode="lin" valueType="num">
                                      <p:cBhvr>
                                        <p:cTn id="31" dur="750" fill="hold"/>
                                        <p:tgtEl>
                                          <p:spTgt spid="1402"/>
                                        </p:tgtEl>
                                        <p:attrNameLst>
                                          <p:attrName>ppt_w</p:attrName>
                                        </p:attrNameLst>
                                      </p:cBhvr>
                                      <p:tavLst>
                                        <p:tav tm="0">
                                          <p:val>
                                            <p:fltVal val="0"/>
                                          </p:val>
                                        </p:tav>
                                        <p:tav tm="100000">
                                          <p:val>
                                            <p:strVal val="#ppt_w"/>
                                          </p:val>
                                        </p:tav>
                                      </p:tavLst>
                                    </p:anim>
                                    <p:anim calcmode="lin" valueType="num">
                                      <p:cBhvr>
                                        <p:cTn id="32" dur="750" fill="hold"/>
                                        <p:tgtEl>
                                          <p:spTgt spid="1402"/>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Class="exit" nodeType="clickEffect" presetID="9" grpId="7" fill="hold">
                                  <p:stCondLst>
                                    <p:cond delay="0"/>
                                  </p:stCondLst>
                                  <p:iterate type="el" backwards="0">
                                    <p:tmAbs val="0"/>
                                  </p:iterate>
                                  <p:childTnLst>
                                    <p:animEffect filter="dissolve" transition="out">
                                      <p:cBhvr>
                                        <p:cTn id="36" dur="750" fill="hold"/>
                                        <p:tgtEl>
                                          <p:spTgt spid="1402"/>
                                        </p:tgtEl>
                                      </p:cBhvr>
                                    </p:animEffect>
                                    <p:set>
                                      <p:cBhvr>
                                        <p:cTn id="37" fill="hold">
                                          <p:stCondLst>
                                            <p:cond delay="749"/>
                                          </p:stCondLst>
                                        </p:cTn>
                                        <p:tgtEl>
                                          <p:spTgt spid="1402"/>
                                        </p:tgtEl>
                                        <p:attrNameLst>
                                          <p:attrName>style.visibility</p:attrName>
                                        </p:attrNameLst>
                                      </p:cBhvr>
                                      <p:to>
                                        <p:strVal val="hidden"/>
                                      </p:to>
                                    </p:set>
                                  </p:childTnLst>
                                </p:cTn>
                              </p:par>
                            </p:childTnLst>
                          </p:cTn>
                        </p:par>
                        <p:par>
                          <p:cTn id="38" fill="hold">
                            <p:stCondLst>
                              <p:cond delay="750"/>
                            </p:stCondLst>
                            <p:childTnLst>
                              <p:par>
                                <p:cTn id="39" presetClass="exit" nodeType="afterEffect" presetID="9" grpId="8" fill="hold">
                                  <p:stCondLst>
                                    <p:cond delay="0"/>
                                  </p:stCondLst>
                                  <p:iterate type="el" backwards="0">
                                    <p:tmAbs val="0"/>
                                  </p:iterate>
                                  <p:childTnLst>
                                    <p:animEffect filter="dissolve" transition="out">
                                      <p:cBhvr>
                                        <p:cTn id="40" dur="1000" fill="hold"/>
                                        <p:tgtEl>
                                          <p:spTgt spid="1389"/>
                                        </p:tgtEl>
                                      </p:cBhvr>
                                    </p:animEffect>
                                    <p:set>
                                      <p:cBhvr>
                                        <p:cTn id="41" fill="hold">
                                          <p:stCondLst>
                                            <p:cond delay="999"/>
                                          </p:stCondLst>
                                        </p:cTn>
                                        <p:tgtEl>
                                          <p:spTgt spid="1389"/>
                                        </p:tgtEl>
                                        <p:attrNameLst>
                                          <p:attrName>style.visibility</p:attrName>
                                        </p:attrNameLst>
                                      </p:cBhvr>
                                      <p:to>
                                        <p:strVal val="hidden"/>
                                      </p:to>
                                    </p:set>
                                  </p:childTnLst>
                                </p:cTn>
                              </p:par>
                            </p:childTnLst>
                          </p:cTn>
                        </p:par>
                        <p:par>
                          <p:cTn id="42" fill="hold">
                            <p:stCondLst>
                              <p:cond delay="1750"/>
                            </p:stCondLst>
                            <p:childTnLst>
                              <p:par>
                                <p:cTn id="43" presetClass="entr" nodeType="afterEffect" presetSubtype="16" presetID="23" grpId="9" fill="hold">
                                  <p:stCondLst>
                                    <p:cond delay="0"/>
                                  </p:stCondLst>
                                  <p:iterate type="el" backwards="0">
                                    <p:tmAbs val="0"/>
                                  </p:iterate>
                                  <p:childTnLst>
                                    <p:set>
                                      <p:cBhvr>
                                        <p:cTn id="44" fill="hold"/>
                                        <p:tgtEl>
                                          <p:spTgt spid="1393"/>
                                        </p:tgtEl>
                                        <p:attrNameLst>
                                          <p:attrName>style.visibility</p:attrName>
                                        </p:attrNameLst>
                                      </p:cBhvr>
                                      <p:to>
                                        <p:strVal val="visible"/>
                                      </p:to>
                                    </p:set>
                                    <p:anim calcmode="lin" valueType="num">
                                      <p:cBhvr>
                                        <p:cTn id="45" dur="950" fill="hold"/>
                                        <p:tgtEl>
                                          <p:spTgt spid="1393"/>
                                        </p:tgtEl>
                                        <p:attrNameLst>
                                          <p:attrName>ppt_w</p:attrName>
                                        </p:attrNameLst>
                                      </p:cBhvr>
                                      <p:tavLst>
                                        <p:tav tm="0">
                                          <p:val>
                                            <p:fltVal val="0"/>
                                          </p:val>
                                        </p:tav>
                                        <p:tav tm="100000">
                                          <p:val>
                                            <p:strVal val="#ppt_w"/>
                                          </p:val>
                                        </p:tav>
                                      </p:tavLst>
                                    </p:anim>
                                    <p:anim calcmode="lin" valueType="num">
                                      <p:cBhvr>
                                        <p:cTn id="46" dur="950" fill="hold"/>
                                        <p:tgtEl>
                                          <p:spTgt spid="1393"/>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Class="exit" nodeType="clickEffect" presetID="9" grpId="10" fill="hold">
                                  <p:stCondLst>
                                    <p:cond delay="0"/>
                                  </p:stCondLst>
                                  <p:iterate type="el" backwards="0">
                                    <p:tmAbs val="0"/>
                                  </p:iterate>
                                  <p:childTnLst>
                                    <p:animEffect filter="dissolve" transition="out">
                                      <p:cBhvr>
                                        <p:cTn id="50" dur="500" fill="hold"/>
                                        <p:tgtEl>
                                          <p:spTgt spid="1393"/>
                                        </p:tgtEl>
                                      </p:cBhvr>
                                    </p:animEffect>
                                    <p:set>
                                      <p:cBhvr>
                                        <p:cTn id="51" fill="hold">
                                          <p:stCondLst>
                                            <p:cond delay="499"/>
                                          </p:stCondLst>
                                        </p:cTn>
                                        <p:tgtEl>
                                          <p:spTgt spid="1393"/>
                                        </p:tgtEl>
                                        <p:attrNameLst>
                                          <p:attrName>style.visibility</p:attrName>
                                        </p:attrNameLst>
                                      </p:cBhvr>
                                      <p:to>
                                        <p:strVal val="hidden"/>
                                      </p:to>
                                    </p:set>
                                  </p:childTnLst>
                                </p:cTn>
                              </p:par>
                            </p:childTnLst>
                          </p:cTn>
                        </p:par>
                        <p:par>
                          <p:cTn id="52" fill="hold">
                            <p:stCondLst>
                              <p:cond delay="500"/>
                            </p:stCondLst>
                            <p:childTnLst>
                              <p:par>
                                <p:cTn id="53" presetClass="entr" nodeType="afterEffect" presetSubtype="16" presetID="23" grpId="11" fill="hold">
                                  <p:stCondLst>
                                    <p:cond delay="0"/>
                                  </p:stCondLst>
                                  <p:iterate type="el" backwards="0">
                                    <p:tmAbs val="0"/>
                                  </p:iterate>
                                  <p:childTnLst>
                                    <p:set>
                                      <p:cBhvr>
                                        <p:cTn id="54" fill="hold"/>
                                        <p:tgtEl>
                                          <p:spTgt spid="1397"/>
                                        </p:tgtEl>
                                        <p:attrNameLst>
                                          <p:attrName>style.visibility</p:attrName>
                                        </p:attrNameLst>
                                      </p:cBhvr>
                                      <p:to>
                                        <p:strVal val="visible"/>
                                      </p:to>
                                    </p:set>
                                    <p:anim calcmode="lin" valueType="num">
                                      <p:cBhvr>
                                        <p:cTn id="55" dur="950" fill="hold"/>
                                        <p:tgtEl>
                                          <p:spTgt spid="1397"/>
                                        </p:tgtEl>
                                        <p:attrNameLst>
                                          <p:attrName>ppt_w</p:attrName>
                                        </p:attrNameLst>
                                      </p:cBhvr>
                                      <p:tavLst>
                                        <p:tav tm="0">
                                          <p:val>
                                            <p:fltVal val="0"/>
                                          </p:val>
                                        </p:tav>
                                        <p:tav tm="100000">
                                          <p:val>
                                            <p:strVal val="#ppt_w"/>
                                          </p:val>
                                        </p:tav>
                                      </p:tavLst>
                                    </p:anim>
                                    <p:anim calcmode="lin" valueType="num">
                                      <p:cBhvr>
                                        <p:cTn id="56" dur="950" fill="hold"/>
                                        <p:tgtEl>
                                          <p:spTgt spid="1397"/>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Class="exit" nodeType="clickEffect" presetID="9" grpId="12" fill="hold">
                                  <p:stCondLst>
                                    <p:cond delay="0"/>
                                  </p:stCondLst>
                                  <p:iterate type="el" backwards="0">
                                    <p:tmAbs val="0"/>
                                  </p:iterate>
                                  <p:childTnLst>
                                    <p:animEffect filter="dissolve" transition="out">
                                      <p:cBhvr>
                                        <p:cTn id="60" dur="499" fill="hold"/>
                                        <p:tgtEl>
                                          <p:spTgt spid="1397"/>
                                        </p:tgtEl>
                                      </p:cBhvr>
                                    </p:animEffect>
                                    <p:set>
                                      <p:cBhvr>
                                        <p:cTn id="61" fill="hold">
                                          <p:stCondLst>
                                            <p:cond delay="498"/>
                                          </p:stCondLst>
                                        </p:cTn>
                                        <p:tgtEl>
                                          <p:spTgt spid="1397"/>
                                        </p:tgtEl>
                                        <p:attrNameLst>
                                          <p:attrName>style.visibility</p:attrName>
                                        </p:attrNameLst>
                                      </p:cBhvr>
                                      <p:to>
                                        <p:strVal val="hidden"/>
                                      </p:to>
                                    </p:set>
                                  </p:childTnLst>
                                </p:cTn>
                              </p:par>
                            </p:childTnLst>
                          </p:cTn>
                        </p:par>
                        <p:par>
                          <p:cTn id="62" fill="hold">
                            <p:stCondLst>
                              <p:cond delay="499"/>
                            </p:stCondLst>
                            <p:childTnLst>
                              <p:par>
                                <p:cTn id="63" presetClass="entr" nodeType="afterEffect" presetSubtype="16" presetID="23" grpId="13" fill="hold">
                                  <p:stCondLst>
                                    <p:cond delay="0"/>
                                  </p:stCondLst>
                                  <p:iterate type="el" backwards="0">
                                    <p:tmAbs val="0"/>
                                  </p:iterate>
                                  <p:childTnLst>
                                    <p:set>
                                      <p:cBhvr>
                                        <p:cTn id="64" fill="hold"/>
                                        <p:tgtEl>
                                          <p:spTgt spid="1401"/>
                                        </p:tgtEl>
                                        <p:attrNameLst>
                                          <p:attrName>style.visibility</p:attrName>
                                        </p:attrNameLst>
                                      </p:cBhvr>
                                      <p:to>
                                        <p:strVal val="visible"/>
                                      </p:to>
                                    </p:set>
                                    <p:anim calcmode="lin" valueType="num">
                                      <p:cBhvr>
                                        <p:cTn id="65" dur="750" fill="hold"/>
                                        <p:tgtEl>
                                          <p:spTgt spid="1401"/>
                                        </p:tgtEl>
                                        <p:attrNameLst>
                                          <p:attrName>ppt_w</p:attrName>
                                        </p:attrNameLst>
                                      </p:cBhvr>
                                      <p:tavLst>
                                        <p:tav tm="0">
                                          <p:val>
                                            <p:fltVal val="0"/>
                                          </p:val>
                                        </p:tav>
                                        <p:tav tm="100000">
                                          <p:val>
                                            <p:strVal val="#ppt_w"/>
                                          </p:val>
                                        </p:tav>
                                      </p:tavLst>
                                    </p:anim>
                                    <p:anim calcmode="lin" valueType="num">
                                      <p:cBhvr>
                                        <p:cTn id="66" dur="750" fill="hold"/>
                                        <p:tgtEl>
                                          <p:spTgt spid="1401"/>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Class="exit" nodeType="clickEffect" presetID="9" grpId="14" fill="hold">
                                  <p:stCondLst>
                                    <p:cond delay="0"/>
                                  </p:stCondLst>
                                  <p:iterate type="el" backwards="0">
                                    <p:tmAbs val="0"/>
                                  </p:iterate>
                                  <p:childTnLst>
                                    <p:animEffect filter="dissolve" transition="out">
                                      <p:cBhvr>
                                        <p:cTn id="70" dur="1000" fill="hold"/>
                                        <p:tgtEl>
                                          <p:spTgt spid="1401"/>
                                        </p:tgtEl>
                                      </p:cBhvr>
                                    </p:animEffect>
                                    <p:set>
                                      <p:cBhvr>
                                        <p:cTn id="71" fill="hold">
                                          <p:stCondLst>
                                            <p:cond delay="999"/>
                                          </p:stCondLst>
                                        </p:cTn>
                                        <p:tgtEl>
                                          <p:spTgt spid="1401"/>
                                        </p:tgtEl>
                                        <p:attrNameLst>
                                          <p:attrName>style.visibility</p:attrName>
                                        </p:attrNameLst>
                                      </p:cBhvr>
                                      <p:to>
                                        <p:strVal val="hidden"/>
                                      </p:to>
                                    </p:set>
                                  </p:childTnLst>
                                </p:cTn>
                              </p:par>
                            </p:childTnLst>
                          </p:cTn>
                        </p:par>
                        <p:par>
                          <p:cTn id="72" fill="hold">
                            <p:stCondLst>
                              <p:cond delay="1000"/>
                            </p:stCondLst>
                            <p:childTnLst>
                              <p:par>
                                <p:cTn id="73" presetClass="entr" nodeType="afterEffect" presetID="9" grpId="15" fill="hold">
                                  <p:stCondLst>
                                    <p:cond delay="0"/>
                                  </p:stCondLst>
                                  <p:iterate type="el" backwards="0">
                                    <p:tmAbs val="0"/>
                                  </p:iterate>
                                  <p:childTnLst>
                                    <p:set>
                                      <p:cBhvr>
                                        <p:cTn id="74" fill="hold"/>
                                        <p:tgtEl>
                                          <p:spTgt spid="1376"/>
                                        </p:tgtEl>
                                        <p:attrNameLst>
                                          <p:attrName>style.visibility</p:attrName>
                                        </p:attrNameLst>
                                      </p:cBhvr>
                                      <p:to>
                                        <p:strVal val="visible"/>
                                      </p:to>
                                    </p:set>
                                    <p:animEffect filter="dissolve" transition="in">
                                      <p:cBhvr>
                                        <p:cTn id="75" dur="600"/>
                                        <p:tgtEl>
                                          <p:spTgt spid="1376"/>
                                        </p:tgtEl>
                                      </p:cBhvr>
                                    </p:animEffect>
                                  </p:childTnLst>
                                </p:cTn>
                              </p:par>
                            </p:childTnLst>
                          </p:cTn>
                        </p:par>
                        <p:par>
                          <p:cTn id="76" fill="hold">
                            <p:stCondLst>
                              <p:cond delay="1600"/>
                            </p:stCondLst>
                            <p:childTnLst>
                              <p:par>
                                <p:cTn id="77" presetClass="entr" nodeType="afterEffect" presetSubtype="16" presetID="23" grpId="16" fill="hold">
                                  <p:stCondLst>
                                    <p:cond delay="0"/>
                                  </p:stCondLst>
                                  <p:iterate type="el" backwards="0">
                                    <p:tmAbs val="0"/>
                                  </p:iterate>
                                  <p:childTnLst>
                                    <p:set>
                                      <p:cBhvr>
                                        <p:cTn id="78" fill="hold"/>
                                        <p:tgtEl>
                                          <p:spTgt spid="1380"/>
                                        </p:tgtEl>
                                        <p:attrNameLst>
                                          <p:attrName>style.visibility</p:attrName>
                                        </p:attrNameLst>
                                      </p:cBhvr>
                                      <p:to>
                                        <p:strVal val="visible"/>
                                      </p:to>
                                    </p:set>
                                    <p:anim calcmode="lin" valueType="num">
                                      <p:cBhvr>
                                        <p:cTn id="79" dur="950" fill="hold"/>
                                        <p:tgtEl>
                                          <p:spTgt spid="1380"/>
                                        </p:tgtEl>
                                        <p:attrNameLst>
                                          <p:attrName>ppt_w</p:attrName>
                                        </p:attrNameLst>
                                      </p:cBhvr>
                                      <p:tavLst>
                                        <p:tav tm="0">
                                          <p:val>
                                            <p:fltVal val="0"/>
                                          </p:val>
                                        </p:tav>
                                        <p:tav tm="100000">
                                          <p:val>
                                            <p:strVal val="#ppt_w"/>
                                          </p:val>
                                        </p:tav>
                                      </p:tavLst>
                                    </p:anim>
                                    <p:anim calcmode="lin" valueType="num">
                                      <p:cBhvr>
                                        <p:cTn id="80" dur="950" fill="hold"/>
                                        <p:tgtEl>
                                          <p:spTgt spid="1380"/>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16" presetID="23" grpId="17" fill="hold">
                                  <p:stCondLst>
                                    <p:cond delay="0"/>
                                  </p:stCondLst>
                                  <p:iterate type="el" backwards="0">
                                    <p:tmAbs val="0"/>
                                  </p:iterate>
                                  <p:childTnLst>
                                    <p:set>
                                      <p:cBhvr>
                                        <p:cTn id="84" fill="hold"/>
                                        <p:tgtEl>
                                          <p:spTgt spid="1385"/>
                                        </p:tgtEl>
                                        <p:attrNameLst>
                                          <p:attrName>style.visibility</p:attrName>
                                        </p:attrNameLst>
                                      </p:cBhvr>
                                      <p:to>
                                        <p:strVal val="visible"/>
                                      </p:to>
                                    </p:set>
                                    <p:anim calcmode="lin" valueType="num">
                                      <p:cBhvr>
                                        <p:cTn id="85" dur="750" fill="hold"/>
                                        <p:tgtEl>
                                          <p:spTgt spid="1385"/>
                                        </p:tgtEl>
                                        <p:attrNameLst>
                                          <p:attrName>ppt_w</p:attrName>
                                        </p:attrNameLst>
                                      </p:cBhvr>
                                      <p:tavLst>
                                        <p:tav tm="0">
                                          <p:val>
                                            <p:fltVal val="0"/>
                                          </p:val>
                                        </p:tav>
                                        <p:tav tm="100000">
                                          <p:val>
                                            <p:strVal val="#ppt_w"/>
                                          </p:val>
                                        </p:tav>
                                      </p:tavLst>
                                    </p:anim>
                                    <p:anim calcmode="lin" valueType="num">
                                      <p:cBhvr>
                                        <p:cTn id="86" dur="750" fill="hold"/>
                                        <p:tgtEl>
                                          <p:spTgt spid="13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0" grpId="16"/>
      <p:bldP build="whole" bldLvl="1" animBg="1" rev="0" advAuto="0" spid="1393" grpId="9"/>
      <p:bldP build="whole" bldLvl="1" animBg="1" rev="0" advAuto="0" spid="1393" grpId="10"/>
      <p:bldP build="whole" bldLvl="1" animBg="1" rev="0" advAuto="0" spid="1402" grpId="6"/>
      <p:bldP build="whole" bldLvl="1" animBg="1" rev="0" advAuto="0" spid="1402" grpId="7"/>
      <p:bldP build="whole" bldLvl="1" animBg="1" rev="0" advAuto="0" spid="1386" grpId="3"/>
      <p:bldP build="whole" bldLvl="1" animBg="1" rev="0" advAuto="0" spid="1389" grpId="5"/>
      <p:bldP build="whole" bldLvl="1" animBg="1" rev="0" advAuto="0" spid="1381" grpId="1"/>
      <p:bldP build="whole" bldLvl="1" animBg="1" rev="0" advAuto="0" spid="1397" grpId="11"/>
      <p:bldP build="whole" bldLvl="1" animBg="1" rev="0" advAuto="0" spid="1389" grpId="8"/>
      <p:bldP build="whole" bldLvl="1" animBg="1" rev="0" advAuto="0" spid="1373" grpId="2"/>
      <p:bldP build="whole" bldLvl="1" animBg="1" rev="0" advAuto="0" spid="1381" grpId="4"/>
      <p:bldP build="whole" bldLvl="1" animBg="1" rev="0" advAuto="0" spid="1397" grpId="12"/>
      <p:bldP build="whole" bldLvl="1" animBg="1" rev="0" advAuto="0" spid="1401" grpId="13"/>
      <p:bldP build="whole" bldLvl="1" animBg="1" rev="0" advAuto="0" spid="1401" grpId="14"/>
      <p:bldP build="whole" bldLvl="1" animBg="1" rev="0" advAuto="0" spid="1376" grpId="15"/>
      <p:bldP build="whole" bldLvl="1" animBg="1" rev="0" advAuto="0" spid="1385" grpId="17"/>
    </p:bldLst>
  </p:timing>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404" name="water_scarcity.tiff"/>
          <p:cNvPicPr>
            <a:picLocks noChangeAspect="1"/>
          </p:cNvPicPr>
          <p:nvPr/>
        </p:nvPicPr>
        <p:blipFill>
          <a:blip r:embed="rId2">
            <a:extLst/>
          </a:blip>
          <a:stretch>
            <a:fillRect/>
          </a:stretch>
        </p:blipFill>
        <p:spPr>
          <a:xfrm>
            <a:off x="237598" y="8092702"/>
            <a:ext cx="8984358" cy="4599615"/>
          </a:xfrm>
          <a:prstGeom prst="rect">
            <a:avLst/>
          </a:prstGeom>
          <a:ln w="12700">
            <a:miter lim="400000"/>
          </a:ln>
        </p:spPr>
      </p:pic>
      <p:sp>
        <p:nvSpPr>
          <p:cNvPr id="1405" name="Shape 140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06"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407" name="Shape 1407"/>
          <p:cNvSpPr/>
          <p:nvPr/>
        </p:nvSpPr>
        <p:spPr>
          <a:xfrm>
            <a:off x="14053337" y="1195475"/>
            <a:ext cx="9800383"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Homo sapiens have a huge amount of data and knowledge</a:t>
            </a:r>
          </a:p>
        </p:txBody>
      </p:sp>
      <p:pic>
        <p:nvPicPr>
          <p:cNvPr id="1408" name="ipbes.tiff"/>
          <p:cNvPicPr>
            <a:picLocks noChangeAspect="1"/>
          </p:cNvPicPr>
          <p:nvPr/>
        </p:nvPicPr>
        <p:blipFill>
          <a:blip r:embed="rId4">
            <a:extLst/>
          </a:blip>
          <a:stretch>
            <a:fillRect/>
          </a:stretch>
        </p:blipFill>
        <p:spPr>
          <a:xfrm>
            <a:off x="208350" y="1937118"/>
            <a:ext cx="9042854" cy="5165409"/>
          </a:xfrm>
          <a:prstGeom prst="rect">
            <a:avLst/>
          </a:prstGeom>
          <a:ln w="12700">
            <a:miter lim="400000"/>
          </a:ln>
        </p:spPr>
      </p:pic>
      <p:sp>
        <p:nvSpPr>
          <p:cNvPr id="1409" name="Shape 1409"/>
          <p:cNvSpPr/>
          <p:nvPr/>
        </p:nvSpPr>
        <p:spPr>
          <a:xfrm>
            <a:off x="260300" y="1129643"/>
            <a:ext cx="571978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Assessing the risk …</a:t>
            </a:r>
          </a:p>
        </p:txBody>
      </p:sp>
      <p:pic>
        <p:nvPicPr>
          <p:cNvPr id="1410" name="insects.tiff"/>
          <p:cNvPicPr>
            <a:picLocks noChangeAspect="1"/>
          </p:cNvPicPr>
          <p:nvPr/>
        </p:nvPicPr>
        <p:blipFill>
          <a:blip r:embed="rId5">
            <a:extLst/>
          </a:blip>
          <a:stretch>
            <a:fillRect/>
          </a:stretch>
        </p:blipFill>
        <p:spPr>
          <a:xfrm>
            <a:off x="16352442" y="7168517"/>
            <a:ext cx="9539040" cy="3734326"/>
          </a:xfrm>
          <a:prstGeom prst="rect">
            <a:avLst/>
          </a:prstGeom>
          <a:ln w="12700">
            <a:miter lim="400000"/>
          </a:ln>
        </p:spPr>
      </p:pic>
      <p:sp>
        <p:nvSpPr>
          <p:cNvPr id="1411" name="Shape 1411"/>
          <p:cNvSpPr/>
          <p:nvPr/>
        </p:nvSpPr>
        <p:spPr>
          <a:xfrm>
            <a:off x="11557000" y="13081186"/>
            <a:ext cx="1270000" cy="1270001"/>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12" name="Shape 1412"/>
          <p:cNvSpPr/>
          <p:nvPr/>
        </p:nvSpPr>
        <p:spPr>
          <a:xfrm>
            <a:off x="16240025" y="10198100"/>
            <a:ext cx="8470405" cy="1270000"/>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13" name="mammals.tiff"/>
          <p:cNvPicPr>
            <a:picLocks noChangeAspect="1"/>
          </p:cNvPicPr>
          <p:nvPr/>
        </p:nvPicPr>
        <p:blipFill>
          <a:blip r:embed="rId6">
            <a:extLst/>
          </a:blip>
          <a:stretch>
            <a:fillRect/>
          </a:stretch>
        </p:blipFill>
        <p:spPr>
          <a:xfrm>
            <a:off x="16612996" y="3673314"/>
            <a:ext cx="7724462" cy="2586633"/>
          </a:xfrm>
          <a:prstGeom prst="rect">
            <a:avLst/>
          </a:prstGeom>
          <a:ln w="12700">
            <a:miter lim="400000"/>
          </a:ln>
        </p:spPr>
      </p:pic>
      <p:pic>
        <p:nvPicPr>
          <p:cNvPr id="1414" name="SR15.tiff"/>
          <p:cNvPicPr>
            <a:picLocks noChangeAspect="1"/>
          </p:cNvPicPr>
          <p:nvPr/>
        </p:nvPicPr>
        <p:blipFill>
          <a:blip r:embed="rId7">
            <a:extLst/>
          </a:blip>
          <a:stretch>
            <a:fillRect/>
          </a:stretch>
        </p:blipFill>
        <p:spPr>
          <a:xfrm>
            <a:off x="9662926" y="2764806"/>
            <a:ext cx="6538349" cy="7694118"/>
          </a:xfrm>
          <a:prstGeom prst="rect">
            <a:avLst/>
          </a:prstGeom>
          <a:ln w="12700">
            <a:miter lim="400000"/>
          </a:ln>
        </p:spPr>
      </p:pic>
      <p:sp>
        <p:nvSpPr>
          <p:cNvPr id="1415" name="Shape 1415"/>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2000">
        <p:circl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417" name="Shape 141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1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419" name="Shape 1419"/>
          <p:cNvSpPr/>
          <p:nvPr/>
        </p:nvSpPr>
        <p:spPr>
          <a:xfrm>
            <a:off x="260300" y="1129643"/>
            <a:ext cx="571978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Assessing the risk …</a:t>
            </a:r>
          </a:p>
        </p:txBody>
      </p:sp>
      <p:grpSp>
        <p:nvGrpSpPr>
          <p:cNvPr id="1422" name="Group 1422"/>
          <p:cNvGrpSpPr/>
          <p:nvPr/>
        </p:nvGrpSpPr>
        <p:grpSpPr>
          <a:xfrm>
            <a:off x="15966603" y="1524198"/>
            <a:ext cx="8300392" cy="12198893"/>
            <a:chOff x="0" y="0"/>
            <a:chExt cx="8300391" cy="12198891"/>
          </a:xfrm>
        </p:grpSpPr>
        <p:sp>
          <p:nvSpPr>
            <p:cNvPr id="1420" name="Shape 1420"/>
            <p:cNvSpPr/>
            <p:nvPr/>
          </p:nvSpPr>
          <p:spPr>
            <a:xfrm>
              <a:off x="0" y="0"/>
              <a:ext cx="8300392" cy="12198892"/>
            </a:xfrm>
            <a:prstGeom prst="rect">
              <a:avLst/>
            </a:prstGeom>
            <a:solidFill>
              <a:srgbClr val="FFFFFF"/>
            </a:solidFill>
            <a:ln w="12700" cap="flat">
              <a:noFill/>
              <a:miter lim="400000"/>
            </a:ln>
            <a:effectLst/>
          </p:spPr>
          <p:txBody>
            <a:bodyPr wrap="square" lIns="71437" tIns="71437" rIns="71437" bIns="71437" numCol="1" anchor="ctr">
              <a:noAutofit/>
            </a:bodyPr>
            <a:lstStyle/>
            <a:p>
              <a:pPr algn="ctr" defTabSz="584200">
                <a:defRPr sz="3200">
                  <a:solidFill>
                    <a:srgbClr val="FFFFFF"/>
                  </a:solidFill>
                  <a:latin typeface="Helvetica Light"/>
                  <a:ea typeface="Helvetica Light"/>
                  <a:cs typeface="Helvetica Light"/>
                  <a:sym typeface="Helvetica Light"/>
                </a:defRPr>
              </a:pPr>
            </a:p>
          </p:txBody>
        </p:sp>
        <p:pic>
          <p:nvPicPr>
            <p:cNvPr id="1421" name="oreskes.tiff"/>
            <p:cNvPicPr>
              <a:picLocks noChangeAspect="1"/>
            </p:cNvPicPr>
            <p:nvPr/>
          </p:nvPicPr>
          <p:blipFill>
            <a:blip r:embed="rId3">
              <a:extLst/>
            </a:blip>
            <a:stretch>
              <a:fillRect/>
            </a:stretch>
          </p:blipFill>
          <p:spPr>
            <a:xfrm>
              <a:off x="1302379" y="2856167"/>
              <a:ext cx="6654806" cy="9262402"/>
            </a:xfrm>
            <a:prstGeom prst="rect">
              <a:avLst/>
            </a:prstGeom>
            <a:ln w="12700" cap="flat">
              <a:noFill/>
              <a:miter lim="400000"/>
            </a:ln>
            <a:effectLst/>
          </p:spPr>
        </p:pic>
      </p:grpSp>
      <p:grpSp>
        <p:nvGrpSpPr>
          <p:cNvPr id="1425" name="Group 1425"/>
          <p:cNvGrpSpPr/>
          <p:nvPr/>
        </p:nvGrpSpPr>
        <p:grpSpPr>
          <a:xfrm>
            <a:off x="8778404" y="2015754"/>
            <a:ext cx="8300392" cy="11792692"/>
            <a:chOff x="0" y="0"/>
            <a:chExt cx="8300391" cy="11792690"/>
          </a:xfrm>
        </p:grpSpPr>
        <p:sp>
          <p:nvSpPr>
            <p:cNvPr id="1423" name="Shape 1423"/>
            <p:cNvSpPr/>
            <p:nvPr/>
          </p:nvSpPr>
          <p:spPr>
            <a:xfrm>
              <a:off x="0" y="0"/>
              <a:ext cx="8300392" cy="11792691"/>
            </a:xfrm>
            <a:prstGeom prst="rect">
              <a:avLst/>
            </a:prstGeom>
            <a:solidFill>
              <a:srgbClr val="FFFFFF"/>
            </a:solidFill>
            <a:ln w="12700" cap="flat">
              <a:noFill/>
              <a:miter lim="400000"/>
            </a:ln>
            <a:effectLst/>
          </p:spPr>
          <p:txBody>
            <a:bodyPr wrap="square" lIns="71437" tIns="71437" rIns="71437" bIns="71437" numCol="1" anchor="ctr">
              <a:noAutofit/>
            </a:bodyPr>
            <a:lstStyle/>
            <a:p>
              <a:pPr algn="ctr" defTabSz="584200">
                <a:defRPr sz="3200">
                  <a:solidFill>
                    <a:srgbClr val="FFFFFF"/>
                  </a:solidFill>
                  <a:latin typeface="Helvetica Light"/>
                  <a:ea typeface="Helvetica Light"/>
                  <a:cs typeface="Helvetica Light"/>
                  <a:sym typeface="Helvetica Light"/>
                </a:defRPr>
              </a:pPr>
            </a:p>
          </p:txBody>
        </p:sp>
        <p:pic>
          <p:nvPicPr>
            <p:cNvPr id="1424" name="wef.png"/>
            <p:cNvPicPr>
              <a:picLocks noChangeAspect="1"/>
            </p:cNvPicPr>
            <p:nvPr/>
          </p:nvPicPr>
          <p:blipFill>
            <a:blip r:embed="rId4">
              <a:extLst/>
            </a:blip>
            <a:stretch>
              <a:fillRect/>
            </a:stretch>
          </p:blipFill>
          <p:spPr>
            <a:xfrm>
              <a:off x="415135" y="1080667"/>
              <a:ext cx="7291077" cy="10308571"/>
            </a:xfrm>
            <a:prstGeom prst="rect">
              <a:avLst/>
            </a:prstGeom>
            <a:ln w="12700" cap="flat">
              <a:noFill/>
              <a:miter lim="400000"/>
            </a:ln>
            <a:effectLst/>
          </p:spPr>
        </p:pic>
      </p:grpSp>
      <p:grpSp>
        <p:nvGrpSpPr>
          <p:cNvPr id="1428" name="Group 1428"/>
          <p:cNvGrpSpPr/>
          <p:nvPr/>
        </p:nvGrpSpPr>
        <p:grpSpPr>
          <a:xfrm>
            <a:off x="435426" y="1930400"/>
            <a:ext cx="8300392" cy="11792691"/>
            <a:chOff x="0" y="0"/>
            <a:chExt cx="8300391" cy="11792690"/>
          </a:xfrm>
        </p:grpSpPr>
        <p:sp>
          <p:nvSpPr>
            <p:cNvPr id="1426" name="Shape 1426"/>
            <p:cNvSpPr/>
            <p:nvPr/>
          </p:nvSpPr>
          <p:spPr>
            <a:xfrm>
              <a:off x="0" y="0"/>
              <a:ext cx="8300392" cy="11792691"/>
            </a:xfrm>
            <a:prstGeom prst="rect">
              <a:avLst/>
            </a:prstGeom>
            <a:solidFill>
              <a:srgbClr val="FFFFFF"/>
            </a:solidFill>
            <a:ln w="12700" cap="flat">
              <a:noFill/>
              <a:miter lim="400000"/>
            </a:ln>
            <a:effectLst/>
          </p:spPr>
          <p:txBody>
            <a:bodyPr wrap="square" lIns="71437" tIns="71437" rIns="71437" bIns="71437" numCol="1" anchor="ctr">
              <a:noAutofit/>
            </a:bodyPr>
            <a:lstStyle/>
            <a:p>
              <a:pPr algn="ctr" defTabSz="584200">
                <a:defRPr sz="3200">
                  <a:solidFill>
                    <a:srgbClr val="FFFFFF"/>
                  </a:solidFill>
                  <a:latin typeface="Helvetica Light"/>
                  <a:ea typeface="Helvetica Light"/>
                  <a:cs typeface="Helvetica Light"/>
                  <a:sym typeface="Helvetica Light"/>
                </a:defRPr>
              </a:pPr>
            </a:p>
          </p:txBody>
        </p:sp>
        <p:pic>
          <p:nvPicPr>
            <p:cNvPr id="1427" name="GCF.png"/>
            <p:cNvPicPr>
              <a:picLocks noChangeAspect="1"/>
            </p:cNvPicPr>
            <p:nvPr/>
          </p:nvPicPr>
          <p:blipFill>
            <a:blip r:embed="rId5">
              <a:extLst/>
            </a:blip>
            <a:stretch>
              <a:fillRect/>
            </a:stretch>
          </p:blipFill>
          <p:spPr>
            <a:xfrm>
              <a:off x="279400" y="48605"/>
              <a:ext cx="7030392" cy="8139212"/>
            </a:xfrm>
            <a:prstGeom prst="rect">
              <a:avLst/>
            </a:prstGeom>
            <a:ln w="12700" cap="flat">
              <a:noFill/>
              <a:miter lim="400000"/>
            </a:ln>
            <a:effectLst/>
          </p:spPr>
        </p:pic>
      </p:grpSp>
      <p:grpSp>
        <p:nvGrpSpPr>
          <p:cNvPr id="1431" name="Group 1431"/>
          <p:cNvGrpSpPr/>
          <p:nvPr/>
        </p:nvGrpSpPr>
        <p:grpSpPr>
          <a:xfrm>
            <a:off x="7975600" y="1011039"/>
            <a:ext cx="16206986" cy="12706658"/>
            <a:chOff x="0" y="0"/>
            <a:chExt cx="16206985" cy="12706657"/>
          </a:xfrm>
        </p:grpSpPr>
        <p:sp>
          <p:nvSpPr>
            <p:cNvPr id="1429" name="Shape 1429"/>
            <p:cNvSpPr/>
            <p:nvPr/>
          </p:nvSpPr>
          <p:spPr>
            <a:xfrm>
              <a:off x="0" y="61326"/>
              <a:ext cx="16206986" cy="1264533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30" name="extinction.tiff"/>
            <p:cNvPicPr>
              <a:picLocks noChangeAspect="1"/>
            </p:cNvPicPr>
            <p:nvPr/>
          </p:nvPicPr>
          <p:blipFill>
            <a:blip r:embed="rId6">
              <a:extLst/>
            </a:blip>
            <a:stretch>
              <a:fillRect/>
            </a:stretch>
          </p:blipFill>
          <p:spPr>
            <a:xfrm>
              <a:off x="590756" y="0"/>
              <a:ext cx="13944486" cy="12542560"/>
            </a:xfrm>
            <a:prstGeom prst="rect">
              <a:avLst/>
            </a:prstGeom>
            <a:ln w="12700" cap="flat">
              <a:noFill/>
              <a:miter lim="400000"/>
            </a:ln>
            <a:effectLst/>
          </p:spPr>
        </p:pic>
      </p:grpSp>
      <p:sp>
        <p:nvSpPr>
          <p:cNvPr id="1432" name="Shape 1432"/>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428"/>
                                        </p:tgtEl>
                                        <p:attrNameLst>
                                          <p:attrName>style.visibility</p:attrName>
                                        </p:attrNameLst>
                                      </p:cBhvr>
                                      <p:to>
                                        <p:strVal val="visible"/>
                                      </p:to>
                                    </p:set>
                                    <p:animEffect filter="dissolve" transition="in">
                                      <p:cBhvr>
                                        <p:cTn id="7" dur="1000"/>
                                        <p:tgtEl>
                                          <p:spTgt spid="142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425"/>
                                        </p:tgtEl>
                                        <p:attrNameLst>
                                          <p:attrName>style.visibility</p:attrName>
                                        </p:attrNameLst>
                                      </p:cBhvr>
                                      <p:to>
                                        <p:strVal val="visible"/>
                                      </p:to>
                                    </p:set>
                                    <p:animEffect filter="dissolve" transition="in">
                                      <p:cBhvr>
                                        <p:cTn id="11" dur="1000"/>
                                        <p:tgtEl>
                                          <p:spTgt spid="142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422"/>
                                        </p:tgtEl>
                                        <p:attrNameLst>
                                          <p:attrName>style.visibility</p:attrName>
                                        </p:attrNameLst>
                                      </p:cBhvr>
                                      <p:to>
                                        <p:strVal val="visible"/>
                                      </p:to>
                                    </p:set>
                                    <p:animEffect filter="dissolve" transition="in">
                                      <p:cBhvr>
                                        <p:cTn id="15" dur="1000"/>
                                        <p:tgtEl>
                                          <p:spTgt spid="1422"/>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1431"/>
                                        </p:tgtEl>
                                        <p:attrNameLst>
                                          <p:attrName>style.visibility</p:attrName>
                                        </p:attrNameLst>
                                      </p:cBhvr>
                                      <p:to>
                                        <p:strVal val="visible"/>
                                      </p:to>
                                    </p:set>
                                    <p:animEffect filter="dissolve" transition="in">
                                      <p:cBhvr>
                                        <p:cTn id="20" dur="1000"/>
                                        <p:tgtEl>
                                          <p:spTgt spid="1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22" grpId="3"/>
      <p:bldP build="whole" bldLvl="1" animBg="1" rev="0" advAuto="0" spid="1425" grpId="2"/>
      <p:bldP build="whole" bldLvl="1" animBg="1" rev="0" advAuto="0" spid="1428" grpId="1"/>
      <p:bldP build="whole" bldLvl="1" animBg="1" rev="0" advAuto="0" spid="1431" grpId="4"/>
    </p:bldLst>
  </p:timing>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4" name="F1.large.jpg"/>
          <p:cNvPicPr>
            <a:picLocks noChangeAspect="1"/>
          </p:cNvPicPr>
          <p:nvPr/>
        </p:nvPicPr>
        <p:blipFill>
          <a:blip r:embed="rId2">
            <a:extLst/>
          </a:blip>
          <a:stretch>
            <a:fillRect/>
          </a:stretch>
        </p:blipFill>
        <p:spPr>
          <a:xfrm>
            <a:off x="9115357" y="1129515"/>
            <a:ext cx="13200198" cy="12117370"/>
          </a:xfrm>
          <a:prstGeom prst="rect">
            <a:avLst/>
          </a:prstGeom>
          <a:ln w="12700">
            <a:miter lim="400000"/>
          </a:ln>
        </p:spPr>
      </p:pic>
      <p:pic>
        <p:nvPicPr>
          <p:cNvPr id="1435" name="steffen_et_al_2018.tiff"/>
          <p:cNvPicPr>
            <a:picLocks noChangeAspect="1"/>
          </p:cNvPicPr>
          <p:nvPr/>
        </p:nvPicPr>
        <p:blipFill>
          <a:blip r:embed="rId3">
            <a:extLst/>
          </a:blip>
          <a:stretch>
            <a:fillRect/>
          </a:stretch>
        </p:blipFill>
        <p:spPr>
          <a:xfrm>
            <a:off x="0" y="942779"/>
            <a:ext cx="13581375" cy="4693042"/>
          </a:xfrm>
          <a:prstGeom prst="rect">
            <a:avLst/>
          </a:prstGeom>
          <a:ln w="12700">
            <a:miter lim="400000"/>
          </a:ln>
        </p:spPr>
      </p:pic>
      <p:sp>
        <p:nvSpPr>
          <p:cNvPr id="1436" name="Shape 143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37"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1438" name="Shape 143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39"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1440" name="Shape 1440"/>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42" name="F2.large.jpg"/>
          <p:cNvPicPr>
            <a:picLocks noChangeAspect="1"/>
          </p:cNvPicPr>
          <p:nvPr/>
        </p:nvPicPr>
        <p:blipFill>
          <a:blip r:embed="rId2">
            <a:extLst/>
          </a:blip>
          <a:stretch>
            <a:fillRect/>
          </a:stretch>
        </p:blipFill>
        <p:spPr>
          <a:xfrm>
            <a:off x="2159000" y="1670050"/>
            <a:ext cx="16256000" cy="10375900"/>
          </a:xfrm>
          <a:prstGeom prst="rect">
            <a:avLst/>
          </a:prstGeom>
          <a:ln w="12700">
            <a:miter lim="400000"/>
          </a:ln>
        </p:spPr>
      </p:pic>
      <p:sp>
        <p:nvSpPr>
          <p:cNvPr id="1443" name="Shape 144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44"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1445" name="steffen_et_al_2018.tiff"/>
          <p:cNvPicPr>
            <a:picLocks noChangeAspect="1"/>
          </p:cNvPicPr>
          <p:nvPr/>
        </p:nvPicPr>
        <p:blipFill>
          <a:blip r:embed="rId4">
            <a:extLst/>
          </a:blip>
          <a:stretch>
            <a:fillRect/>
          </a:stretch>
        </p:blipFill>
        <p:spPr>
          <a:xfrm>
            <a:off x="18374320" y="11559999"/>
            <a:ext cx="5856346" cy="2023660"/>
          </a:xfrm>
          <a:prstGeom prst="rect">
            <a:avLst/>
          </a:prstGeom>
          <a:ln w="12700">
            <a:miter lim="400000"/>
          </a:ln>
        </p:spPr>
      </p:pic>
      <p:sp>
        <p:nvSpPr>
          <p:cNvPr id="1446" name="Shape 144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47"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448" name="Shape 1448"/>
          <p:cNvSpPr/>
          <p:nvPr/>
        </p:nvSpPr>
        <p:spPr>
          <a:xfrm>
            <a:off x="18670488" y="1638498"/>
            <a:ext cx="6005612" cy="2919711"/>
          </a:xfrm>
          <a:prstGeom prst="wedgeEllipseCallout">
            <a:avLst>
              <a:gd name="adj1" fmla="val -86311"/>
              <a:gd name="adj2" fmla="val 63081"/>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49" name="Shape 1449"/>
          <p:cNvSpPr/>
          <p:nvPr/>
        </p:nvSpPr>
        <p:spPr>
          <a:xfrm>
            <a:off x="19727834" y="2603500"/>
            <a:ext cx="412720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3600">
                <a:latin typeface="Helvetica Light"/>
                <a:ea typeface="Helvetica Light"/>
                <a:cs typeface="Helvetica Light"/>
                <a:sym typeface="Helvetica Light"/>
              </a:defRPr>
            </a:pPr>
            <a:r>
              <a:t>Anthropocene or</a:t>
            </a:r>
          </a:p>
          <a:p>
            <a:pPr algn="ctr">
              <a:defRPr sz="3600">
                <a:latin typeface="Helvetica Light"/>
                <a:ea typeface="Helvetica Light"/>
                <a:cs typeface="Helvetica Light"/>
                <a:sym typeface="Helvetica Light"/>
              </a:defRPr>
            </a:pPr>
            <a:r>
              <a:t>Post-Holocene?</a:t>
            </a:r>
          </a:p>
        </p:txBody>
      </p:sp>
      <p:sp>
        <p:nvSpPr>
          <p:cNvPr id="1450" name="Shape 1450"/>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48"/>
                                        </p:tgtEl>
                                        <p:attrNameLst>
                                          <p:attrName>style.visibility</p:attrName>
                                        </p:attrNameLst>
                                      </p:cBhvr>
                                      <p:to>
                                        <p:strVal val="visible"/>
                                      </p:to>
                                    </p:set>
                                    <p:animEffect filter="dissolve" transition="in">
                                      <p:cBhvr>
                                        <p:cTn id="7" dur="1000"/>
                                        <p:tgtEl>
                                          <p:spTgt spid="144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449"/>
                                        </p:tgtEl>
                                        <p:attrNameLst>
                                          <p:attrName>style.visibility</p:attrName>
                                        </p:attrNameLst>
                                      </p:cBhvr>
                                      <p:to>
                                        <p:strVal val="visible"/>
                                      </p:to>
                                    </p:set>
                                    <p:animEffect filter="dissolve" transition="in">
                                      <p:cBhvr>
                                        <p:cTn id="11" dur="1000"/>
                                        <p:tgtEl>
                                          <p:spTgt spid="1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8" grpId="1"/>
      <p:bldP build="whole" bldLvl="1" animBg="1" rev="0" advAuto="0" spid="1449" grpId="2"/>
    </p:bldLst>
  </p:timing>
</p:sld>
</file>

<file path=ppt/slides/slide7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452" name="F3.large.jpg"/>
          <p:cNvPicPr>
            <a:picLocks noChangeAspect="1"/>
          </p:cNvPicPr>
          <p:nvPr/>
        </p:nvPicPr>
        <p:blipFill>
          <a:blip r:embed="rId2">
            <a:extLst/>
          </a:blip>
          <a:stretch>
            <a:fillRect/>
          </a:stretch>
        </p:blipFill>
        <p:spPr>
          <a:xfrm>
            <a:off x="1447800" y="1435100"/>
            <a:ext cx="16256000" cy="10439400"/>
          </a:xfrm>
          <a:prstGeom prst="rect">
            <a:avLst/>
          </a:prstGeom>
          <a:ln w="12700">
            <a:miter lim="400000"/>
          </a:ln>
        </p:spPr>
      </p:pic>
      <p:sp>
        <p:nvSpPr>
          <p:cNvPr id="1453" name="Shape 145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54"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1455" name="steffen_et_al_2018.tiff"/>
          <p:cNvPicPr>
            <a:picLocks noChangeAspect="1"/>
          </p:cNvPicPr>
          <p:nvPr/>
        </p:nvPicPr>
        <p:blipFill>
          <a:blip r:embed="rId4">
            <a:extLst/>
          </a:blip>
          <a:stretch>
            <a:fillRect/>
          </a:stretch>
        </p:blipFill>
        <p:spPr>
          <a:xfrm>
            <a:off x="18374320" y="11559999"/>
            <a:ext cx="5856346" cy="2023660"/>
          </a:xfrm>
          <a:prstGeom prst="rect">
            <a:avLst/>
          </a:prstGeom>
          <a:ln w="12700">
            <a:miter lim="400000"/>
          </a:ln>
        </p:spPr>
      </p:pic>
      <p:sp>
        <p:nvSpPr>
          <p:cNvPr id="1456" name="Shape 145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57"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458" name="Shape 1458"/>
          <p:cNvSpPr/>
          <p:nvPr/>
        </p:nvSpPr>
        <p:spPr>
          <a:xfrm>
            <a:off x="18670488" y="1638498"/>
            <a:ext cx="6005612" cy="2919711"/>
          </a:xfrm>
          <a:prstGeom prst="wedgeEllipseCallout">
            <a:avLst>
              <a:gd name="adj1" fmla="val -94431"/>
              <a:gd name="adj2" fmla="val 35929"/>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59" name="Shape 1459"/>
          <p:cNvSpPr/>
          <p:nvPr/>
        </p:nvSpPr>
        <p:spPr>
          <a:xfrm>
            <a:off x="19727834" y="2330449"/>
            <a:ext cx="4127203"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Extinction of mammals and birds</a:t>
            </a:r>
          </a:p>
        </p:txBody>
      </p:sp>
      <p:sp>
        <p:nvSpPr>
          <p:cNvPr id="1460" name="Shape 1460"/>
          <p:cNvSpPr/>
          <p:nvPr/>
        </p:nvSpPr>
        <p:spPr>
          <a:xfrm>
            <a:off x="17908488" y="5016698"/>
            <a:ext cx="6005612" cy="2919711"/>
          </a:xfrm>
          <a:prstGeom prst="wedgeEllipseCallout">
            <a:avLst>
              <a:gd name="adj1" fmla="val -187917"/>
              <a:gd name="adj2" fmla="val -49574"/>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61" name="Shape 1461"/>
          <p:cNvSpPr/>
          <p:nvPr/>
        </p:nvSpPr>
        <p:spPr>
          <a:xfrm>
            <a:off x="18788034" y="6057900"/>
            <a:ext cx="412720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Extinction of insects</a:t>
            </a:r>
          </a:p>
        </p:txBody>
      </p:sp>
      <p:sp>
        <p:nvSpPr>
          <p:cNvPr id="1462" name="Shape 1462"/>
          <p:cNvSpPr/>
          <p:nvPr/>
        </p:nvSpPr>
        <p:spPr>
          <a:xfrm>
            <a:off x="17908488" y="8288349"/>
            <a:ext cx="6005612" cy="2919711"/>
          </a:xfrm>
          <a:prstGeom prst="wedgeEllipseCallout">
            <a:avLst>
              <a:gd name="adj1" fmla="val -146462"/>
              <a:gd name="adj2" fmla="val -134278"/>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63" name="Shape 1463"/>
          <p:cNvSpPr/>
          <p:nvPr/>
        </p:nvSpPr>
        <p:spPr>
          <a:xfrm>
            <a:off x="18788034" y="9602600"/>
            <a:ext cx="412720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Loss of soil</a:t>
            </a:r>
          </a:p>
        </p:txBody>
      </p:sp>
      <p:sp>
        <p:nvSpPr>
          <p:cNvPr id="1464" name="Shape 1464"/>
          <p:cNvSpPr/>
          <p:nvPr/>
        </p:nvSpPr>
        <p:spPr>
          <a:xfrm rot="20100000">
            <a:off x="-577990" y="6143212"/>
            <a:ext cx="25758278" cy="2186584"/>
          </a:xfrm>
          <a:prstGeom prst="roundRect">
            <a:avLst>
              <a:gd name="adj" fmla="val 8712"/>
            </a:avLst>
          </a:prstGeom>
          <a:solidFill>
            <a:srgbClr val="443A36"/>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76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Is the Success Story of Homo sapiens going to continue?</a:t>
            </a:r>
          </a:p>
        </p:txBody>
      </p:sp>
      <p:sp>
        <p:nvSpPr>
          <p:cNvPr id="1465" name="Shape 1465"/>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58"/>
                                        </p:tgtEl>
                                        <p:attrNameLst>
                                          <p:attrName>style.visibility</p:attrName>
                                        </p:attrNameLst>
                                      </p:cBhvr>
                                      <p:to>
                                        <p:strVal val="visible"/>
                                      </p:to>
                                    </p:set>
                                    <p:animEffect filter="dissolve" transition="in">
                                      <p:cBhvr>
                                        <p:cTn id="7" dur="1000"/>
                                        <p:tgtEl>
                                          <p:spTgt spid="145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459"/>
                                        </p:tgtEl>
                                        <p:attrNameLst>
                                          <p:attrName>style.visibility</p:attrName>
                                        </p:attrNameLst>
                                      </p:cBhvr>
                                      <p:to>
                                        <p:strVal val="visible"/>
                                      </p:to>
                                    </p:set>
                                    <p:animEffect filter="dissolve" transition="in">
                                      <p:cBhvr>
                                        <p:cTn id="11" dur="1000"/>
                                        <p:tgtEl>
                                          <p:spTgt spid="145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460"/>
                                        </p:tgtEl>
                                        <p:attrNameLst>
                                          <p:attrName>style.visibility</p:attrName>
                                        </p:attrNameLst>
                                      </p:cBhvr>
                                      <p:to>
                                        <p:strVal val="visible"/>
                                      </p:to>
                                    </p:set>
                                    <p:animEffect filter="dissolve" transition="in">
                                      <p:cBhvr>
                                        <p:cTn id="15" dur="1000"/>
                                        <p:tgtEl>
                                          <p:spTgt spid="1460"/>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1461"/>
                                        </p:tgtEl>
                                        <p:attrNameLst>
                                          <p:attrName>style.visibility</p:attrName>
                                        </p:attrNameLst>
                                      </p:cBhvr>
                                      <p:to>
                                        <p:strVal val="visible"/>
                                      </p:to>
                                    </p:set>
                                    <p:animEffect filter="dissolve" transition="in">
                                      <p:cBhvr>
                                        <p:cTn id="19" dur="1000"/>
                                        <p:tgtEl>
                                          <p:spTgt spid="1461"/>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1462"/>
                                        </p:tgtEl>
                                        <p:attrNameLst>
                                          <p:attrName>style.visibility</p:attrName>
                                        </p:attrNameLst>
                                      </p:cBhvr>
                                      <p:to>
                                        <p:strVal val="visible"/>
                                      </p:to>
                                    </p:set>
                                    <p:animEffect filter="dissolve" transition="in">
                                      <p:cBhvr>
                                        <p:cTn id="23" dur="1000"/>
                                        <p:tgtEl>
                                          <p:spTgt spid="1462"/>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1463"/>
                                        </p:tgtEl>
                                        <p:attrNameLst>
                                          <p:attrName>style.visibility</p:attrName>
                                        </p:attrNameLst>
                                      </p:cBhvr>
                                      <p:to>
                                        <p:strVal val="visible"/>
                                      </p:to>
                                    </p:set>
                                    <p:animEffect filter="dissolve" transition="in">
                                      <p:cBhvr>
                                        <p:cTn id="27" dur="1000"/>
                                        <p:tgtEl>
                                          <p:spTgt spid="1463"/>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2" grpId="7" fill="hold">
                                  <p:stCondLst>
                                    <p:cond delay="0"/>
                                  </p:stCondLst>
                                  <p:iterate type="el" backwards="0">
                                    <p:tmAbs val="0"/>
                                  </p:iterate>
                                  <p:childTnLst>
                                    <p:set>
                                      <p:cBhvr>
                                        <p:cTn id="31" fill="hold"/>
                                        <p:tgtEl>
                                          <p:spTgt spid="1464"/>
                                        </p:tgtEl>
                                        <p:attrNameLst>
                                          <p:attrName>style.visibility</p:attrName>
                                        </p:attrNameLst>
                                      </p:cBhvr>
                                      <p:to>
                                        <p:strVal val="visible"/>
                                      </p:to>
                                    </p:set>
                                    <p:animEffect filter="wipe(down)" transition="in">
                                      <p:cBhvr>
                                        <p:cTn id="32" dur="1000"/>
                                        <p:tgtEl>
                                          <p:spTgt spid="1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2" grpId="5"/>
      <p:bldP build="whole" bldLvl="1" animBg="1" rev="0" advAuto="0" spid="1460" grpId="3"/>
      <p:bldP build="whole" bldLvl="1" animBg="1" rev="0" advAuto="0" spid="1463" grpId="6"/>
      <p:bldP build="whole" bldLvl="1" animBg="1" rev="0" advAuto="0" spid="1461" grpId="4"/>
      <p:bldP build="whole" bldLvl="1" animBg="1" rev="0" advAuto="0" spid="1459" grpId="2"/>
      <p:bldP build="whole" bldLvl="1" animBg="1" rev="0" advAuto="0" spid="1464" grpId="7"/>
      <p:bldP build="whole" bldLvl="1" animBg="1" rev="0" advAuto="0" spid="1458" grpId="1"/>
    </p:bldLst>
  </p:timing>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467" name="droppedImage.pdf"/>
          <p:cNvPicPr>
            <a:picLocks noChangeAspect="1"/>
          </p:cNvPicPr>
          <p:nvPr/>
        </p:nvPicPr>
        <p:blipFill>
          <a:blip r:embed="rId2">
            <a:extLst/>
          </a:blip>
          <a:stretch>
            <a:fillRect/>
          </a:stretch>
        </p:blipFill>
        <p:spPr>
          <a:xfrm>
            <a:off x="22517100" y="698500"/>
            <a:ext cx="1460500" cy="1194955"/>
          </a:xfrm>
          <a:prstGeom prst="rect">
            <a:avLst/>
          </a:prstGeom>
          <a:ln w="12700">
            <a:miter lim="400000"/>
          </a:ln>
        </p:spPr>
      </p:pic>
      <p:sp>
        <p:nvSpPr>
          <p:cNvPr id="1468" name="Shape 146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69"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1470" name="figure3.jpg"/>
          <p:cNvPicPr>
            <a:picLocks noChangeAspect="1"/>
          </p:cNvPicPr>
          <p:nvPr/>
        </p:nvPicPr>
        <p:blipFill>
          <a:blip r:embed="rId4">
            <a:extLst/>
          </a:blip>
          <a:stretch>
            <a:fillRect/>
          </a:stretch>
        </p:blipFill>
        <p:spPr>
          <a:xfrm>
            <a:off x="1979965" y="1324074"/>
            <a:ext cx="18493670" cy="12112526"/>
          </a:xfrm>
          <a:prstGeom prst="rect">
            <a:avLst/>
          </a:prstGeom>
          <a:ln w="12700">
            <a:miter lim="400000"/>
          </a:ln>
        </p:spPr>
      </p:pic>
      <p:sp>
        <p:nvSpPr>
          <p:cNvPr id="1471" name="Shape 1471"/>
          <p:cNvSpPr/>
          <p:nvPr/>
        </p:nvSpPr>
        <p:spPr>
          <a:xfrm>
            <a:off x="20932457" y="12819062"/>
            <a:ext cx="2280286" cy="676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defRPr sz="3500">
                <a:latin typeface="Helvetica Light"/>
                <a:ea typeface="Helvetica Light"/>
                <a:cs typeface="Helvetica Light"/>
                <a:sym typeface="Helvetica Light"/>
              </a:defRPr>
            </a:lvl1pPr>
          </a:lstStyle>
          <a:p>
            <a:pPr/>
            <a:r>
              <a:t>Plag, 2019</a:t>
            </a:r>
          </a:p>
        </p:txBody>
      </p:sp>
      <p:sp>
        <p:nvSpPr>
          <p:cNvPr id="1472" name="Shape 1472"/>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sp>
        <p:nvSpPr>
          <p:cNvPr id="1473" name="Shape 1473"/>
          <p:cNvSpPr/>
          <p:nvPr/>
        </p:nvSpPr>
        <p:spPr>
          <a:xfrm>
            <a:off x="2901900" y="1371599"/>
            <a:ext cx="1235119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Tipping Point: Population growth and carrying capacity</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5" name="column21_futurescone-cdb.png"/>
          <p:cNvPicPr>
            <a:picLocks noChangeAspect="1"/>
          </p:cNvPicPr>
          <p:nvPr/>
        </p:nvPicPr>
        <p:blipFill>
          <a:blip r:embed="rId2">
            <a:extLst/>
          </a:blip>
          <a:stretch>
            <a:fillRect/>
          </a:stretch>
        </p:blipFill>
        <p:spPr>
          <a:xfrm>
            <a:off x="935382" y="854980"/>
            <a:ext cx="17693110" cy="12006040"/>
          </a:xfrm>
          <a:prstGeom prst="rect">
            <a:avLst/>
          </a:prstGeom>
          <a:ln w="12700">
            <a:miter lim="400000"/>
          </a:ln>
        </p:spPr>
      </p:pic>
      <p:sp>
        <p:nvSpPr>
          <p:cNvPr id="1476" name="Shape 1476"/>
          <p:cNvSpPr/>
          <p:nvPr/>
        </p:nvSpPr>
        <p:spPr>
          <a:xfrm>
            <a:off x="1490133" y="11269133"/>
            <a:ext cx="4462860" cy="1270001"/>
          </a:xfrm>
          <a:prstGeom prst="rect">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p>
        </p:txBody>
      </p:sp>
      <p:sp>
        <p:nvSpPr>
          <p:cNvPr id="1477" name="Shape 1477"/>
          <p:cNvSpPr/>
          <p:nvPr/>
        </p:nvSpPr>
        <p:spPr>
          <a:xfrm>
            <a:off x="12599357" y="12320984"/>
            <a:ext cx="3537516" cy="741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defRPr sz="3600">
                <a:latin typeface="Calibri"/>
                <a:ea typeface="Calibri"/>
                <a:cs typeface="Calibri"/>
                <a:sym typeface="Calibri"/>
              </a:defRPr>
            </a:lvl1pPr>
          </a:lstStyle>
          <a:p>
            <a:pPr/>
            <a:r>
              <a:t>Voros, 2003, 2012</a:t>
            </a:r>
          </a:p>
        </p:txBody>
      </p:sp>
      <p:grpSp>
        <p:nvGrpSpPr>
          <p:cNvPr id="1492" name="Group 1492"/>
          <p:cNvGrpSpPr/>
          <p:nvPr/>
        </p:nvGrpSpPr>
        <p:grpSpPr>
          <a:xfrm>
            <a:off x="9677400" y="1722120"/>
            <a:ext cx="13253939" cy="11619945"/>
            <a:chOff x="0" y="0"/>
            <a:chExt cx="13253938" cy="11619944"/>
          </a:xfrm>
        </p:grpSpPr>
        <p:sp>
          <p:nvSpPr>
            <p:cNvPr id="1478" name="Shape 1478"/>
            <p:cNvSpPr/>
            <p:nvPr/>
          </p:nvSpPr>
          <p:spPr>
            <a:xfrm>
              <a:off x="0" y="1019393"/>
              <a:ext cx="1575495" cy="4139903"/>
            </a:xfrm>
            <a:prstGeom prst="ellipse">
              <a:avLst/>
            </a:prstGeom>
            <a:solidFill>
              <a:srgbClr val="EC5D57">
                <a:alpha val="53626"/>
              </a:srgbClr>
            </a:solidFill>
            <a:ln w="12700" cap="flat">
              <a:noFill/>
              <a:miter lim="400000"/>
            </a:ln>
            <a:effectLst/>
          </p:spPr>
          <p:txBody>
            <a:bodyPr wrap="square" lIns="50800" tIns="50800" rIns="50800" bIns="50800" numCol="1" anchor="ctr">
              <a:noAutofit/>
            </a:bodyPr>
            <a:lstStyle/>
            <a:p>
              <a:pPr algn="ctr" defTabSz="825500">
                <a:defRPr sz="3200">
                  <a:solidFill>
                    <a:srgbClr val="FFFFFF"/>
                  </a:solidFill>
                  <a:latin typeface="Helvetica Light"/>
                  <a:ea typeface="Helvetica Light"/>
                  <a:cs typeface="Helvetica Light"/>
                  <a:sym typeface="Helvetica Light"/>
                </a:defRPr>
              </a:pPr>
            </a:p>
          </p:txBody>
        </p:sp>
        <p:sp>
          <p:nvSpPr>
            <p:cNvPr id="1479" name="Shape 1479"/>
            <p:cNvSpPr/>
            <p:nvPr/>
          </p:nvSpPr>
          <p:spPr>
            <a:xfrm>
              <a:off x="304800" y="4104302"/>
              <a:ext cx="1270000" cy="2063156"/>
            </a:xfrm>
            <a:prstGeom prst="ellipse">
              <a:avLst/>
            </a:prstGeom>
            <a:solidFill>
              <a:srgbClr val="DCBD23">
                <a:alpha val="53626"/>
              </a:srgbClr>
            </a:solidFill>
            <a:ln w="12700" cap="flat">
              <a:noFill/>
              <a:miter lim="400000"/>
            </a:ln>
            <a:effectLst/>
          </p:spPr>
          <p:txBody>
            <a:bodyPr wrap="square" lIns="50800" tIns="50800" rIns="50800" bIns="50800" numCol="1" anchor="ctr">
              <a:noAutofit/>
            </a:bodyPr>
            <a:lstStyle/>
            <a:p>
              <a:pPr algn="ctr" defTabSz="825500">
                <a:defRPr sz="3200">
                  <a:solidFill>
                    <a:srgbClr val="FFFFFF"/>
                  </a:solidFill>
                  <a:latin typeface="Helvetica Light"/>
                  <a:ea typeface="Helvetica Light"/>
                  <a:cs typeface="Helvetica Light"/>
                  <a:sym typeface="Helvetica Light"/>
                </a:defRPr>
              </a:pPr>
            </a:p>
          </p:txBody>
        </p:sp>
        <p:sp>
          <p:nvSpPr>
            <p:cNvPr id="1480" name="Shape 1480"/>
            <p:cNvSpPr/>
            <p:nvPr/>
          </p:nvSpPr>
          <p:spPr>
            <a:xfrm>
              <a:off x="694" y="5526702"/>
              <a:ext cx="1574106" cy="2063156"/>
            </a:xfrm>
            <a:prstGeom prst="ellipse">
              <a:avLst/>
            </a:prstGeom>
            <a:solidFill>
              <a:srgbClr val="70BF41">
                <a:alpha val="53626"/>
              </a:srgbClr>
            </a:solidFill>
            <a:ln w="12700" cap="flat">
              <a:noFill/>
              <a:miter lim="400000"/>
            </a:ln>
            <a:effectLst/>
          </p:spPr>
          <p:txBody>
            <a:bodyPr wrap="square" lIns="50800" tIns="50800" rIns="50800" bIns="50800" numCol="1" anchor="ctr">
              <a:noAutofit/>
            </a:bodyPr>
            <a:lstStyle/>
            <a:p>
              <a:pPr algn="ctr" defTabSz="825500">
                <a:defRPr sz="3200">
                  <a:solidFill>
                    <a:srgbClr val="FFFFFF"/>
                  </a:solidFill>
                  <a:latin typeface="Helvetica Light"/>
                  <a:ea typeface="Helvetica Light"/>
                  <a:cs typeface="Helvetica Light"/>
                  <a:sym typeface="Helvetica Light"/>
                </a:defRPr>
              </a:pPr>
            </a:p>
          </p:txBody>
        </p:sp>
        <p:sp>
          <p:nvSpPr>
            <p:cNvPr id="1481" name="Shape 1481"/>
            <p:cNvSpPr/>
            <p:nvPr/>
          </p:nvSpPr>
          <p:spPr>
            <a:xfrm>
              <a:off x="694" y="6847502"/>
              <a:ext cx="1574106" cy="2063156"/>
            </a:xfrm>
            <a:prstGeom prst="ellipse">
              <a:avLst/>
            </a:prstGeom>
            <a:solidFill>
              <a:srgbClr val="0365C0">
                <a:alpha val="53626"/>
              </a:srgbClr>
            </a:solidFill>
            <a:ln w="12700" cap="flat">
              <a:noFill/>
              <a:miter lim="400000"/>
            </a:ln>
            <a:effectLst/>
          </p:spPr>
          <p:txBody>
            <a:bodyPr wrap="square" lIns="50800" tIns="50800" rIns="50800" bIns="50800" numCol="1" anchor="ctr">
              <a:noAutofit/>
            </a:bodyPr>
            <a:lstStyle/>
            <a:p>
              <a:pPr algn="ctr" defTabSz="825500">
                <a:defRPr sz="3200">
                  <a:solidFill>
                    <a:srgbClr val="FFFFFF"/>
                  </a:solidFill>
                  <a:latin typeface="Helvetica Light"/>
                  <a:ea typeface="Helvetica Light"/>
                  <a:cs typeface="Helvetica Light"/>
                  <a:sym typeface="Helvetica Light"/>
                </a:defRPr>
              </a:pPr>
            </a:p>
          </p:txBody>
        </p:sp>
        <p:sp>
          <p:nvSpPr>
            <p:cNvPr id="1482" name="Shape 1482"/>
            <p:cNvSpPr/>
            <p:nvPr/>
          </p:nvSpPr>
          <p:spPr>
            <a:xfrm>
              <a:off x="698103" y="2476618"/>
              <a:ext cx="7985224" cy="411759"/>
            </a:xfrm>
            <a:prstGeom prst="line">
              <a:avLst/>
            </a:prstGeom>
            <a:noFill/>
            <a:ln w="50800" cap="flat">
              <a:solidFill>
                <a:srgbClr val="EC5D57"/>
              </a:solidFill>
              <a:prstDash val="solid"/>
              <a:miter lim="400000"/>
            </a:ln>
            <a:effectLst/>
          </p:spPr>
          <p:txBody>
            <a:bodyPr wrap="square" lIns="50800" tIns="50800" rIns="50800" bIns="50800" numCol="1" anchor="ctr">
              <a:noAutofit/>
            </a:bodyPr>
            <a:lstStyle/>
            <a:p>
              <a:pPr algn="ctr" defTabSz="825500">
                <a:defRPr sz="3200">
                  <a:latin typeface="Helvetica Light"/>
                  <a:ea typeface="Helvetica Light"/>
                  <a:cs typeface="Helvetica Light"/>
                  <a:sym typeface="Helvetica Light"/>
                </a:defRPr>
              </a:pPr>
            </a:p>
          </p:txBody>
        </p:sp>
        <p:sp>
          <p:nvSpPr>
            <p:cNvPr id="1483" name="Shape 1483"/>
            <p:cNvSpPr/>
            <p:nvPr/>
          </p:nvSpPr>
          <p:spPr>
            <a:xfrm>
              <a:off x="8799512" y="2468879"/>
              <a:ext cx="2619376"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EC5D57"/>
                  </a:solidFill>
                  <a:latin typeface="Helvetica Light"/>
                  <a:ea typeface="Helvetica Light"/>
                  <a:cs typeface="Helvetica Light"/>
                  <a:sym typeface="Helvetica Light"/>
                </a:defRPr>
              </a:lvl1pPr>
            </a:lstStyle>
            <a:p>
              <a:pPr/>
              <a:r>
                <a:t>Collapse</a:t>
              </a:r>
            </a:p>
          </p:txBody>
        </p:sp>
        <p:sp>
          <p:nvSpPr>
            <p:cNvPr id="1484" name="Shape 1484"/>
            <p:cNvSpPr/>
            <p:nvPr/>
          </p:nvSpPr>
          <p:spPr>
            <a:xfrm flipV="1">
              <a:off x="1358503" y="4116994"/>
              <a:ext cx="7431782" cy="813007"/>
            </a:xfrm>
            <a:prstGeom prst="line">
              <a:avLst/>
            </a:prstGeom>
            <a:noFill/>
            <a:ln w="50800" cap="flat">
              <a:solidFill>
                <a:srgbClr val="F39019"/>
              </a:solidFill>
              <a:prstDash val="solid"/>
              <a:miter lim="400000"/>
            </a:ln>
            <a:effectLst/>
          </p:spPr>
          <p:txBody>
            <a:bodyPr wrap="square" lIns="50800" tIns="50800" rIns="50800" bIns="50800" numCol="1" anchor="ctr">
              <a:noAutofit/>
            </a:bodyPr>
            <a:lstStyle/>
            <a:p>
              <a:pPr algn="ctr" defTabSz="825500">
                <a:defRPr sz="3200">
                  <a:latin typeface="Helvetica Light"/>
                  <a:ea typeface="Helvetica Light"/>
                  <a:cs typeface="Helvetica Light"/>
                  <a:sym typeface="Helvetica Light"/>
                </a:defRPr>
              </a:pPr>
            </a:p>
          </p:txBody>
        </p:sp>
        <p:sp>
          <p:nvSpPr>
            <p:cNvPr id="1485" name="Shape 1485"/>
            <p:cNvSpPr/>
            <p:nvPr/>
          </p:nvSpPr>
          <p:spPr>
            <a:xfrm>
              <a:off x="8860690" y="3662679"/>
              <a:ext cx="265557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F5D328"/>
                  </a:solidFill>
                  <a:latin typeface="Helvetica Light"/>
                  <a:ea typeface="Helvetica Light"/>
                  <a:cs typeface="Helvetica Light"/>
                  <a:sym typeface="Helvetica Light"/>
                </a:defRPr>
              </a:lvl1pPr>
            </a:lstStyle>
            <a:p>
              <a:pPr/>
              <a:r>
                <a:t>Continue</a:t>
              </a:r>
            </a:p>
          </p:txBody>
        </p:sp>
        <p:sp>
          <p:nvSpPr>
            <p:cNvPr id="1486" name="Shape 1486"/>
            <p:cNvSpPr/>
            <p:nvPr/>
          </p:nvSpPr>
          <p:spPr>
            <a:xfrm>
              <a:off x="1358503" y="6307879"/>
              <a:ext cx="7431783" cy="1"/>
            </a:xfrm>
            <a:prstGeom prst="line">
              <a:avLst/>
            </a:prstGeom>
            <a:noFill/>
            <a:ln w="50800" cap="flat">
              <a:solidFill>
                <a:srgbClr val="70BF41"/>
              </a:solidFill>
              <a:prstDash val="solid"/>
              <a:miter lim="400000"/>
            </a:ln>
            <a:effectLst/>
          </p:spPr>
          <p:txBody>
            <a:bodyPr wrap="square" lIns="50800" tIns="50800" rIns="50800" bIns="50800" numCol="1" anchor="ctr">
              <a:noAutofit/>
            </a:bodyPr>
            <a:lstStyle/>
            <a:p>
              <a:pPr algn="ctr" defTabSz="825500">
                <a:defRPr sz="3200">
                  <a:latin typeface="Helvetica Light"/>
                  <a:ea typeface="Helvetica Light"/>
                  <a:cs typeface="Helvetica Light"/>
                  <a:sym typeface="Helvetica Light"/>
                </a:defRPr>
              </a:pPr>
            </a:p>
          </p:txBody>
        </p:sp>
        <p:sp>
          <p:nvSpPr>
            <p:cNvPr id="1487" name="Shape 1487"/>
            <p:cNvSpPr/>
            <p:nvPr/>
          </p:nvSpPr>
          <p:spPr>
            <a:xfrm>
              <a:off x="8941018" y="5876079"/>
              <a:ext cx="2901316"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70BF41"/>
                  </a:solidFill>
                  <a:latin typeface="Helvetica Light"/>
                  <a:ea typeface="Helvetica Light"/>
                  <a:cs typeface="Helvetica Light"/>
                  <a:sym typeface="Helvetica Light"/>
                </a:defRPr>
              </a:lvl1pPr>
            </a:lstStyle>
            <a:p>
              <a:pPr/>
              <a:r>
                <a:t>Discipline</a:t>
              </a:r>
            </a:p>
          </p:txBody>
        </p:sp>
        <p:sp>
          <p:nvSpPr>
            <p:cNvPr id="1488" name="Shape 1488"/>
            <p:cNvSpPr/>
            <p:nvPr/>
          </p:nvSpPr>
          <p:spPr>
            <a:xfrm>
              <a:off x="1409303" y="7879080"/>
              <a:ext cx="7431783" cy="1"/>
            </a:xfrm>
            <a:prstGeom prst="line">
              <a:avLst/>
            </a:prstGeom>
            <a:noFill/>
            <a:ln w="50800" cap="flat">
              <a:solidFill>
                <a:srgbClr val="0365C0"/>
              </a:solidFill>
              <a:prstDash val="solid"/>
              <a:miter lim="400000"/>
            </a:ln>
            <a:effectLst/>
          </p:spPr>
          <p:txBody>
            <a:bodyPr wrap="square" lIns="50800" tIns="50800" rIns="50800" bIns="50800" numCol="1" anchor="ctr">
              <a:noAutofit/>
            </a:bodyPr>
            <a:lstStyle/>
            <a:p>
              <a:pPr algn="ctr" defTabSz="825500">
                <a:defRPr sz="3200">
                  <a:latin typeface="Helvetica Light"/>
                  <a:ea typeface="Helvetica Light"/>
                  <a:cs typeface="Helvetica Light"/>
                  <a:sym typeface="Helvetica Light"/>
                </a:defRPr>
              </a:pPr>
            </a:p>
          </p:txBody>
        </p:sp>
        <p:sp>
          <p:nvSpPr>
            <p:cNvPr id="1489" name="Shape 1489"/>
            <p:cNvSpPr/>
            <p:nvPr/>
          </p:nvSpPr>
          <p:spPr>
            <a:xfrm>
              <a:off x="8951813" y="7447280"/>
              <a:ext cx="4302126"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70BF41"/>
                  </a:solidFill>
                  <a:latin typeface="Helvetica Light"/>
                  <a:ea typeface="Helvetica Light"/>
                  <a:cs typeface="Helvetica Light"/>
                  <a:sym typeface="Helvetica Light"/>
                </a:defRPr>
              </a:lvl1pPr>
            </a:lstStyle>
            <a:p>
              <a:pPr/>
              <a:r>
                <a:t>Transformation</a:t>
              </a:r>
            </a:p>
          </p:txBody>
        </p:sp>
        <p:sp>
          <p:nvSpPr>
            <p:cNvPr id="1490" name="Shape 1490"/>
            <p:cNvSpPr/>
            <p:nvPr/>
          </p:nvSpPr>
          <p:spPr>
            <a:xfrm>
              <a:off x="9098808" y="10319464"/>
              <a:ext cx="3077861" cy="1300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1828800">
                <a:defRPr sz="3600">
                  <a:latin typeface="Calibri"/>
                  <a:ea typeface="Calibri"/>
                  <a:cs typeface="Calibri"/>
                  <a:sym typeface="Calibri"/>
                </a:defRPr>
              </a:pPr>
              <a:r>
                <a:t>Dator, 2009;</a:t>
              </a:r>
            </a:p>
            <a:p>
              <a:pPr defTabSz="1828800">
                <a:defRPr sz="3600">
                  <a:latin typeface="Calibri"/>
                  <a:ea typeface="Calibri"/>
                  <a:cs typeface="Calibri"/>
                  <a:sym typeface="Calibri"/>
                </a:defRPr>
              </a:pPr>
              <a:r>
                <a:t>Bengtson, 2018</a:t>
              </a:r>
            </a:p>
          </p:txBody>
        </p:sp>
        <p:sp>
          <p:nvSpPr>
            <p:cNvPr id="1491" name="Shape 1491"/>
            <p:cNvSpPr/>
            <p:nvPr/>
          </p:nvSpPr>
          <p:spPr>
            <a:xfrm>
              <a:off x="8770196" y="0"/>
              <a:ext cx="3735086" cy="741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defTabSz="1828800">
                <a:defRPr sz="3600">
                  <a:latin typeface="Calibri"/>
                  <a:ea typeface="Calibri"/>
                  <a:cs typeface="Calibri"/>
                  <a:sym typeface="Calibri"/>
                </a:defRPr>
              </a:lvl1pPr>
            </a:lstStyle>
            <a:p>
              <a:pPr/>
              <a:r>
                <a:t>Archetypal futures </a:t>
              </a:r>
            </a:p>
          </p:txBody>
        </p:sp>
      </p:grpSp>
      <p:sp>
        <p:nvSpPr>
          <p:cNvPr id="1493" name="Shape 149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494"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495" name="Shape 1495"/>
          <p:cNvSpPr/>
          <p:nvPr/>
        </p:nvSpPr>
        <p:spPr>
          <a:xfrm>
            <a:off x="-1" y="6056758"/>
            <a:ext cx="776190" cy="2057401"/>
          </a:xfrm>
          <a:prstGeom prst="ellipse">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96" name="Shape 1496"/>
          <p:cNvSpPr/>
          <p:nvPr/>
        </p:nvSpPr>
        <p:spPr>
          <a:xfrm rot="16200000">
            <a:off x="-177304" y="6729858"/>
            <a:ext cx="113079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Past</a:t>
            </a:r>
          </a:p>
        </p:txBody>
      </p:sp>
      <p:sp>
        <p:nvSpPr>
          <p:cNvPr id="1497" name="Shape 1497"/>
          <p:cNvSpPr/>
          <p:nvPr/>
        </p:nvSpPr>
        <p:spPr>
          <a:xfrm>
            <a:off x="431800" y="5998633"/>
            <a:ext cx="1112836" cy="1112836"/>
          </a:xfrm>
          <a:prstGeom prst="line">
            <a:avLst/>
          </a:prstGeom>
          <a:ln w="25400">
            <a:solidFill>
              <a:schemeClr val="accent6">
                <a:hueOff val="7068543"/>
                <a:satOff val="-63217"/>
                <a:lumOff val="21330"/>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98" name="Shape 1498"/>
          <p:cNvSpPr/>
          <p:nvPr/>
        </p:nvSpPr>
        <p:spPr>
          <a:xfrm flipV="1">
            <a:off x="431800" y="7339023"/>
            <a:ext cx="1112836" cy="793211"/>
          </a:xfrm>
          <a:prstGeom prst="line">
            <a:avLst/>
          </a:prstGeom>
          <a:ln w="25400">
            <a:solidFill>
              <a:schemeClr val="accent6">
                <a:hueOff val="7068543"/>
                <a:satOff val="-63217"/>
                <a:lumOff val="21330"/>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99" name="Shape 1499"/>
          <p:cNvSpPr/>
          <p:nvPr/>
        </p:nvSpPr>
        <p:spPr>
          <a:xfrm>
            <a:off x="134119" y="1028169"/>
            <a:ext cx="793190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Spectrum of Possible Futures</a:t>
            </a:r>
          </a:p>
        </p:txBody>
      </p:sp>
      <p:sp>
        <p:nvSpPr>
          <p:cNvPr id="1500" name="Shape 1500"/>
          <p:cNvSpPr/>
          <p:nvPr/>
        </p:nvSpPr>
        <p:spPr>
          <a:xfrm>
            <a:off x="158700" y="68312"/>
            <a:ext cx="1891366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Leaving the “Safe Operating Space” and into the Unknown </a:t>
            </a:r>
          </a:p>
        </p:txBody>
      </p:sp>
      <p:grpSp>
        <p:nvGrpSpPr>
          <p:cNvPr id="1503" name="Group 1503"/>
          <p:cNvGrpSpPr/>
          <p:nvPr/>
        </p:nvGrpSpPr>
        <p:grpSpPr>
          <a:xfrm>
            <a:off x="272673" y="3958332"/>
            <a:ext cx="21027718" cy="9635939"/>
            <a:chOff x="0" y="0"/>
            <a:chExt cx="21027716" cy="9635938"/>
          </a:xfrm>
        </p:grpSpPr>
        <p:sp>
          <p:nvSpPr>
            <p:cNvPr id="1501" name="Shape 1501"/>
            <p:cNvSpPr/>
            <p:nvPr/>
          </p:nvSpPr>
          <p:spPr>
            <a:xfrm>
              <a:off x="17941337" y="0"/>
              <a:ext cx="3086380" cy="1328936"/>
            </a:xfrm>
            <a:prstGeom prst="ellipse">
              <a:avLst/>
            </a:prstGeom>
            <a:noFill/>
            <a:ln w="63500" cap="flat">
              <a:solidFill>
                <a:schemeClr val="accent5"/>
              </a:solidFill>
              <a:prstDash val="solid"/>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502" name="Shape 1502"/>
            <p:cNvSpPr/>
            <p:nvPr/>
          </p:nvSpPr>
          <p:spPr>
            <a:xfrm>
              <a:off x="0" y="5571938"/>
              <a:ext cx="9192201" cy="4064001"/>
            </a:xfrm>
            <a:prstGeom prst="wedgeEllipseCallout">
              <a:avLst>
                <a:gd name="adj1" fmla="val 161425"/>
                <a:gd name="adj2" fmla="val -167553"/>
              </a:avLst>
            </a:prstGeom>
            <a:solidFill>
              <a:srgbClr val="DCDEE0"/>
            </a:solidFill>
            <a:ln w="12700" cap="flat">
              <a:noFill/>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1130300">
                <a:defRPr sz="4000">
                  <a:effectLst>
                    <a:outerShdw sx="100000" sy="100000" kx="0" ky="0" algn="b" rotWithShape="0" blurRad="25400" dist="23998" dir="2700000">
                      <a:srgbClr val="000000">
                        <a:alpha val="31034"/>
                      </a:srgbClr>
                    </a:outerShdw>
                  </a:effectLst>
                </a:defRPr>
              </a:lvl1pPr>
            </a:lstStyle>
            <a:p>
              <a:pPr/>
              <a:r>
                <a:t>Jem Bendell’s “Deep Adaptation”: Who do we want to be after the unavoidable social collapse?</a:t>
              </a:r>
            </a:p>
          </p:txBody>
        </p:sp>
      </p:grpSp>
    </p:spTree>
  </p:cSld>
  <p:clrMapOvr>
    <a:masterClrMapping/>
  </p:clrMapOvr>
  <mc:AlternateContent xmlns:mc="http://schemas.openxmlformats.org/markup-compatibility/2006">
    <mc:Choice xmlns:p14="http://schemas.microsoft.com/office/powerpoint/2010/main" Requires="p14">
      <p:transition spd="slow" advClick="1" p14:dur="20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92"/>
                                        </p:tgtEl>
                                        <p:attrNameLst>
                                          <p:attrName>style.visibility</p:attrName>
                                        </p:attrNameLst>
                                      </p:cBhvr>
                                      <p:to>
                                        <p:strVal val="visible"/>
                                      </p:to>
                                    </p:set>
                                    <p:animEffect filter="dissolve" transition="in">
                                      <p:cBhvr>
                                        <p:cTn id="7" dur="1000"/>
                                        <p:tgtEl>
                                          <p:spTgt spid="149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1503"/>
                                        </p:tgtEl>
                                        <p:attrNameLst>
                                          <p:attrName>style.visibility</p:attrName>
                                        </p:attrNameLst>
                                      </p:cBhvr>
                                      <p:to>
                                        <p:strVal val="visible"/>
                                      </p:to>
                                    </p:set>
                                    <p:anim calcmode="lin" valueType="num">
                                      <p:cBhvr>
                                        <p:cTn id="12" dur="750" fill="hold"/>
                                        <p:tgtEl>
                                          <p:spTgt spid="1503"/>
                                        </p:tgtEl>
                                        <p:attrNameLst>
                                          <p:attrName>ppt_w</p:attrName>
                                        </p:attrNameLst>
                                      </p:cBhvr>
                                      <p:tavLst>
                                        <p:tav tm="0">
                                          <p:val>
                                            <p:fltVal val="0"/>
                                          </p:val>
                                        </p:tav>
                                        <p:tav tm="100000">
                                          <p:val>
                                            <p:strVal val="#ppt_w"/>
                                          </p:val>
                                        </p:tav>
                                      </p:tavLst>
                                    </p:anim>
                                    <p:anim calcmode="lin" valueType="num">
                                      <p:cBhvr>
                                        <p:cTn id="13" dur="750" fill="hold"/>
                                        <p:tgtEl>
                                          <p:spTgt spid="15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3" grpId="2"/>
      <p:bldP build="whole" bldLvl="1" animBg="1" rev="0" advAuto="0" spid="1492" grpId="1"/>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505" name="Shape 1505"/>
          <p:cNvSpPr/>
          <p:nvPr/>
        </p:nvSpPr>
        <p:spPr>
          <a:xfrm>
            <a:off x="127000" y="1499137"/>
            <a:ext cx="24130001" cy="57020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Holocene, climate and sea level were exceptionally stable.</a:t>
            </a:r>
          </a:p>
        </p:txBody>
      </p:sp>
      <p:sp>
        <p:nvSpPr>
          <p:cNvPr id="1506" name="Shape 1506"/>
          <p:cNvSpPr/>
          <p:nvPr/>
        </p:nvSpPr>
        <p:spPr>
          <a:xfrm>
            <a:off x="127000" y="2094350"/>
            <a:ext cx="24129999" cy="5702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Holocene was a “safe operating space for humanity” allowing the emergence of a dominant species</a:t>
            </a:r>
          </a:p>
        </p:txBody>
      </p:sp>
      <p:sp>
        <p:nvSpPr>
          <p:cNvPr id="1507" name="Shape 150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50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509" name="Shape 1509"/>
          <p:cNvSpPr/>
          <p:nvPr/>
        </p:nvSpPr>
        <p:spPr>
          <a:xfrm>
            <a:off x="158700" y="68312"/>
            <a:ext cx="2934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Key Points</a:t>
            </a:r>
          </a:p>
        </p:txBody>
      </p:sp>
      <p:sp>
        <p:nvSpPr>
          <p:cNvPr id="1510" name="Shape 1510"/>
          <p:cNvSpPr/>
          <p:nvPr/>
        </p:nvSpPr>
        <p:spPr>
          <a:xfrm>
            <a:off x="127000" y="3237051"/>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last few hundred years, humanity has made large and rapid planetary changes, accelerated existing and introduced new flows in the planetary physiology. </a:t>
            </a:r>
          </a:p>
        </p:txBody>
      </p:sp>
      <p:sp>
        <p:nvSpPr>
          <p:cNvPr id="1511" name="Shape 1511"/>
          <p:cNvSpPr/>
          <p:nvPr/>
        </p:nvSpPr>
        <p:spPr>
          <a:xfrm>
            <a:off x="127000" y="4436256"/>
            <a:ext cx="24129999" cy="5702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system is outside the “normal range” and in the dynamic transition into the Post-Holocene.</a:t>
            </a:r>
          </a:p>
        </p:txBody>
      </p:sp>
      <p:sp>
        <p:nvSpPr>
          <p:cNvPr id="1512" name="Shape 1512"/>
          <p:cNvSpPr/>
          <p:nvPr/>
        </p:nvSpPr>
        <p:spPr>
          <a:xfrm>
            <a:off x="158700" y="893812"/>
            <a:ext cx="19650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Baseline</a:t>
            </a:r>
          </a:p>
        </p:txBody>
      </p:sp>
      <p:sp>
        <p:nvSpPr>
          <p:cNvPr id="1513" name="Shape 1513"/>
          <p:cNvSpPr/>
          <p:nvPr/>
        </p:nvSpPr>
        <p:spPr>
          <a:xfrm>
            <a:off x="97556" y="2595602"/>
            <a:ext cx="230434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Syndrome</a:t>
            </a:r>
          </a:p>
        </p:txBody>
      </p:sp>
      <p:sp>
        <p:nvSpPr>
          <p:cNvPr id="1514" name="Shape 1514"/>
          <p:cNvSpPr/>
          <p:nvPr/>
        </p:nvSpPr>
        <p:spPr>
          <a:xfrm>
            <a:off x="121178" y="5021470"/>
            <a:ext cx="225945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Diagnosis</a:t>
            </a:r>
          </a:p>
        </p:txBody>
      </p:sp>
      <p:sp>
        <p:nvSpPr>
          <p:cNvPr id="1515" name="Shape 1515"/>
          <p:cNvSpPr/>
          <p:nvPr/>
        </p:nvSpPr>
        <p:spPr>
          <a:xfrm>
            <a:off x="127000" y="5677004"/>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Easy access to seemingly unlimited energy allowed humans to accelerate flows in the Earth’s life-support system and sustain rapid population growth and increasing demands.</a:t>
            </a:r>
          </a:p>
        </p:txBody>
      </p:sp>
      <p:sp>
        <p:nvSpPr>
          <p:cNvPr id="1516" name="Shape 1516"/>
          <p:cNvSpPr/>
          <p:nvPr/>
        </p:nvSpPr>
        <p:spPr>
          <a:xfrm>
            <a:off x="125750" y="8002665"/>
            <a:ext cx="225077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Prognosis</a:t>
            </a:r>
          </a:p>
        </p:txBody>
      </p:sp>
      <p:sp>
        <p:nvSpPr>
          <p:cNvPr id="1517" name="Shape 1517"/>
          <p:cNvSpPr/>
          <p:nvPr/>
        </p:nvSpPr>
        <p:spPr>
          <a:xfrm>
            <a:off x="127000" y="8677157"/>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planet is heading rapidly towards tipping points and a very different system state (Post-Holocene, Anthropocene, Pyrocene, …).</a:t>
            </a:r>
          </a:p>
        </p:txBody>
      </p:sp>
      <p:sp>
        <p:nvSpPr>
          <p:cNvPr id="1518" name="Shape 1518"/>
          <p:cNvSpPr/>
          <p:nvPr/>
        </p:nvSpPr>
        <p:spPr>
          <a:xfrm>
            <a:off x="126378" y="9856557"/>
            <a:ext cx="24129999" cy="57020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Our knowledge is changing rapidly; the risk is very high; foresight is needed.</a:t>
            </a:r>
          </a:p>
        </p:txBody>
      </p:sp>
      <p:sp>
        <p:nvSpPr>
          <p:cNvPr id="1519" name="Shape 1519"/>
          <p:cNvSpPr/>
          <p:nvPr/>
        </p:nvSpPr>
        <p:spPr>
          <a:xfrm>
            <a:off x="127000" y="6864239"/>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new mainstream economic model and a changed global order has turned humans into the “Anthropogenic Cataclysmic Virus” (ACV) in the Earth’s life-support system.</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81"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2" name="Shape 282"/>
          <p:cNvSpPr/>
          <p:nvPr/>
        </p:nvSpPr>
        <p:spPr>
          <a:xfrm>
            <a:off x="53150" y="118999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mj-lt"/>
                <a:ea typeface="+mj-ea"/>
                <a:cs typeface="+mj-cs"/>
                <a:sym typeface="Gill Sans"/>
              </a:defRPr>
            </a:pPr>
            <a:r>
              <a:t>Hans-Peter Plag</a:t>
            </a:r>
          </a:p>
          <a:p>
            <a:pPr defTabSz="825500">
              <a:defRPr sz="5400">
                <a:solidFill>
                  <a:srgbClr val="1B527B"/>
                </a:solidFill>
                <a:latin typeface="+mj-lt"/>
                <a:ea typeface="+mj-ea"/>
                <a:cs typeface="+mj-cs"/>
                <a:sym typeface="Gill Sans"/>
              </a:defRPr>
            </a:pPr>
            <a:r>
              <a:t>February 9, 2016</a:t>
            </a:r>
          </a:p>
        </p:txBody>
      </p:sp>
      <p:pic>
        <p:nvPicPr>
          <p:cNvPr id="283" name="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284" name="Shape 284"/>
          <p:cNvSpPr/>
          <p:nvPr/>
        </p:nvSpPr>
        <p:spPr>
          <a:xfrm>
            <a:off x="1583112" y="3487737"/>
            <a:ext cx="21217776" cy="3952876"/>
          </a:xfrm>
          <a:prstGeom prst="rect">
            <a:avLst/>
          </a:prstGeom>
          <a:solidFill>
            <a:srgbClr val="FFFFFF">
              <a:alpha val="52794"/>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4200">
                <a:latin typeface="Helvetica Light"/>
                <a:ea typeface="Helvetica Light"/>
                <a:cs typeface="Helvetica Light"/>
                <a:sym typeface="Helvetica Light"/>
              </a:defRPr>
            </a:pPr>
            <a:r>
              <a:t>Contents</a:t>
            </a:r>
          </a:p>
          <a:p>
            <a:pPr marL="518583" indent="-518583" defTabSz="584200">
              <a:buSzPct val="75000"/>
              <a:buChar char="-"/>
              <a:defRPr sz="4200">
                <a:latin typeface="Helvetica Light"/>
                <a:ea typeface="Helvetica Light"/>
                <a:cs typeface="Helvetica Light"/>
                <a:sym typeface="Helvetica Light"/>
              </a:defRPr>
            </a:pPr>
            <a:r>
              <a:t>The Baseline: Past Climate Changes</a:t>
            </a:r>
          </a:p>
          <a:p>
            <a:pPr marL="518583" indent="-518583" defTabSz="584200">
              <a:buSzPct val="75000"/>
              <a:buChar char="-"/>
              <a:defRPr sz="4200">
                <a:latin typeface="Helvetica Light"/>
                <a:ea typeface="Helvetica Light"/>
                <a:cs typeface="Helvetica Light"/>
                <a:sym typeface="Helvetica Light"/>
              </a:defRPr>
            </a:pPr>
            <a:r>
              <a:t>The Syndrome: Modern Climate and Global Change</a:t>
            </a:r>
          </a:p>
          <a:p>
            <a:pPr marL="518583" indent="-518583" defTabSz="584200">
              <a:buSzPct val="75000"/>
              <a:buChar char="-"/>
              <a:defRPr sz="4200">
                <a:latin typeface="Helvetica Light"/>
                <a:ea typeface="Helvetica Light"/>
                <a:cs typeface="Helvetica Light"/>
                <a:sym typeface="Helvetica Light"/>
              </a:defRPr>
            </a:pPr>
            <a:r>
              <a:t>The Diagnosis: A new Economy and Global Order</a:t>
            </a:r>
          </a:p>
          <a:p>
            <a:pPr marL="518583" indent="-518583" defTabSz="584200">
              <a:buSzPct val="75000"/>
              <a:buChar char="-"/>
              <a:defRPr sz="4200">
                <a:latin typeface="Helvetica Light"/>
                <a:ea typeface="Helvetica Light"/>
                <a:cs typeface="Helvetica Light"/>
                <a:sym typeface="Helvetica Light"/>
              </a:defRPr>
            </a:pPr>
            <a:r>
              <a:t>The Prognosis: Leaving the “Safe Operating Space” and into the Unknown</a:t>
            </a:r>
          </a:p>
          <a:p>
            <a:pPr marL="518583" indent="-518583" defTabSz="584200">
              <a:buSzPct val="75000"/>
              <a:buChar char="-"/>
              <a:defRPr sz="4200">
                <a:latin typeface="Helvetica Light"/>
                <a:ea typeface="Helvetica Light"/>
                <a:cs typeface="Helvetica Light"/>
                <a:sym typeface="Helvetica Light"/>
              </a:defRPr>
            </a:pPr>
            <a:r>
              <a:t>The Therapy: A new Ethics, Economy, and Global Governance</a:t>
            </a:r>
          </a:p>
        </p:txBody>
      </p:sp>
      <p:sp>
        <p:nvSpPr>
          <p:cNvPr id="285" name="Shape 285"/>
          <p:cNvSpPr/>
          <p:nvPr/>
        </p:nvSpPr>
        <p:spPr>
          <a:xfrm>
            <a:off x="2260600" y="4851400"/>
            <a:ext cx="8591730" cy="0"/>
          </a:xfrm>
          <a:prstGeom prst="line">
            <a:avLst/>
          </a:prstGeom>
          <a:ln w="50800">
            <a:solidFill>
              <a:schemeClr val="accent6">
                <a:hueOff val="10811956"/>
                <a:satOff val="-58544"/>
                <a:lumOff val="-9736"/>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86" name="Shape 286"/>
          <p:cNvSpPr/>
          <p:nvPr/>
        </p:nvSpPr>
        <p:spPr>
          <a:xfrm>
            <a:off x="381347" y="295377"/>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a:pPr>
            <a:r>
              <a:t>Modern Climate Change: A Symptom of a </a:t>
            </a:r>
          </a:p>
          <a:p>
            <a:pPr>
              <a:defRPr sz="7000"/>
            </a:pPr>
            <a:r>
              <a:t>Single-Species High-Energy Pulse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85"/>
                                        </p:tgtEl>
                                        <p:attrNameLst>
                                          <p:attrName>style.visibility</p:attrName>
                                        </p:attrNameLst>
                                      </p:cBhvr>
                                      <p:to>
                                        <p:strVal val="visible"/>
                                      </p:to>
                                    </p:set>
                                    <p:animEffect filter="dissolve" transition="in">
                                      <p:cBhvr>
                                        <p:cTn id="7" dur="1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5" grpId="1"/>
    </p:bldLst>
  </p:timing>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521" name="image.png"/>
          <p:cNvPicPr>
            <a:picLocks noChangeAspect="1"/>
          </p:cNvPicPr>
          <p:nvPr/>
        </p:nvPicPr>
        <p:blipFill>
          <a:blip r:embed="rId2">
            <a:extLst/>
          </a:blip>
          <a:stretch>
            <a:fillRect/>
          </a:stretch>
        </p:blipFill>
        <p:spPr>
          <a:xfrm>
            <a:off x="-33735" y="3497"/>
            <a:ext cx="24451620" cy="18338715"/>
          </a:xfrm>
          <a:prstGeom prst="rect">
            <a:avLst/>
          </a:prstGeom>
        </p:spPr>
      </p:pic>
      <p:pic>
        <p:nvPicPr>
          <p:cNvPr id="1522" name="sapceship.tiff"/>
          <p:cNvPicPr>
            <a:picLocks noChangeAspect="1"/>
          </p:cNvPicPr>
          <p:nvPr/>
        </p:nvPicPr>
        <p:blipFill>
          <a:blip r:embed="rId3">
            <a:extLst/>
          </a:blip>
          <a:stretch>
            <a:fillRect/>
          </a:stretch>
        </p:blipFill>
        <p:spPr>
          <a:xfrm>
            <a:off x="15807729" y="4406900"/>
            <a:ext cx="4394201" cy="2870200"/>
          </a:xfrm>
          <a:prstGeom prst="rect">
            <a:avLst/>
          </a:prstGeom>
          <a:ln w="12700">
            <a:miter lim="400000"/>
          </a:ln>
        </p:spPr>
      </p:pic>
      <p:sp>
        <p:nvSpPr>
          <p:cNvPr id="1523" name="Shape 1523"/>
          <p:cNvSpPr/>
          <p:nvPr/>
        </p:nvSpPr>
        <p:spPr>
          <a:xfrm>
            <a:off x="296151" y="2522487"/>
            <a:ext cx="23448663"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latin typeface="Helvetica Light"/>
                <a:ea typeface="Helvetica Light"/>
                <a:cs typeface="Helvetica Light"/>
                <a:sym typeface="Helvetica Light"/>
              </a:defRPr>
            </a:lvl1pPr>
          </a:lstStyle>
          <a:p>
            <a:pPr>
              <a:defRPr sz="3800"/>
            </a:pPr>
            <a:r>
              <a:rPr sz="4400"/>
              <a:t>Humans’ system knowledge increases, and for the first time, they can see the control levers, knobs and switches that drive the Earth system</a:t>
            </a:r>
          </a:p>
        </p:txBody>
      </p:sp>
      <p:sp>
        <p:nvSpPr>
          <p:cNvPr id="1524" name="Shape 1524"/>
          <p:cNvSpPr/>
          <p:nvPr/>
        </p:nvSpPr>
        <p:spPr>
          <a:xfrm>
            <a:off x="270751" y="4022625"/>
            <a:ext cx="10977770"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latin typeface="Helvetica Light"/>
                <a:ea typeface="Helvetica Light"/>
                <a:cs typeface="Helvetica Light"/>
                <a:sym typeface="Helvetica Light"/>
              </a:defRPr>
            </a:lvl1pPr>
          </a:lstStyle>
          <a:p>
            <a:pPr>
              <a:defRPr sz="3800"/>
            </a:pPr>
            <a:r>
              <a:rPr sz="4400"/>
              <a:t>But they don’t have the control panel, the cockpit to control and operate the system</a:t>
            </a:r>
          </a:p>
        </p:txBody>
      </p:sp>
      <p:sp>
        <p:nvSpPr>
          <p:cNvPr id="1525" name="Shape 1525"/>
          <p:cNvSpPr/>
          <p:nvPr/>
        </p:nvSpPr>
        <p:spPr>
          <a:xfrm>
            <a:off x="300317" y="1662162"/>
            <a:ext cx="24162878"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FFFFFF"/>
                </a:solidFill>
                <a:latin typeface="Helvetica Light"/>
                <a:ea typeface="Helvetica Light"/>
                <a:cs typeface="Helvetica Light"/>
                <a:sym typeface="Helvetica Light"/>
              </a:defRPr>
            </a:lvl1pPr>
          </a:lstStyle>
          <a:p>
            <a:pPr/>
            <a:r>
              <a:t>A few humans keep accumulating “wealth” while destroying the life-support system of all</a:t>
            </a:r>
          </a:p>
        </p:txBody>
      </p:sp>
      <p:sp>
        <p:nvSpPr>
          <p:cNvPr id="1526" name="Shape 1526"/>
          <p:cNvSpPr/>
          <p:nvPr/>
        </p:nvSpPr>
        <p:spPr>
          <a:xfrm>
            <a:off x="334251" y="10915669"/>
            <a:ext cx="23715498" cy="279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latin typeface="Helvetica Light"/>
                <a:ea typeface="Helvetica Light"/>
                <a:cs typeface="Helvetica Light"/>
                <a:sym typeface="Helvetica Light"/>
              </a:defRPr>
            </a:pPr>
            <a:r>
              <a:rPr sz="4400"/>
              <a:t>Importantly, </a:t>
            </a:r>
            <a:endParaRPr sz="4400"/>
          </a:p>
          <a:p>
            <a:pPr marL="783166" indent="-465666">
              <a:buSzPct val="171000"/>
              <a:buChar char="•"/>
              <a:defRPr sz="3800">
                <a:solidFill>
                  <a:srgbClr val="FFFFFF"/>
                </a:solidFill>
                <a:latin typeface="Helvetica Light"/>
                <a:ea typeface="Helvetica Light"/>
                <a:cs typeface="Helvetica Light"/>
                <a:sym typeface="Helvetica Light"/>
              </a:defRPr>
            </a:pPr>
            <a:r>
              <a:rPr sz="4400"/>
              <a:t>they discount the future;</a:t>
            </a:r>
            <a:endParaRPr sz="4400"/>
          </a:p>
          <a:p>
            <a:pPr marL="783166" indent="-465666">
              <a:buSzPct val="171000"/>
              <a:buChar char="•"/>
              <a:defRPr sz="3800">
                <a:solidFill>
                  <a:srgbClr val="FFFFFF"/>
                </a:solidFill>
                <a:latin typeface="Helvetica Light"/>
                <a:ea typeface="Helvetica Light"/>
                <a:cs typeface="Helvetica Light"/>
                <a:sym typeface="Helvetica Light"/>
              </a:defRPr>
            </a:pPr>
            <a:r>
              <a:rPr sz="4400"/>
              <a:t>they don’t have a design plan; </a:t>
            </a:r>
            <a:endParaRPr sz="4400"/>
          </a:p>
          <a:p>
            <a:pPr marL="783166" indent="-465666">
              <a:buSzPct val="171000"/>
              <a:buChar char="•"/>
              <a:defRPr sz="3800">
                <a:solidFill>
                  <a:srgbClr val="FFFFFF"/>
                </a:solidFill>
                <a:latin typeface="Helvetica Light"/>
                <a:ea typeface="Helvetica Light"/>
                <a:cs typeface="Helvetica Light"/>
                <a:sym typeface="Helvetica Light"/>
              </a:defRPr>
            </a:pPr>
            <a:r>
              <a:rPr sz="4400"/>
              <a:t>there is no planetary governance to take the system to a future desirable for Homo sapiens </a:t>
            </a:r>
          </a:p>
        </p:txBody>
      </p:sp>
      <p:sp>
        <p:nvSpPr>
          <p:cNvPr id="1527" name="Shape 1527"/>
          <p:cNvSpPr/>
          <p:nvPr/>
        </p:nvSpPr>
        <p:spPr>
          <a:xfrm>
            <a:off x="274917" y="116037"/>
            <a:ext cx="19734808"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FFFFFF"/>
                </a:solidFill>
                <a:latin typeface="Helvetica Light"/>
                <a:ea typeface="Helvetica Light"/>
                <a:cs typeface="Helvetica Light"/>
                <a:sym typeface="Helvetica Light"/>
              </a:defRPr>
            </a:lvl1pPr>
          </a:lstStyle>
          <a:p>
            <a:pPr/>
            <a:r>
              <a:t>The planetary life-support system is rapidly degrading and overheating; ; They are heading for a mono-species  system</a:t>
            </a:r>
          </a:p>
        </p:txBody>
      </p:sp>
      <p:grpSp>
        <p:nvGrpSpPr>
          <p:cNvPr id="1530" name="Group 1530"/>
          <p:cNvGrpSpPr/>
          <p:nvPr/>
        </p:nvGrpSpPr>
        <p:grpSpPr>
          <a:xfrm>
            <a:off x="314427" y="5522763"/>
            <a:ext cx="7123852" cy="5287637"/>
            <a:chOff x="0" y="0"/>
            <a:chExt cx="7123851" cy="5287636"/>
          </a:xfrm>
        </p:grpSpPr>
        <p:pic>
          <p:nvPicPr>
            <p:cNvPr id="1528" name="fig1.jpg"/>
            <p:cNvPicPr>
              <a:picLocks noChangeAspect="1"/>
            </p:cNvPicPr>
            <p:nvPr/>
          </p:nvPicPr>
          <p:blipFill>
            <a:blip r:embed="rId4">
              <a:extLst/>
            </a:blip>
            <a:stretch>
              <a:fillRect/>
            </a:stretch>
          </p:blipFill>
          <p:spPr>
            <a:xfrm>
              <a:off x="0" y="0"/>
              <a:ext cx="6546476" cy="4748740"/>
            </a:xfrm>
            <a:prstGeom prst="rect">
              <a:avLst/>
            </a:prstGeom>
            <a:ln w="12700" cap="flat">
              <a:noFill/>
              <a:miter lim="400000"/>
            </a:ln>
            <a:effectLst/>
          </p:spPr>
        </p:pic>
        <p:sp>
          <p:nvSpPr>
            <p:cNvPr id="1529" name="Shape 1529"/>
            <p:cNvSpPr/>
            <p:nvPr/>
          </p:nvSpPr>
          <p:spPr>
            <a:xfrm>
              <a:off x="4028905" y="4620180"/>
              <a:ext cx="3094947" cy="6674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000">
                  <a:solidFill>
                    <a:srgbClr val="FFFFFF"/>
                  </a:solidFill>
                </a:defRPr>
              </a:lvl1pPr>
            </a:lstStyle>
            <a:p>
              <a:pPr/>
              <a:r>
                <a:t>Plag, 2000</a:t>
              </a:r>
            </a:p>
          </p:txBody>
        </p:sp>
      </p:grpSp>
      <p:sp>
        <p:nvSpPr>
          <p:cNvPr id="1531" name="Shape 1531"/>
          <p:cNvSpPr/>
          <p:nvPr/>
        </p:nvSpPr>
        <p:spPr>
          <a:xfrm>
            <a:off x="12218193" y="8523833"/>
            <a:ext cx="10700545" cy="2737347"/>
          </a:xfrm>
          <a:prstGeom prst="wedgeEllipseCallout">
            <a:avLst>
              <a:gd name="adj1" fmla="val 3179"/>
              <a:gd name="adj2" fmla="val -13089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Before we leave, a recommendation for humanity …</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527"/>
                                        </p:tgtEl>
                                        <p:attrNameLst>
                                          <p:attrName>style.visibility</p:attrName>
                                        </p:attrNameLst>
                                      </p:cBhvr>
                                      <p:to>
                                        <p:strVal val="visible"/>
                                      </p:to>
                                    </p:set>
                                    <p:animEffect filter="dissolve" transition="in">
                                      <p:cBhvr>
                                        <p:cTn id="7" dur="1000"/>
                                        <p:tgtEl>
                                          <p:spTgt spid="152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525"/>
                                        </p:tgtEl>
                                        <p:attrNameLst>
                                          <p:attrName>style.visibility</p:attrName>
                                        </p:attrNameLst>
                                      </p:cBhvr>
                                      <p:to>
                                        <p:strVal val="visible"/>
                                      </p:to>
                                    </p:set>
                                    <p:animEffect filter="dissolve" transition="in">
                                      <p:cBhvr>
                                        <p:cTn id="12" dur="1000"/>
                                        <p:tgtEl>
                                          <p:spTgt spid="152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523"/>
                                        </p:tgtEl>
                                        <p:attrNameLst>
                                          <p:attrName>style.visibility</p:attrName>
                                        </p:attrNameLst>
                                      </p:cBhvr>
                                      <p:to>
                                        <p:strVal val="visible"/>
                                      </p:to>
                                    </p:set>
                                    <p:animEffect filter="dissolve" transition="in">
                                      <p:cBhvr>
                                        <p:cTn id="17" dur="1000"/>
                                        <p:tgtEl>
                                          <p:spTgt spid="152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524"/>
                                        </p:tgtEl>
                                        <p:attrNameLst>
                                          <p:attrName>style.visibility</p:attrName>
                                        </p:attrNameLst>
                                      </p:cBhvr>
                                      <p:to>
                                        <p:strVal val="visible"/>
                                      </p:to>
                                    </p:set>
                                    <p:animEffect filter="dissolve" transition="in">
                                      <p:cBhvr>
                                        <p:cTn id="22" dur="1000"/>
                                        <p:tgtEl>
                                          <p:spTgt spid="1524"/>
                                        </p:tgtEl>
                                      </p:cBhvr>
                                    </p:animEffect>
                                  </p:childTnLst>
                                </p:cTn>
                              </p:par>
                            </p:childTnLst>
                          </p:cTn>
                        </p:par>
                        <p:par>
                          <p:cTn id="23" fill="hold">
                            <p:stCondLst>
                              <p:cond delay="1000"/>
                            </p:stCondLst>
                            <p:childTnLst>
                              <p:par>
                                <p:cTn id="24" presetClass="entr" nodeType="afterEffect" presetID="9" grpId="5" fill="hold">
                                  <p:stCondLst>
                                    <p:cond delay="0"/>
                                  </p:stCondLst>
                                  <p:iterate type="el" backwards="0">
                                    <p:tmAbs val="0"/>
                                  </p:iterate>
                                  <p:childTnLst>
                                    <p:set>
                                      <p:cBhvr>
                                        <p:cTn id="25" fill="hold"/>
                                        <p:tgtEl>
                                          <p:spTgt spid="1530"/>
                                        </p:tgtEl>
                                        <p:attrNameLst>
                                          <p:attrName>style.visibility</p:attrName>
                                        </p:attrNameLst>
                                      </p:cBhvr>
                                      <p:to>
                                        <p:strVal val="visible"/>
                                      </p:to>
                                    </p:set>
                                    <p:animEffect filter="dissolve" transition="in">
                                      <p:cBhvr>
                                        <p:cTn id="26" dur="1000"/>
                                        <p:tgtEl>
                                          <p:spTgt spid="1530"/>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9" grpId="6" fill="hold">
                                  <p:stCondLst>
                                    <p:cond delay="0"/>
                                  </p:stCondLst>
                                  <p:iterate type="el" backwards="0">
                                    <p:tmAbs val="0"/>
                                  </p:iterate>
                                  <p:childTnLst>
                                    <p:set>
                                      <p:cBhvr>
                                        <p:cTn id="30" fill="hold"/>
                                        <p:tgtEl>
                                          <p:spTgt spid="1526"/>
                                        </p:tgtEl>
                                        <p:attrNameLst>
                                          <p:attrName>style.visibility</p:attrName>
                                        </p:attrNameLst>
                                      </p:cBhvr>
                                      <p:to>
                                        <p:strVal val="visible"/>
                                      </p:to>
                                    </p:set>
                                    <p:animEffect filter="dissolve" transition="in">
                                      <p:cBhvr>
                                        <p:cTn id="31" dur="1000"/>
                                        <p:tgtEl>
                                          <p:spTgt spid="1526"/>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16" presetID="23" grpId="7" fill="hold">
                                  <p:stCondLst>
                                    <p:cond delay="0"/>
                                  </p:stCondLst>
                                  <p:iterate type="el" backwards="0">
                                    <p:tmAbs val="0"/>
                                  </p:iterate>
                                  <p:childTnLst>
                                    <p:set>
                                      <p:cBhvr>
                                        <p:cTn id="35" fill="hold"/>
                                        <p:tgtEl>
                                          <p:spTgt spid="1531"/>
                                        </p:tgtEl>
                                        <p:attrNameLst>
                                          <p:attrName>style.visibility</p:attrName>
                                        </p:attrNameLst>
                                      </p:cBhvr>
                                      <p:to>
                                        <p:strVal val="visible"/>
                                      </p:to>
                                    </p:set>
                                    <p:anim calcmode="lin" valueType="num">
                                      <p:cBhvr>
                                        <p:cTn id="36" dur="750" fill="hold"/>
                                        <p:tgtEl>
                                          <p:spTgt spid="1531"/>
                                        </p:tgtEl>
                                        <p:attrNameLst>
                                          <p:attrName>ppt_w</p:attrName>
                                        </p:attrNameLst>
                                      </p:cBhvr>
                                      <p:tavLst>
                                        <p:tav tm="0">
                                          <p:val>
                                            <p:fltVal val="0"/>
                                          </p:val>
                                        </p:tav>
                                        <p:tav tm="100000">
                                          <p:val>
                                            <p:strVal val="#ppt_w"/>
                                          </p:val>
                                        </p:tav>
                                      </p:tavLst>
                                    </p:anim>
                                    <p:anim calcmode="lin" valueType="num">
                                      <p:cBhvr>
                                        <p:cTn id="37" dur="750" fill="hold"/>
                                        <p:tgtEl>
                                          <p:spTgt spid="15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6" grpId="6"/>
      <p:bldP build="whole" bldLvl="1" animBg="1" rev="0" advAuto="0" spid="1525" grpId="2"/>
      <p:bldP build="whole" bldLvl="1" animBg="1" rev="0" advAuto="0" spid="1531" grpId="7"/>
      <p:bldP build="whole" bldLvl="1" animBg="1" rev="0" advAuto="0" spid="1527" grpId="1"/>
      <p:bldP build="whole" bldLvl="1" animBg="1" rev="0" advAuto="0" spid="1524" grpId="4"/>
      <p:bldP build="whole" bldLvl="1" animBg="1" rev="0" advAuto="0" spid="1530" grpId="5"/>
      <p:bldP build="whole" bldLvl="1" animBg="1" rev="0" advAuto="0" spid="1523" grpId="3"/>
    </p:bldLst>
  </p:timing>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533"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34" name="Shape 1534"/>
          <p:cNvSpPr/>
          <p:nvPr/>
        </p:nvSpPr>
        <p:spPr>
          <a:xfrm>
            <a:off x="53150" y="118999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mj-lt"/>
                <a:ea typeface="+mj-ea"/>
                <a:cs typeface="+mj-cs"/>
                <a:sym typeface="Gill Sans"/>
              </a:defRPr>
            </a:pPr>
            <a:r>
              <a:t>Hans-Peter Plag</a:t>
            </a:r>
          </a:p>
          <a:p>
            <a:pPr defTabSz="825500">
              <a:defRPr sz="5400">
                <a:solidFill>
                  <a:srgbClr val="1B527B"/>
                </a:solidFill>
                <a:latin typeface="+mj-lt"/>
                <a:ea typeface="+mj-ea"/>
                <a:cs typeface="+mj-cs"/>
                <a:sym typeface="Gill Sans"/>
              </a:defRPr>
            </a:pPr>
            <a:r>
              <a:t>February 9, 2016</a:t>
            </a:r>
          </a:p>
        </p:txBody>
      </p:sp>
      <p:pic>
        <p:nvPicPr>
          <p:cNvPr id="1535" name="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36" name="Shape 1536"/>
          <p:cNvSpPr/>
          <p:nvPr/>
        </p:nvSpPr>
        <p:spPr>
          <a:xfrm>
            <a:off x="1583112" y="3487737"/>
            <a:ext cx="21217776" cy="3952876"/>
          </a:xfrm>
          <a:prstGeom prst="rect">
            <a:avLst/>
          </a:prstGeom>
          <a:solidFill>
            <a:srgbClr val="FFFFFF">
              <a:alpha val="52794"/>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4200">
                <a:latin typeface="Helvetica Light"/>
                <a:ea typeface="Helvetica Light"/>
                <a:cs typeface="Helvetica Light"/>
                <a:sym typeface="Helvetica Light"/>
              </a:defRPr>
            </a:pPr>
            <a:r>
              <a:t>Contents</a:t>
            </a:r>
          </a:p>
          <a:p>
            <a:pPr marL="518583" indent="-518583" defTabSz="584200">
              <a:buSzPct val="75000"/>
              <a:buChar char="-"/>
              <a:defRPr sz="4200">
                <a:latin typeface="Helvetica Light"/>
                <a:ea typeface="Helvetica Light"/>
                <a:cs typeface="Helvetica Light"/>
                <a:sym typeface="Helvetica Light"/>
              </a:defRPr>
            </a:pPr>
            <a:r>
              <a:t>The Baseline: Past Climate Changes</a:t>
            </a:r>
          </a:p>
          <a:p>
            <a:pPr marL="518583" indent="-518583" defTabSz="584200">
              <a:buSzPct val="75000"/>
              <a:buChar char="-"/>
              <a:defRPr sz="4200">
                <a:latin typeface="Helvetica Light"/>
                <a:ea typeface="Helvetica Light"/>
                <a:cs typeface="Helvetica Light"/>
                <a:sym typeface="Helvetica Light"/>
              </a:defRPr>
            </a:pPr>
            <a:r>
              <a:t>The Syndrome: Modern Climate and Global Change</a:t>
            </a:r>
          </a:p>
          <a:p>
            <a:pPr marL="518583" indent="-518583" defTabSz="584200">
              <a:buSzPct val="75000"/>
              <a:buChar char="-"/>
              <a:defRPr sz="4200">
                <a:latin typeface="Helvetica Light"/>
                <a:ea typeface="Helvetica Light"/>
                <a:cs typeface="Helvetica Light"/>
                <a:sym typeface="Helvetica Light"/>
              </a:defRPr>
            </a:pPr>
            <a:r>
              <a:t>The Diagnosis: A new Economy and Global Order</a:t>
            </a:r>
          </a:p>
          <a:p>
            <a:pPr marL="518583" indent="-518583" defTabSz="584200">
              <a:buSzPct val="75000"/>
              <a:buChar char="-"/>
              <a:defRPr sz="4200">
                <a:latin typeface="Helvetica Light"/>
                <a:ea typeface="Helvetica Light"/>
                <a:cs typeface="Helvetica Light"/>
                <a:sym typeface="Helvetica Light"/>
              </a:defRPr>
            </a:pPr>
            <a:r>
              <a:t>The Prognosis: Leaving the “Safe Operating Space” and into the Unknown</a:t>
            </a:r>
          </a:p>
          <a:p>
            <a:pPr marL="518583" indent="-518583" defTabSz="584200">
              <a:buSzPct val="75000"/>
              <a:buChar char="-"/>
              <a:defRPr sz="4200">
                <a:latin typeface="Helvetica Light"/>
                <a:ea typeface="Helvetica Light"/>
                <a:cs typeface="Helvetica Light"/>
                <a:sym typeface="Helvetica Light"/>
              </a:defRPr>
            </a:pPr>
            <a:r>
              <a:t>The Therapy: A new Ethics, Economy, and Global Governance</a:t>
            </a:r>
          </a:p>
        </p:txBody>
      </p:sp>
      <p:sp>
        <p:nvSpPr>
          <p:cNvPr id="1537" name="Shape 1537"/>
          <p:cNvSpPr/>
          <p:nvPr/>
        </p:nvSpPr>
        <p:spPr>
          <a:xfrm>
            <a:off x="2184400" y="7302500"/>
            <a:ext cx="14876326" cy="0"/>
          </a:xfrm>
          <a:prstGeom prst="line">
            <a:avLst/>
          </a:prstGeom>
          <a:ln w="50800">
            <a:solidFill>
              <a:schemeClr val="accent6">
                <a:hueOff val="10811956"/>
                <a:satOff val="-58544"/>
                <a:lumOff val="-9736"/>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538" name="Shape 1538"/>
          <p:cNvSpPr/>
          <p:nvPr/>
        </p:nvSpPr>
        <p:spPr>
          <a:xfrm>
            <a:off x="381347" y="295377"/>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a:pPr>
            <a:r>
              <a:t>Modern Climate Change: A Symptom of a </a:t>
            </a:r>
          </a:p>
          <a:p>
            <a:pPr>
              <a:defRPr sz="7000"/>
            </a:pPr>
            <a:r>
              <a:t>Single-Species High-Energy Pulse</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540" name="Shape 154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54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542" name="Shape 1542"/>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grpSp>
        <p:nvGrpSpPr>
          <p:cNvPr id="1545" name="Group 1545"/>
          <p:cNvGrpSpPr/>
          <p:nvPr/>
        </p:nvGrpSpPr>
        <p:grpSpPr>
          <a:xfrm>
            <a:off x="2854079" y="1011038"/>
            <a:ext cx="18496798" cy="11774129"/>
            <a:chOff x="0" y="0"/>
            <a:chExt cx="18496796" cy="11774127"/>
          </a:xfrm>
        </p:grpSpPr>
        <p:pic>
          <p:nvPicPr>
            <p:cNvPr id="1543" name="2015.tiff"/>
            <p:cNvPicPr>
              <a:picLocks noChangeAspect="1"/>
            </p:cNvPicPr>
            <p:nvPr/>
          </p:nvPicPr>
          <p:blipFill>
            <a:blip r:embed="rId3">
              <a:extLst/>
            </a:blip>
            <a:stretch>
              <a:fillRect/>
            </a:stretch>
          </p:blipFill>
          <p:spPr>
            <a:xfrm>
              <a:off x="0" y="0"/>
              <a:ext cx="18205156" cy="11627697"/>
            </a:xfrm>
            <a:prstGeom prst="rect">
              <a:avLst/>
            </a:prstGeom>
            <a:ln w="12700" cap="flat">
              <a:noFill/>
              <a:miter lim="400000"/>
            </a:ln>
            <a:effectLst/>
          </p:spPr>
        </p:pic>
        <p:sp>
          <p:nvSpPr>
            <p:cNvPr id="1544" name="Shape 1544"/>
            <p:cNvSpPr/>
            <p:nvPr/>
          </p:nvSpPr>
          <p:spPr>
            <a:xfrm>
              <a:off x="11948760" y="9135389"/>
              <a:ext cx="6548037" cy="263873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7" name="Shape 154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54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1549" name="sdgs.tiff"/>
          <p:cNvPicPr>
            <a:picLocks noChangeAspect="1"/>
          </p:cNvPicPr>
          <p:nvPr/>
        </p:nvPicPr>
        <p:blipFill>
          <a:blip r:embed="rId3">
            <a:extLst/>
          </a:blip>
          <a:stretch>
            <a:fillRect/>
          </a:stretch>
        </p:blipFill>
        <p:spPr>
          <a:xfrm>
            <a:off x="6308136" y="984228"/>
            <a:ext cx="9905888" cy="7948261"/>
          </a:xfrm>
          <a:prstGeom prst="rect">
            <a:avLst/>
          </a:prstGeom>
          <a:ln w="12700">
            <a:miter lim="400000"/>
          </a:ln>
        </p:spPr>
      </p:pic>
      <p:pic>
        <p:nvPicPr>
          <p:cNvPr id="1550" name="Sendai.tiff"/>
          <p:cNvPicPr>
            <a:picLocks noChangeAspect="1"/>
          </p:cNvPicPr>
          <p:nvPr/>
        </p:nvPicPr>
        <p:blipFill>
          <a:blip r:embed="rId4">
            <a:extLst/>
          </a:blip>
          <a:stretch>
            <a:fillRect/>
          </a:stretch>
        </p:blipFill>
        <p:spPr>
          <a:xfrm>
            <a:off x="16182677" y="1011039"/>
            <a:ext cx="5648623" cy="7948260"/>
          </a:xfrm>
          <a:prstGeom prst="rect">
            <a:avLst/>
          </a:prstGeom>
          <a:ln w="12700">
            <a:miter lim="400000"/>
          </a:ln>
        </p:spPr>
      </p:pic>
      <p:pic>
        <p:nvPicPr>
          <p:cNvPr id="1551" name="2030ASD.tiff"/>
          <p:cNvPicPr>
            <a:picLocks noChangeAspect="1"/>
          </p:cNvPicPr>
          <p:nvPr/>
        </p:nvPicPr>
        <p:blipFill>
          <a:blip r:embed="rId5">
            <a:extLst/>
          </a:blip>
          <a:stretch>
            <a:fillRect/>
          </a:stretch>
        </p:blipFill>
        <p:spPr>
          <a:xfrm>
            <a:off x="146050" y="1011039"/>
            <a:ext cx="6091833" cy="7894639"/>
          </a:xfrm>
          <a:prstGeom prst="rect">
            <a:avLst/>
          </a:prstGeom>
          <a:ln w="12700">
            <a:miter lim="400000"/>
          </a:ln>
        </p:spPr>
      </p:pic>
      <p:sp>
        <p:nvSpPr>
          <p:cNvPr id="1552" name="Shape 1552"/>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pic>
        <p:nvPicPr>
          <p:cNvPr id="1553" name="PA.tiff"/>
          <p:cNvPicPr>
            <a:picLocks noChangeAspect="1"/>
          </p:cNvPicPr>
          <p:nvPr/>
        </p:nvPicPr>
        <p:blipFill>
          <a:blip r:embed="rId6">
            <a:extLst/>
          </a:blip>
          <a:stretch>
            <a:fillRect/>
          </a:stretch>
        </p:blipFill>
        <p:spPr>
          <a:xfrm>
            <a:off x="13679432" y="7055048"/>
            <a:ext cx="10655113" cy="64641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555" name="Shape 155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55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557" name="Shape 1557"/>
          <p:cNvSpPr/>
          <p:nvPr/>
        </p:nvSpPr>
        <p:spPr>
          <a:xfrm>
            <a:off x="17989500" y="12844512"/>
            <a:ext cx="607110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4000"/>
            </a:lvl1pPr>
          </a:lstStyle>
          <a:p>
            <a:pPr/>
            <a:r>
              <a:t>Plag and Jules-Plag, 2019</a:t>
            </a:r>
          </a:p>
        </p:txBody>
      </p:sp>
      <p:pic>
        <p:nvPicPr>
          <p:cNvPr id="1558" name="figure6_right.pdf"/>
          <p:cNvPicPr>
            <a:picLocks noChangeAspect="1"/>
          </p:cNvPicPr>
          <p:nvPr/>
        </p:nvPicPr>
        <p:blipFill>
          <a:blip r:embed="rId3">
            <a:extLst/>
          </a:blip>
          <a:stretch>
            <a:fillRect/>
          </a:stretch>
        </p:blipFill>
        <p:spPr>
          <a:xfrm>
            <a:off x="12399591" y="1314797"/>
            <a:ext cx="11421218" cy="11405419"/>
          </a:xfrm>
          <a:prstGeom prst="rect">
            <a:avLst/>
          </a:prstGeom>
          <a:ln w="12700">
            <a:miter lim="400000"/>
          </a:ln>
        </p:spPr>
      </p:pic>
      <p:pic>
        <p:nvPicPr>
          <p:cNvPr id="1559" name="figure6_left.pdf"/>
          <p:cNvPicPr>
            <a:picLocks noChangeAspect="1"/>
          </p:cNvPicPr>
          <p:nvPr/>
        </p:nvPicPr>
        <p:blipFill>
          <a:blip r:embed="rId4">
            <a:extLst/>
          </a:blip>
          <a:stretch>
            <a:fillRect/>
          </a:stretch>
        </p:blipFill>
        <p:spPr>
          <a:xfrm>
            <a:off x="264809" y="1314797"/>
            <a:ext cx="11865582" cy="11405419"/>
          </a:xfrm>
          <a:prstGeom prst="rect">
            <a:avLst/>
          </a:prstGeom>
          <a:ln w="12700">
            <a:miter lim="400000"/>
          </a:ln>
        </p:spPr>
      </p:pic>
      <p:sp>
        <p:nvSpPr>
          <p:cNvPr id="1560" name="Shape 1560"/>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562" name="Shape 156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56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1564" name="Homo_Deus.tiff"/>
          <p:cNvPicPr>
            <a:picLocks noChangeAspect="1"/>
          </p:cNvPicPr>
          <p:nvPr/>
        </p:nvPicPr>
        <p:blipFill>
          <a:blip r:embed="rId3">
            <a:extLst/>
          </a:blip>
          <a:stretch>
            <a:fillRect/>
          </a:stretch>
        </p:blipFill>
        <p:spPr>
          <a:xfrm>
            <a:off x="6892149" y="4197376"/>
            <a:ext cx="3447016" cy="5166616"/>
          </a:xfrm>
          <a:prstGeom prst="rect">
            <a:avLst/>
          </a:prstGeom>
          <a:ln w="12700">
            <a:miter lim="400000"/>
          </a:ln>
        </p:spPr>
      </p:pic>
      <p:pic>
        <p:nvPicPr>
          <p:cNvPr id="1565" name="wilson.tiff"/>
          <p:cNvPicPr>
            <a:picLocks noChangeAspect="1"/>
          </p:cNvPicPr>
          <p:nvPr/>
        </p:nvPicPr>
        <p:blipFill>
          <a:blip r:embed="rId4">
            <a:extLst/>
          </a:blip>
          <a:stretch>
            <a:fillRect/>
          </a:stretch>
        </p:blipFill>
        <p:spPr>
          <a:xfrm>
            <a:off x="-25400" y="2052192"/>
            <a:ext cx="3449734" cy="5166616"/>
          </a:xfrm>
          <a:prstGeom prst="rect">
            <a:avLst/>
          </a:prstGeom>
          <a:ln w="12700">
            <a:miter lim="400000"/>
          </a:ln>
        </p:spPr>
      </p:pic>
      <p:pic>
        <p:nvPicPr>
          <p:cNvPr id="1566" name="the_road.tiff"/>
          <p:cNvPicPr>
            <a:picLocks noChangeAspect="1"/>
          </p:cNvPicPr>
          <p:nvPr/>
        </p:nvPicPr>
        <p:blipFill>
          <a:blip r:embed="rId5">
            <a:extLst/>
          </a:blip>
          <a:stretch>
            <a:fillRect/>
          </a:stretch>
        </p:blipFill>
        <p:spPr>
          <a:xfrm>
            <a:off x="10324252" y="4197376"/>
            <a:ext cx="3380028" cy="5166616"/>
          </a:xfrm>
          <a:prstGeom prst="rect">
            <a:avLst/>
          </a:prstGeom>
          <a:ln w="12700">
            <a:miter lim="400000"/>
          </a:ln>
        </p:spPr>
      </p:pic>
      <p:pic>
        <p:nvPicPr>
          <p:cNvPr id="1567" name="oreskes.tiff"/>
          <p:cNvPicPr>
            <a:picLocks noChangeAspect="1"/>
          </p:cNvPicPr>
          <p:nvPr/>
        </p:nvPicPr>
        <p:blipFill>
          <a:blip r:embed="rId6">
            <a:extLst/>
          </a:blip>
          <a:stretch>
            <a:fillRect/>
          </a:stretch>
        </p:blipFill>
        <p:spPr>
          <a:xfrm>
            <a:off x="13806980" y="4197376"/>
            <a:ext cx="3712084" cy="5166616"/>
          </a:xfrm>
          <a:prstGeom prst="rect">
            <a:avLst/>
          </a:prstGeom>
          <a:ln w="12700">
            <a:miter lim="400000"/>
          </a:ln>
        </p:spPr>
      </p:pic>
      <p:pic>
        <p:nvPicPr>
          <p:cNvPr id="1568" name="deepadaptation.tiff"/>
          <p:cNvPicPr>
            <a:picLocks noChangeAspect="1"/>
          </p:cNvPicPr>
          <p:nvPr/>
        </p:nvPicPr>
        <p:blipFill>
          <a:blip r:embed="rId7">
            <a:extLst/>
          </a:blip>
          <a:stretch>
            <a:fillRect/>
          </a:stretch>
        </p:blipFill>
        <p:spPr>
          <a:xfrm>
            <a:off x="17105817" y="6004897"/>
            <a:ext cx="7097795" cy="7545665"/>
          </a:xfrm>
          <a:prstGeom prst="rect">
            <a:avLst/>
          </a:prstGeom>
          <a:ln w="12700">
            <a:miter lim="400000"/>
          </a:ln>
        </p:spPr>
      </p:pic>
      <p:sp>
        <p:nvSpPr>
          <p:cNvPr id="1569" name="Shape 1569"/>
          <p:cNvSpPr/>
          <p:nvPr/>
        </p:nvSpPr>
        <p:spPr>
          <a:xfrm>
            <a:off x="895300" y="11709400"/>
            <a:ext cx="16580446"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atin typeface="Helvetica Light"/>
                <a:ea typeface="Helvetica Light"/>
                <a:cs typeface="Helvetica Light"/>
                <a:sym typeface="Helvetica Light"/>
              </a:defRPr>
            </a:lvl1pPr>
          </a:lstStyle>
          <a:p>
            <a:pPr/>
            <a:r>
              <a:t>Deep Adaptation: Preparing for the time after the total social collapse - Who do we want to be then?</a:t>
            </a:r>
          </a:p>
        </p:txBody>
      </p:sp>
      <p:sp>
        <p:nvSpPr>
          <p:cNvPr id="1570" name="Shape 1570"/>
          <p:cNvSpPr/>
          <p:nvPr/>
        </p:nvSpPr>
        <p:spPr>
          <a:xfrm>
            <a:off x="971500" y="10461401"/>
            <a:ext cx="1064196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Helvetica Light"/>
                <a:ea typeface="Helvetica Light"/>
                <a:cs typeface="Helvetica Light"/>
                <a:sym typeface="Helvetica Light"/>
              </a:defRPr>
            </a:lvl1pPr>
          </a:lstStyle>
          <a:p>
            <a:pPr/>
            <a:r>
              <a:t>Science-based warnings to humanity</a:t>
            </a:r>
          </a:p>
        </p:txBody>
      </p:sp>
      <p:sp>
        <p:nvSpPr>
          <p:cNvPr id="1571" name="Shape 1571"/>
          <p:cNvSpPr/>
          <p:nvPr/>
        </p:nvSpPr>
        <p:spPr>
          <a:xfrm>
            <a:off x="4336589" y="1016000"/>
            <a:ext cx="15531778"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Homo sapiens: An Exceptional Success Story</a:t>
            </a:r>
          </a:p>
        </p:txBody>
      </p:sp>
      <p:sp>
        <p:nvSpPr>
          <p:cNvPr id="1572" name="Shape 1572"/>
          <p:cNvSpPr/>
          <p:nvPr/>
        </p:nvSpPr>
        <p:spPr>
          <a:xfrm rot="20100000">
            <a:off x="-577990" y="6143212"/>
            <a:ext cx="25758278" cy="2186584"/>
          </a:xfrm>
          <a:prstGeom prst="roundRect">
            <a:avLst>
              <a:gd name="adj" fmla="val 8712"/>
            </a:avLst>
          </a:prstGeom>
          <a:solidFill>
            <a:srgbClr val="443A36"/>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76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Is the Success Story of Homo sapiens going to continue?</a:t>
            </a:r>
          </a:p>
        </p:txBody>
      </p:sp>
      <p:sp>
        <p:nvSpPr>
          <p:cNvPr id="1573" name="Shape 1573"/>
          <p:cNvSpPr/>
          <p:nvPr/>
        </p:nvSpPr>
        <p:spPr>
          <a:xfrm>
            <a:off x="7753300" y="3065512"/>
            <a:ext cx="793190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Spectrum of Possible Futures</a:t>
            </a:r>
          </a:p>
        </p:txBody>
      </p:sp>
      <p:pic>
        <p:nvPicPr>
          <p:cNvPr id="1574" name="jackson.tiff"/>
          <p:cNvPicPr>
            <a:picLocks noChangeAspect="1"/>
          </p:cNvPicPr>
          <p:nvPr/>
        </p:nvPicPr>
        <p:blipFill>
          <a:blip r:embed="rId8">
            <a:extLst/>
          </a:blip>
          <a:stretch>
            <a:fillRect/>
          </a:stretch>
        </p:blipFill>
        <p:spPr>
          <a:xfrm>
            <a:off x="3472981" y="1857528"/>
            <a:ext cx="3449734" cy="4920944"/>
          </a:xfrm>
          <a:prstGeom prst="rect">
            <a:avLst/>
          </a:prstGeom>
          <a:ln w="12700">
            <a:miter lim="400000"/>
          </a:ln>
        </p:spPr>
      </p:pic>
      <p:sp>
        <p:nvSpPr>
          <p:cNvPr id="1575" name="Shape 1575"/>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1572"/>
                                        </p:tgtEl>
                                        <p:attrNameLst>
                                          <p:attrName>style.visibility</p:attrName>
                                        </p:attrNameLst>
                                      </p:cBhvr>
                                      <p:to>
                                        <p:strVal val="visible"/>
                                      </p:to>
                                    </p:set>
                                    <p:animEffect filter="wipe(down)" transition="in">
                                      <p:cBhvr>
                                        <p:cTn id="7" dur="1000"/>
                                        <p:tgtEl>
                                          <p:spTgt spid="1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2" grpId="1"/>
    </p:bldLst>
  </p:timing>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7" name="Shape 157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57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579" name="Shape 1579"/>
          <p:cNvSpPr/>
          <p:nvPr/>
        </p:nvSpPr>
        <p:spPr>
          <a:xfrm>
            <a:off x="3374911" y="11423940"/>
            <a:ext cx="17455135" cy="11684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Helvetica Light"/>
                <a:ea typeface="Helvetica Light"/>
                <a:cs typeface="Helvetica Light"/>
                <a:sym typeface="Helvetica Light"/>
              </a:defRPr>
            </a:lvl1pPr>
          </a:lstStyle>
          <a:p>
            <a:pPr/>
            <a:r>
              <a:t>Importance of Mainstream Economic Model</a:t>
            </a:r>
          </a:p>
        </p:txBody>
      </p:sp>
      <p:graphicFrame>
        <p:nvGraphicFramePr>
          <p:cNvPr id="1580" name="Table 1580"/>
          <p:cNvGraphicFramePr/>
          <p:nvPr/>
        </p:nvGraphicFramePr>
        <p:xfrm>
          <a:off x="9550400" y="6578600"/>
          <a:ext cx="1270000" cy="5588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283200"/>
              </a:tblGrid>
              <a:tr h="558800">
                <a:tc>
                  <a:txBody>
                    <a:bodyPr/>
                    <a:lstStyle/>
                    <a:p>
                      <a:pPr algn="l" defTabSz="914400">
                        <a:defRPr b="1" sz="1800">
                          <a:solidFill>
                            <a:srgbClr val="771577"/>
                          </a:solidFill>
                          <a:latin typeface="Helvetica"/>
                          <a:ea typeface="Helvetica"/>
                          <a:cs typeface="Helvetica"/>
                          <a:sym typeface="Helvetica"/>
                        </a:defRPr>
                      </a:pPr>
                    </a:p>
                  </a:txBody>
                  <a:tcPr marL="25400" marR="25400" marT="25400" marB="25400" anchor="t" anchorCtr="0" horzOverflow="overflow">
                    <a:lnL w="12700">
                      <a:miter lim="400000"/>
                    </a:lnL>
                    <a:lnR w="12700">
                      <a:miter lim="400000"/>
                    </a:lnR>
                    <a:lnT w="12700">
                      <a:miter lim="400000"/>
                    </a:lnT>
                    <a:lnB w="12700">
                      <a:miter lim="400000"/>
                    </a:lnB>
                    <a:solidFill>
                      <a:srgbClr val="FFFFFF"/>
                    </a:solidFill>
                  </a:tcPr>
                </a:tc>
              </a:tr>
            </a:tbl>
          </a:graphicData>
        </a:graphic>
      </p:graphicFrame>
      <p:sp>
        <p:nvSpPr>
          <p:cNvPr id="1581" name="Shape 1581"/>
          <p:cNvSpPr/>
          <p:nvPr/>
        </p:nvSpPr>
        <p:spPr>
          <a:xfrm>
            <a:off x="607318" y="2659062"/>
            <a:ext cx="23169365" cy="471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sz="5000">
                <a:latin typeface="Helvetica Light"/>
                <a:ea typeface="Helvetica Light"/>
                <a:cs typeface="Helvetica Light"/>
                <a:sym typeface="Helvetica Light"/>
              </a:defRPr>
            </a:pPr>
            <a:r>
              <a:t>Strategies for Sustainability:</a:t>
            </a:r>
          </a:p>
          <a:p>
            <a:pPr marL="881944" indent="-881944" defTabSz="821531">
              <a:buSzPct val="100000"/>
              <a:buAutoNum type="arabicPeriod" startAt="1"/>
              <a:defRPr sz="5000">
                <a:latin typeface="Helvetica Light"/>
                <a:ea typeface="Helvetica Light"/>
                <a:cs typeface="Helvetica Light"/>
                <a:sym typeface="Helvetica Light"/>
              </a:defRPr>
            </a:pPr>
            <a:r>
              <a:t>To consume nature’s flows while conserving the stocks (that is, live off the ‘interest’ while conserving natural capital).</a:t>
            </a:r>
          </a:p>
          <a:p>
            <a:pPr marL="881944" indent="-881944" defTabSz="821531">
              <a:buSzPct val="100000"/>
              <a:buAutoNum type="arabicPeriod" startAt="1"/>
              <a:defRPr sz="5000">
                <a:latin typeface="Helvetica Light"/>
                <a:ea typeface="Helvetica Light"/>
                <a:cs typeface="Helvetica Light"/>
                <a:sym typeface="Helvetica Light"/>
              </a:defRPr>
            </a:pPr>
            <a:r>
              <a:t>To increase society’s stocks (human resources, civil institutions) and limit the flow of materials and energy.  </a:t>
            </a:r>
          </a:p>
          <a:p>
            <a:pPr defTabSz="821531">
              <a:defRPr sz="5000">
                <a:latin typeface="Helvetica Light"/>
                <a:ea typeface="Helvetica Light"/>
                <a:cs typeface="Helvetica Light"/>
                <a:sym typeface="Helvetica Light"/>
              </a:defRPr>
            </a:pPr>
            <a:r>
              <a:t>                                                                                                 </a:t>
            </a:r>
            <a:r>
              <a:rPr i="1">
                <a:latin typeface="Helvetica"/>
                <a:ea typeface="Helvetica"/>
                <a:cs typeface="Helvetica"/>
                <a:sym typeface="Helvetica"/>
              </a:rPr>
              <a:t>Brown et al. (2004)</a:t>
            </a:r>
          </a:p>
        </p:txBody>
      </p:sp>
      <p:sp>
        <p:nvSpPr>
          <p:cNvPr id="1582" name="Shape 1582"/>
          <p:cNvSpPr/>
          <p:nvPr/>
        </p:nvSpPr>
        <p:spPr>
          <a:xfrm>
            <a:off x="8151062" y="1345648"/>
            <a:ext cx="7902830" cy="1155313"/>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atin typeface="Helvetica Neue Light"/>
                <a:ea typeface="Helvetica Neue Light"/>
                <a:cs typeface="Helvetica Neue Light"/>
                <a:sym typeface="Helvetica Neue Light"/>
              </a:defRPr>
            </a:lvl1pPr>
          </a:lstStyle>
          <a:p>
            <a:pPr/>
            <a:r>
              <a:t>Importance of flows </a:t>
            </a:r>
          </a:p>
        </p:txBody>
      </p:sp>
      <p:sp>
        <p:nvSpPr>
          <p:cNvPr id="1583" name="Shape 1583"/>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sp>
        <p:nvSpPr>
          <p:cNvPr id="1584" name="Shape 1584"/>
          <p:cNvSpPr/>
          <p:nvPr/>
        </p:nvSpPr>
        <p:spPr>
          <a:xfrm>
            <a:off x="843583" y="7532039"/>
            <a:ext cx="23052434" cy="31496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latin typeface="Helvetica Light"/>
                <a:ea typeface="Helvetica Light"/>
                <a:cs typeface="Helvetica Light"/>
                <a:sym typeface="Helvetica Light"/>
              </a:defRPr>
            </a:pPr>
            <a:r>
              <a:t>A Species that has unparalleled power to grow and change the planetary physiology must exercise self limitation:</a:t>
            </a:r>
          </a:p>
          <a:p>
            <a:pPr marL="787870" indent="-470370">
              <a:buSzPct val="171000"/>
              <a:buChar char="-"/>
              <a:defRPr sz="5000">
                <a:latin typeface="Helvetica Light"/>
                <a:ea typeface="Helvetica Light"/>
                <a:cs typeface="Helvetica Light"/>
                <a:sym typeface="Helvetica Light"/>
              </a:defRPr>
            </a:pPr>
            <a:r>
              <a:t>a small family ethics and responsible procreation;</a:t>
            </a:r>
          </a:p>
          <a:p>
            <a:pPr marL="787870" indent="-470370">
              <a:buSzPct val="171000"/>
              <a:buChar char="-"/>
              <a:defRPr sz="5000">
                <a:latin typeface="Helvetica Light"/>
                <a:ea typeface="Helvetica Light"/>
                <a:cs typeface="Helvetica Light"/>
                <a:sym typeface="Helvetica Light"/>
              </a:defRPr>
            </a:pPr>
            <a:r>
              <a:t>limitation of wealth creation and accumulation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84"/>
                                        </p:tgtEl>
                                        <p:attrNameLst>
                                          <p:attrName>style.visibility</p:attrName>
                                        </p:attrNameLst>
                                      </p:cBhvr>
                                      <p:to>
                                        <p:strVal val="visible"/>
                                      </p:to>
                                    </p:set>
                                    <p:animEffect filter="fade" transition="in">
                                      <p:cBhvr>
                                        <p:cTn id="7" dur="1500"/>
                                        <p:tgtEl>
                                          <p:spTgt spid="15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579"/>
                                        </p:tgtEl>
                                        <p:attrNameLst>
                                          <p:attrName>style.visibility</p:attrName>
                                        </p:attrNameLst>
                                      </p:cBhvr>
                                      <p:to>
                                        <p:strVal val="visible"/>
                                      </p:to>
                                    </p:set>
                                    <p:animEffect filter="fade" transition="in">
                                      <p:cBhvr>
                                        <p:cTn id="12" dur="1500"/>
                                        <p:tgtEl>
                                          <p:spTgt spid="1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4" grpId="1"/>
      <p:bldP build="whole" bldLvl="1" animBg="1" rev="0" advAuto="0" spid="1579" grpId="2"/>
    </p:bldLst>
  </p:timing>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586" name="Shape 158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58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588" name="Shape 1588"/>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pic>
        <p:nvPicPr>
          <p:cNvPr id="1589" name="smith_title.tiff"/>
          <p:cNvPicPr>
            <a:picLocks noChangeAspect="1"/>
          </p:cNvPicPr>
          <p:nvPr/>
        </p:nvPicPr>
        <p:blipFill>
          <a:blip r:embed="rId3">
            <a:extLst/>
          </a:blip>
          <a:stretch>
            <a:fillRect/>
          </a:stretch>
        </p:blipFill>
        <p:spPr>
          <a:xfrm>
            <a:off x="387634" y="1011039"/>
            <a:ext cx="7795950" cy="11693922"/>
          </a:xfrm>
          <a:prstGeom prst="rect">
            <a:avLst/>
          </a:prstGeom>
          <a:ln w="12700">
            <a:miter lim="400000"/>
          </a:ln>
        </p:spPr>
      </p:pic>
      <p:sp>
        <p:nvSpPr>
          <p:cNvPr id="1590" name="Shape 1590"/>
          <p:cNvSpPr/>
          <p:nvPr/>
        </p:nvSpPr>
        <p:spPr>
          <a:xfrm>
            <a:off x="4088709" y="129158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1776</a:t>
            </a:r>
          </a:p>
        </p:txBody>
      </p:sp>
      <p:sp>
        <p:nvSpPr>
          <p:cNvPr id="1591" name="Shape 1591"/>
          <p:cNvSpPr/>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defRPr>
            </a:pPr>
            <a:r>
              <a:t>Smith (1776)</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593" name="Shape 159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59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595" name="Shape 1595"/>
          <p:cNvSpPr/>
          <p:nvPr/>
        </p:nvSpPr>
        <p:spPr>
          <a:xfrm>
            <a:off x="9467562" y="3919934"/>
            <a:ext cx="14614638"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252525"/>
                </a:solidFill>
                <a:latin typeface="Helvetica Light"/>
                <a:ea typeface="Helvetica Light"/>
                <a:cs typeface="Helvetica Light"/>
                <a:sym typeface="Helvetica Light"/>
              </a:defRPr>
            </a:pPr>
            <a:r>
              <a:t>"Sustainable development is development that meets the needs of the present without compromising the ability of future generations to meet their own needs”.</a:t>
            </a:r>
          </a:p>
          <a:p>
            <a:pPr algn="r">
              <a:defRPr i="1" sz="4800">
                <a:solidFill>
                  <a:srgbClr val="252525"/>
                </a:solidFill>
              </a:defRPr>
            </a:pPr>
            <a:r>
              <a:t>WCED (1987)</a:t>
            </a:r>
          </a:p>
        </p:txBody>
      </p:sp>
      <p:pic>
        <p:nvPicPr>
          <p:cNvPr id="1596" name="our_common_future.tiff"/>
          <p:cNvPicPr>
            <a:picLocks noChangeAspect="1"/>
          </p:cNvPicPr>
          <p:nvPr/>
        </p:nvPicPr>
        <p:blipFill>
          <a:blip r:embed="rId3">
            <a:extLst/>
          </a:blip>
          <a:stretch>
            <a:fillRect/>
          </a:stretch>
        </p:blipFill>
        <p:spPr>
          <a:xfrm>
            <a:off x="902809" y="1239639"/>
            <a:ext cx="7777778" cy="11383566"/>
          </a:xfrm>
          <a:prstGeom prst="rect">
            <a:avLst/>
          </a:prstGeom>
          <a:ln w="12700">
            <a:miter lim="400000"/>
          </a:ln>
        </p:spPr>
      </p:pic>
      <p:sp>
        <p:nvSpPr>
          <p:cNvPr id="1597" name="Shape 1597"/>
          <p:cNvSpPr/>
          <p:nvPr/>
        </p:nvSpPr>
        <p:spPr>
          <a:xfrm>
            <a:off x="4088709" y="129158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1987</a:t>
            </a:r>
          </a:p>
        </p:txBody>
      </p:sp>
      <p:sp>
        <p:nvSpPr>
          <p:cNvPr id="1598" name="Shape 1598"/>
          <p:cNvSpPr/>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defRPr>
            </a:pPr>
            <a:r>
              <a:t>Smith (1776)</a:t>
            </a:r>
          </a:p>
        </p:txBody>
      </p:sp>
      <p:sp>
        <p:nvSpPr>
          <p:cNvPr id="1599" name="Shape 1599"/>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596"/>
                                        </p:tgtEl>
                                        <p:attrNameLst>
                                          <p:attrName>style.visibility</p:attrName>
                                        </p:attrNameLst>
                                      </p:cBhvr>
                                      <p:to>
                                        <p:strVal val="visible"/>
                                      </p:to>
                                    </p:set>
                                    <p:animEffect filter="dissolve" transition="in">
                                      <p:cBhvr>
                                        <p:cTn id="7" dur="1000"/>
                                        <p:tgtEl>
                                          <p:spTgt spid="159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597"/>
                                        </p:tgtEl>
                                        <p:attrNameLst>
                                          <p:attrName>style.visibility</p:attrName>
                                        </p:attrNameLst>
                                      </p:cBhvr>
                                      <p:to>
                                        <p:strVal val="visible"/>
                                      </p:to>
                                    </p:set>
                                    <p:animEffect filter="dissolve" transition="in">
                                      <p:cBhvr>
                                        <p:cTn id="11" dur="1000"/>
                                        <p:tgtEl>
                                          <p:spTgt spid="1597"/>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595"/>
                                        </p:tgtEl>
                                        <p:attrNameLst>
                                          <p:attrName>style.visibility</p:attrName>
                                        </p:attrNameLst>
                                      </p:cBhvr>
                                      <p:to>
                                        <p:strVal val="visible"/>
                                      </p:to>
                                    </p:set>
                                    <p:animEffect filter="dissolve" transition="in">
                                      <p:cBhvr>
                                        <p:cTn id="15" dur="1000"/>
                                        <p:tgtEl>
                                          <p:spTgt spid="15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7" grpId="2"/>
      <p:bldP build="whole" bldLvl="1" animBg="1" rev="0" advAuto="0" spid="1595" grpId="3"/>
      <p:bldP build="whole" bldLvl="1" animBg="1" rev="0" advAuto="0" spid="1596" grpId="1"/>
    </p:bldLst>
  </p:timing>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601" name="Shape 160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60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603" name="Shape 1603"/>
          <p:cNvSpPr/>
          <p:nvPr/>
        </p:nvSpPr>
        <p:spPr>
          <a:xfrm>
            <a:off x="9467561" y="6830020"/>
            <a:ext cx="14614638" cy="3784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9266" marR="59266" defTabSz="655174">
              <a:defRPr sz="4800">
                <a:uFill>
                  <a:solidFill>
                    <a:srgbClr val="FFFFFF"/>
                  </a:solidFill>
                </a:uFill>
                <a:latin typeface="Helvetica Light"/>
                <a:ea typeface="Helvetica Light"/>
                <a:cs typeface="Helvetica Light"/>
                <a:sym typeface="Helvetica Light"/>
              </a:defRPr>
            </a:pPr>
            <a:r>
              <a:t>“Sustainable Development is a development that meets the needs of the present while safeguarding Earth’s life support systems, on which the welfare of current and future generations depends.” </a:t>
            </a:r>
          </a:p>
          <a:p>
            <a:pPr marL="59266" marR="59266" algn="r" defTabSz="655174">
              <a:defRPr i="1" sz="4800">
                <a:uFill>
                  <a:solidFill>
                    <a:srgbClr val="FFFFFF"/>
                  </a:solidFill>
                </a:uFill>
              </a:defRPr>
            </a:pPr>
            <a:r>
              <a:t>Griggs et al. (2013)</a:t>
            </a:r>
          </a:p>
        </p:txBody>
      </p:sp>
      <p:pic>
        <p:nvPicPr>
          <p:cNvPr id="1604" name="griggs_p1.tiff"/>
          <p:cNvPicPr>
            <a:picLocks noChangeAspect="1"/>
          </p:cNvPicPr>
          <p:nvPr/>
        </p:nvPicPr>
        <p:blipFill>
          <a:blip r:embed="rId3">
            <a:extLst/>
          </a:blip>
          <a:stretch>
            <a:fillRect/>
          </a:stretch>
        </p:blipFill>
        <p:spPr>
          <a:xfrm>
            <a:off x="-31750" y="1238250"/>
            <a:ext cx="9534877" cy="12544049"/>
          </a:xfrm>
          <a:prstGeom prst="rect">
            <a:avLst/>
          </a:prstGeom>
          <a:ln w="12700">
            <a:miter lim="400000"/>
          </a:ln>
        </p:spPr>
      </p:pic>
      <p:sp>
        <p:nvSpPr>
          <p:cNvPr id="1605" name="Shape 1605"/>
          <p:cNvSpPr/>
          <p:nvPr/>
        </p:nvSpPr>
        <p:spPr>
          <a:xfrm>
            <a:off x="9467562" y="3919934"/>
            <a:ext cx="14614638"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252525"/>
                </a:solidFill>
                <a:latin typeface="Helvetica Light"/>
                <a:ea typeface="Helvetica Light"/>
                <a:cs typeface="Helvetica Light"/>
                <a:sym typeface="Helvetica Light"/>
              </a:defRPr>
            </a:pPr>
            <a:r>
              <a:t>"Sustainable development is development that meets the needs of the present without compromising the ability of future generations to meet their own needs”.</a:t>
            </a:r>
          </a:p>
          <a:p>
            <a:pPr algn="r">
              <a:defRPr i="1" sz="4800">
                <a:solidFill>
                  <a:srgbClr val="252525"/>
                </a:solidFill>
              </a:defRPr>
            </a:pPr>
            <a:r>
              <a:t>WCED (1987)</a:t>
            </a:r>
          </a:p>
        </p:txBody>
      </p:sp>
      <p:sp>
        <p:nvSpPr>
          <p:cNvPr id="1606" name="Shape 1606"/>
          <p:cNvSpPr/>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defRPr>
            </a:pPr>
            <a:r>
              <a:t>Smith (1776)</a:t>
            </a:r>
          </a:p>
        </p:txBody>
      </p:sp>
      <p:pic>
        <p:nvPicPr>
          <p:cNvPr id="1607" name="e4h.png"/>
          <p:cNvPicPr>
            <a:picLocks noChangeAspect="1"/>
          </p:cNvPicPr>
          <p:nvPr/>
        </p:nvPicPr>
        <p:blipFill>
          <a:blip r:embed="rId4">
            <a:extLst/>
          </a:blip>
          <a:stretch>
            <a:fillRect/>
          </a:stretch>
        </p:blipFill>
        <p:spPr>
          <a:xfrm>
            <a:off x="171482" y="1765179"/>
            <a:ext cx="9126836" cy="9080742"/>
          </a:xfrm>
          <a:prstGeom prst="rect">
            <a:avLst/>
          </a:prstGeom>
          <a:ln w="12700">
            <a:miter lim="400000"/>
          </a:ln>
        </p:spPr>
      </p:pic>
      <p:sp>
        <p:nvSpPr>
          <p:cNvPr id="1608" name="Shape 1608"/>
          <p:cNvSpPr/>
          <p:nvPr/>
        </p:nvSpPr>
        <p:spPr>
          <a:xfrm>
            <a:off x="704561" y="10970220"/>
            <a:ext cx="23268100" cy="2311401"/>
          </a:xfrm>
          <a:prstGeom prst="rect">
            <a:avLst/>
          </a:prstGeom>
          <a:solidFill>
            <a:schemeClr val="accent6">
              <a:hueOff val="10811956"/>
              <a:satOff val="-58544"/>
              <a:lumOff val="-9736"/>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9266" marR="59266" defTabSz="655174">
              <a:defRPr sz="4800">
                <a:solidFill>
                  <a:srgbClr val="FFFFFF"/>
                </a:solidFill>
                <a:uFill>
                  <a:solidFill>
                    <a:srgbClr val="FFFFFF"/>
                  </a:solidFill>
                </a:uFill>
                <a:latin typeface="Helvetica Light"/>
                <a:ea typeface="Helvetica Light"/>
                <a:cs typeface="Helvetica Light"/>
                <a:sym typeface="Helvetica Light"/>
              </a:defRPr>
            </a:lvl1pPr>
          </a:lstStyle>
          <a:p>
            <a:pPr/>
            <a:r>
              <a:t>Our Message to Humanity: You need an economy that meets the needs of the present while safeguarding Earth’s life support systems, on which the welfare of current and future generations of all human and non-human animals depends. </a:t>
            </a:r>
          </a:p>
        </p:txBody>
      </p:sp>
      <p:sp>
        <p:nvSpPr>
          <p:cNvPr id="1609" name="Shape 1609"/>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sp>
        <p:nvSpPr>
          <p:cNvPr id="1610" name="Shape 1610"/>
          <p:cNvSpPr/>
          <p:nvPr/>
        </p:nvSpPr>
        <p:spPr>
          <a:xfrm>
            <a:off x="1579139" y="5102439"/>
            <a:ext cx="21046678" cy="3511122"/>
          </a:xfrm>
          <a:prstGeom prst="roundRect">
            <a:avLst>
              <a:gd name="adj" fmla="val 5426"/>
            </a:avLst>
          </a:prstGeom>
          <a:solidFill>
            <a:srgbClr val="443A36"/>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76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What Global Order is needed to transform the purpose of Economy?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603"/>
                                        </p:tgtEl>
                                        <p:attrNameLst>
                                          <p:attrName>style.visibility</p:attrName>
                                        </p:attrNameLst>
                                      </p:cBhvr>
                                      <p:to>
                                        <p:strVal val="visible"/>
                                      </p:to>
                                    </p:set>
                                    <p:animEffect filter="dissolve" transition="in">
                                      <p:cBhvr>
                                        <p:cTn id="7" dur="1000"/>
                                        <p:tgtEl>
                                          <p:spTgt spid="1603"/>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9" grpId="2" fill="hold">
                                  <p:stCondLst>
                                    <p:cond delay="0"/>
                                  </p:stCondLst>
                                  <p:iterate type="el" backwards="0">
                                    <p:tmAbs val="0"/>
                                  </p:iterate>
                                  <p:childTnLst>
                                    <p:animEffect filter="dissolve" transition="out">
                                      <p:cBhvr>
                                        <p:cTn id="11" dur="1000" fill="hold"/>
                                        <p:tgtEl>
                                          <p:spTgt spid="1604"/>
                                        </p:tgtEl>
                                      </p:cBhvr>
                                    </p:animEffect>
                                    <p:set>
                                      <p:cBhvr>
                                        <p:cTn id="12" fill="hold">
                                          <p:stCondLst>
                                            <p:cond delay="999"/>
                                          </p:stCondLst>
                                        </p:cTn>
                                        <p:tgtEl>
                                          <p:spTgt spid="1604"/>
                                        </p:tgtEl>
                                        <p:attrNameLst>
                                          <p:attrName>style.visibility</p:attrName>
                                        </p:attrNameLst>
                                      </p:cBhvr>
                                      <p:to>
                                        <p:strVal val="hidden"/>
                                      </p:to>
                                    </p:se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1607"/>
                                        </p:tgtEl>
                                        <p:attrNameLst>
                                          <p:attrName>style.visibility</p:attrName>
                                        </p:attrNameLst>
                                      </p:cBhvr>
                                      <p:to>
                                        <p:strVal val="visible"/>
                                      </p:to>
                                    </p:set>
                                    <p:animEffect filter="dissolve" transition="in">
                                      <p:cBhvr>
                                        <p:cTn id="16" dur="1000"/>
                                        <p:tgtEl>
                                          <p:spTgt spid="1607"/>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1608"/>
                                        </p:tgtEl>
                                        <p:attrNameLst>
                                          <p:attrName>style.visibility</p:attrName>
                                        </p:attrNameLst>
                                      </p:cBhvr>
                                      <p:to>
                                        <p:strVal val="visible"/>
                                      </p:to>
                                    </p:set>
                                    <p:animEffect filter="dissolve" transition="in">
                                      <p:cBhvr>
                                        <p:cTn id="21" dur="1000"/>
                                        <p:tgtEl>
                                          <p:spTgt spid="1608"/>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5" fill="hold">
                                  <p:stCondLst>
                                    <p:cond delay="0"/>
                                  </p:stCondLst>
                                  <p:iterate type="el" backwards="0">
                                    <p:tmAbs val="0"/>
                                  </p:iterate>
                                  <p:childTnLst>
                                    <p:set>
                                      <p:cBhvr>
                                        <p:cTn id="25" fill="hold"/>
                                        <p:tgtEl>
                                          <p:spTgt spid="1610"/>
                                        </p:tgtEl>
                                        <p:attrNameLst>
                                          <p:attrName>style.visibility</p:attrName>
                                        </p:attrNameLst>
                                      </p:cBhvr>
                                      <p:to>
                                        <p:strVal val="visible"/>
                                      </p:to>
                                    </p:set>
                                    <p:animEffect filter="fade" transition="in">
                                      <p:cBhvr>
                                        <p:cTn id="26" dur="1000"/>
                                        <p:tgtEl>
                                          <p:spTgt spid="1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8" grpId="4"/>
      <p:bldP build="whole" bldLvl="1" animBg="1" rev="0" advAuto="0" spid="1610" grpId="5"/>
      <p:bldP build="whole" bldLvl="1" animBg="1" rev="0" advAuto="0" spid="1603" grpId="1"/>
      <p:bldP build="whole" bldLvl="1" animBg="1" rev="0" advAuto="0" spid="1607" grpId="3"/>
      <p:bldP build="whole" bldLvl="1" animBg="1" rev="0" advAuto="0" spid="1604"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88" name="temp_anomaly.jpg"/>
          <p:cNvPicPr>
            <a:picLocks noChangeAspect="1"/>
          </p:cNvPicPr>
          <p:nvPr/>
        </p:nvPicPr>
        <p:blipFill>
          <a:blip r:embed="rId2">
            <a:extLst/>
          </a:blip>
          <a:stretch>
            <a:fillRect/>
          </a:stretch>
        </p:blipFill>
        <p:spPr>
          <a:xfrm>
            <a:off x="11309350" y="2743200"/>
            <a:ext cx="12915900" cy="7265194"/>
          </a:xfrm>
          <a:prstGeom prst="rect">
            <a:avLst/>
          </a:prstGeom>
          <a:ln w="12700">
            <a:miter lim="400000"/>
          </a:ln>
        </p:spPr>
      </p:pic>
      <p:sp>
        <p:nvSpPr>
          <p:cNvPr id="289" name="Shape 289"/>
          <p:cNvSpPr/>
          <p:nvPr/>
        </p:nvSpPr>
        <p:spPr>
          <a:xfrm>
            <a:off x="11391900" y="9251950"/>
            <a:ext cx="9182100" cy="5461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000">
                <a:solidFill>
                  <a:srgbClr val="FDFCFE"/>
                </a:solidFill>
                <a:latin typeface="Trebuchet MS"/>
                <a:ea typeface="Trebuchet MS"/>
                <a:cs typeface="Trebuchet MS"/>
                <a:sym typeface="Trebuchet MS"/>
              </a:defRPr>
            </a:lvl1pPr>
          </a:lstStyle>
          <a:p>
            <a:pPr/>
            <a:r>
              <a:t>Temperature anomaly 2008-2012 compared to 1900</a:t>
            </a:r>
          </a:p>
        </p:txBody>
      </p:sp>
      <p:sp>
        <p:nvSpPr>
          <p:cNvPr id="290" name="Shape 290"/>
          <p:cNvSpPr/>
          <p:nvPr/>
        </p:nvSpPr>
        <p:spPr>
          <a:xfrm>
            <a:off x="215900" y="8601771"/>
            <a:ext cx="11976100" cy="1531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Helvetica Neue Light"/>
                <a:ea typeface="Helvetica Neue Light"/>
                <a:cs typeface="Helvetica Neue Light"/>
                <a:sym typeface="Helvetica Neue Light"/>
              </a:defRPr>
            </a:lvl1pPr>
          </a:lstStyle>
          <a:p>
            <a:pPr/>
            <a:r>
              <a:t>Climate can change from local to global scales.</a:t>
            </a:r>
          </a:p>
        </p:txBody>
      </p:sp>
      <p:sp>
        <p:nvSpPr>
          <p:cNvPr id="291" name="Shape 291"/>
          <p:cNvSpPr/>
          <p:nvPr/>
        </p:nvSpPr>
        <p:spPr>
          <a:xfrm>
            <a:off x="215900" y="10585081"/>
            <a:ext cx="11976100"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Helvetica Neue Light"/>
                <a:ea typeface="Helvetica Neue Light"/>
                <a:cs typeface="Helvetica Neue Light"/>
                <a:sym typeface="Helvetica Neue Light"/>
              </a:defRPr>
            </a:lvl1pPr>
          </a:lstStyle>
          <a:p>
            <a:pPr/>
            <a:r>
              <a:t>Climate can change a lot over time.</a:t>
            </a:r>
          </a:p>
        </p:txBody>
      </p:sp>
      <p:pic>
        <p:nvPicPr>
          <p:cNvPr id="292" name="temp_scale.png"/>
          <p:cNvPicPr>
            <a:picLocks noChangeAspect="1"/>
          </p:cNvPicPr>
          <p:nvPr/>
        </p:nvPicPr>
        <p:blipFill>
          <a:blip r:embed="rId3">
            <a:extLst/>
          </a:blip>
          <a:stretch>
            <a:fillRect/>
          </a:stretch>
        </p:blipFill>
        <p:spPr>
          <a:xfrm>
            <a:off x="20320000" y="8496300"/>
            <a:ext cx="4064000" cy="1143000"/>
          </a:xfrm>
          <a:prstGeom prst="rect">
            <a:avLst/>
          </a:prstGeom>
          <a:ln w="12700">
            <a:miter lim="400000"/>
          </a:ln>
        </p:spPr>
      </p:pic>
      <p:pic>
        <p:nvPicPr>
          <p:cNvPr id="293" name="hansen_f18s.png"/>
          <p:cNvPicPr>
            <a:picLocks noChangeAspect="1"/>
          </p:cNvPicPr>
          <p:nvPr/>
        </p:nvPicPr>
        <p:blipFill>
          <a:blip r:embed="rId4">
            <a:extLst/>
          </a:blip>
          <a:stretch>
            <a:fillRect/>
          </a:stretch>
        </p:blipFill>
        <p:spPr>
          <a:xfrm>
            <a:off x="11069411" y="2272617"/>
            <a:ext cx="13195301" cy="11380748"/>
          </a:xfrm>
          <a:prstGeom prst="rect">
            <a:avLst/>
          </a:prstGeom>
          <a:ln w="12700">
            <a:miter lim="400000"/>
          </a:ln>
        </p:spPr>
      </p:pic>
      <p:sp>
        <p:nvSpPr>
          <p:cNvPr id="294" name="Shape 294"/>
          <p:cNvSpPr/>
          <p:nvPr/>
        </p:nvSpPr>
        <p:spPr>
          <a:xfrm>
            <a:off x="266700" y="4390553"/>
            <a:ext cx="10248900" cy="3512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Helvetica Neue Light"/>
                <a:ea typeface="Helvetica Neue Light"/>
                <a:cs typeface="Helvetica Neue Light"/>
                <a:sym typeface="Helvetica Neue Light"/>
              </a:defRPr>
            </a:pPr>
            <a:r>
              <a:t>Climate is determined by:</a:t>
            </a:r>
          </a:p>
          <a:p>
            <a:pPr defTabSz="825500">
              <a:spcBef>
                <a:spcPts val="1400"/>
              </a:spcBef>
              <a:buSzPct val="125000"/>
              <a:buChar char="•"/>
              <a:defRPr sz="4800">
                <a:latin typeface="Helvetica Neue Light"/>
                <a:ea typeface="Helvetica Neue Light"/>
                <a:cs typeface="Helvetica Neue Light"/>
                <a:sym typeface="Helvetica Neue Light"/>
              </a:defRPr>
            </a:pPr>
            <a:r>
              <a:t>incoming radiation (sun, distribution)</a:t>
            </a:r>
          </a:p>
          <a:p>
            <a:pPr defTabSz="825500">
              <a:spcBef>
                <a:spcPts val="1400"/>
              </a:spcBef>
              <a:buSzPct val="125000"/>
              <a:buChar char="•"/>
              <a:defRPr sz="4800">
                <a:latin typeface="Helvetica Neue Light"/>
                <a:ea typeface="Helvetica Neue Light"/>
                <a:cs typeface="Helvetica Neue Light"/>
                <a:sym typeface="Helvetica Neue Light"/>
              </a:defRPr>
            </a:pPr>
            <a:r>
              <a:t>reflected radiation (albedo)</a:t>
            </a:r>
          </a:p>
          <a:p>
            <a:pPr defTabSz="825500">
              <a:spcBef>
                <a:spcPts val="1400"/>
              </a:spcBef>
              <a:buSzPct val="125000"/>
              <a:buChar char="•"/>
              <a:defRPr sz="4800">
                <a:latin typeface="Helvetica Neue Light"/>
                <a:ea typeface="Helvetica Neue Light"/>
                <a:cs typeface="Helvetica Neue Light"/>
                <a:sym typeface="Helvetica Neue Light"/>
              </a:defRPr>
            </a:pPr>
            <a:r>
              <a:t>retained heat (Greenhouse gases)</a:t>
            </a:r>
          </a:p>
        </p:txBody>
      </p:sp>
      <p:sp>
        <p:nvSpPr>
          <p:cNvPr id="295" name="Shape 29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96"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297" name="Shape 297"/>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
        <p:nvSpPr>
          <p:cNvPr id="298" name="Shape 298"/>
          <p:cNvSpPr/>
          <p:nvPr/>
        </p:nvSpPr>
        <p:spPr>
          <a:xfrm>
            <a:off x="6508004" y="5147656"/>
            <a:ext cx="4547196" cy="2894430"/>
          </a:xfrm>
          <a:prstGeom prst="wedgeEllipseCallout">
            <a:avLst>
              <a:gd name="adj1" fmla="val 190234"/>
              <a:gd name="adj2" fmla="val 15023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Warm period</a:t>
            </a:r>
          </a:p>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“Inter-glacial”</a:t>
            </a:r>
          </a:p>
        </p:txBody>
      </p:sp>
      <p:sp>
        <p:nvSpPr>
          <p:cNvPr id="299" name="Shape 299"/>
          <p:cNvSpPr/>
          <p:nvPr/>
        </p:nvSpPr>
        <p:spPr>
          <a:xfrm>
            <a:off x="4374404" y="7656788"/>
            <a:ext cx="4547196" cy="2894430"/>
          </a:xfrm>
          <a:prstGeom prst="wedgeEllipseCallout">
            <a:avLst>
              <a:gd name="adj1" fmla="val 232309"/>
              <a:gd name="adj2" fmla="val 87091"/>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Cold period</a:t>
            </a:r>
          </a:p>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Ice age</a:t>
            </a:r>
          </a:p>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“glacial”</a:t>
            </a:r>
          </a:p>
        </p:txBody>
      </p:sp>
      <p:sp>
        <p:nvSpPr>
          <p:cNvPr id="300" name="Shape 300"/>
          <p:cNvSpPr/>
          <p:nvPr/>
        </p:nvSpPr>
        <p:spPr>
          <a:xfrm>
            <a:off x="4603004" y="10831788"/>
            <a:ext cx="4547196" cy="2894430"/>
          </a:xfrm>
          <a:prstGeom prst="wedgeEllipseCallout">
            <a:avLst>
              <a:gd name="adj1" fmla="val 106198"/>
              <a:gd name="adj2" fmla="val -16220"/>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Temperature difference:</a:t>
            </a:r>
          </a:p>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4</a:t>
            </a:r>
            <a:r>
              <a:rPr baseline="31999"/>
              <a:t>o</a:t>
            </a:r>
            <a:r>
              <a:t>C - 5</a:t>
            </a:r>
            <a:r>
              <a:rPr baseline="31999"/>
              <a:t>o</a:t>
            </a:r>
            <a:r>
              <a:t>C</a:t>
            </a:r>
          </a:p>
        </p:txBody>
      </p:sp>
      <p:sp>
        <p:nvSpPr>
          <p:cNvPr id="301" name="Shape 301"/>
          <p:cNvSpPr/>
          <p:nvPr/>
        </p:nvSpPr>
        <p:spPr>
          <a:xfrm>
            <a:off x="241300" y="1011039"/>
            <a:ext cx="16809443" cy="26112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Helvetica Neue Light"/>
                <a:ea typeface="Helvetica Neue Light"/>
                <a:cs typeface="Helvetica Neue Light"/>
                <a:sym typeface="Helvetica Neue Light"/>
              </a:defRPr>
            </a:pPr>
            <a:r>
              <a:t>Climate Change is a long-term shift in the statistics of weather:</a:t>
            </a:r>
          </a:p>
          <a:p>
            <a:pPr defTabSz="825500">
              <a:spcBef>
                <a:spcPts val="1400"/>
              </a:spcBef>
              <a:buSzPct val="125000"/>
              <a:buChar char="•"/>
              <a:defRPr sz="4800">
                <a:latin typeface="Helvetica Neue Light"/>
                <a:ea typeface="Helvetica Neue Light"/>
                <a:cs typeface="Helvetica Neue Light"/>
                <a:sym typeface="Helvetica Neue Light"/>
              </a:defRPr>
            </a:pPr>
            <a:r>
              <a:t>averages</a:t>
            </a:r>
          </a:p>
          <a:p>
            <a:pPr defTabSz="825500">
              <a:spcBef>
                <a:spcPts val="1400"/>
              </a:spcBef>
              <a:buSzPct val="125000"/>
              <a:buChar char="•"/>
              <a:defRPr sz="4800">
                <a:latin typeface="Helvetica Neue Light"/>
                <a:ea typeface="Helvetica Neue Light"/>
                <a:cs typeface="Helvetica Neue Light"/>
                <a:sym typeface="Helvetica Neue Light"/>
              </a:defRPr>
            </a:pPr>
            <a:r>
              <a:t>frequency and magnitude of extremes.</a:t>
            </a:r>
          </a:p>
        </p:txBody>
      </p:sp>
      <p:sp>
        <p:nvSpPr>
          <p:cNvPr id="302" name="Shape 302"/>
          <p:cNvSpPr/>
          <p:nvPr/>
        </p:nvSpPr>
        <p:spPr>
          <a:xfrm>
            <a:off x="19690604" y="6956637"/>
            <a:ext cx="4547196" cy="2894430"/>
          </a:xfrm>
          <a:prstGeom prst="wedgeEllipseCallout">
            <a:avLst>
              <a:gd name="adj1" fmla="val -218476"/>
              <a:gd name="adj2" fmla="val -186272"/>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303" name="Shape 303"/>
          <p:cNvSpPr/>
          <p:nvPr/>
        </p:nvSpPr>
        <p:spPr>
          <a:xfrm>
            <a:off x="19690604" y="6956637"/>
            <a:ext cx="4547196" cy="2894430"/>
          </a:xfrm>
          <a:prstGeom prst="wedgeEllipseCallout">
            <a:avLst>
              <a:gd name="adj1" fmla="val -221989"/>
              <a:gd name="adj2" fmla="val 10626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Correlation between CO</a:t>
            </a:r>
            <a:r>
              <a:rPr baseline="-5999"/>
              <a:t>2</a:t>
            </a:r>
            <a:r>
              <a:t> and T</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01"/>
                                        </p:tgtEl>
                                        <p:attrNameLst>
                                          <p:attrName>style.visibility</p:attrName>
                                        </p:attrNameLst>
                                      </p:cBhvr>
                                      <p:to>
                                        <p:strVal val="visible"/>
                                      </p:to>
                                    </p:set>
                                    <p:animEffect filter="dissolve" transition="in">
                                      <p:cBhvr>
                                        <p:cTn id="7" dur="10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94"/>
                                        </p:tgtEl>
                                        <p:attrNameLst>
                                          <p:attrName>style.visibility</p:attrName>
                                        </p:attrNameLst>
                                      </p:cBhvr>
                                      <p:to>
                                        <p:strVal val="visible"/>
                                      </p:to>
                                    </p:set>
                                    <p:animEffect filter="dissolve" transition="in">
                                      <p:cBhvr>
                                        <p:cTn id="12" dur="1000"/>
                                        <p:tgtEl>
                                          <p:spTgt spid="29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90"/>
                                        </p:tgtEl>
                                        <p:attrNameLst>
                                          <p:attrName>style.visibility</p:attrName>
                                        </p:attrNameLst>
                                      </p:cBhvr>
                                      <p:to>
                                        <p:strVal val="visible"/>
                                      </p:to>
                                    </p:set>
                                    <p:animEffect filter="dissolve" transition="in">
                                      <p:cBhvr>
                                        <p:cTn id="17" dur="1000"/>
                                        <p:tgtEl>
                                          <p:spTgt spid="290"/>
                                        </p:tgtEl>
                                      </p:cBhvr>
                                    </p:animEffect>
                                  </p:childTnLst>
                                </p:cTn>
                              </p:par>
                            </p:childTnLst>
                          </p:cTn>
                        </p:par>
                        <p:par>
                          <p:cTn id="18" fill="hold">
                            <p:stCondLst>
                              <p:cond delay="1000"/>
                            </p:stCondLst>
                            <p:childTnLst>
                              <p:par>
                                <p:cTn id="19" presetClass="entr" nodeType="afterEffect" presetID="9" grpId="4" fill="hold">
                                  <p:stCondLst>
                                    <p:cond delay="0"/>
                                  </p:stCondLst>
                                  <p:iterate type="el" backwards="0">
                                    <p:tmAbs val="0"/>
                                  </p:iterate>
                                  <p:childTnLst>
                                    <p:set>
                                      <p:cBhvr>
                                        <p:cTn id="20" fill="hold"/>
                                        <p:tgtEl>
                                          <p:spTgt spid="288"/>
                                        </p:tgtEl>
                                        <p:attrNameLst>
                                          <p:attrName>style.visibility</p:attrName>
                                        </p:attrNameLst>
                                      </p:cBhvr>
                                      <p:to>
                                        <p:strVal val="visible"/>
                                      </p:to>
                                    </p:set>
                                    <p:animEffect filter="dissolve" transition="in">
                                      <p:cBhvr>
                                        <p:cTn id="21" dur="1000"/>
                                        <p:tgtEl>
                                          <p:spTgt spid="288"/>
                                        </p:tgtEl>
                                      </p:cBhvr>
                                    </p:animEffect>
                                  </p:childTnLst>
                                </p:cTn>
                              </p:par>
                            </p:childTnLst>
                          </p:cTn>
                        </p:par>
                        <p:par>
                          <p:cTn id="22" fill="hold">
                            <p:stCondLst>
                              <p:cond delay="2000"/>
                            </p:stCondLst>
                            <p:childTnLst>
                              <p:par>
                                <p:cTn id="23" presetClass="entr" nodeType="afterEffect" presetID="9" grpId="5" fill="hold">
                                  <p:stCondLst>
                                    <p:cond delay="0"/>
                                  </p:stCondLst>
                                  <p:iterate type="el" backwards="0">
                                    <p:tmAbs val="0"/>
                                  </p:iterate>
                                  <p:childTnLst>
                                    <p:set>
                                      <p:cBhvr>
                                        <p:cTn id="24" fill="hold"/>
                                        <p:tgtEl>
                                          <p:spTgt spid="289"/>
                                        </p:tgtEl>
                                        <p:attrNameLst>
                                          <p:attrName>style.visibility</p:attrName>
                                        </p:attrNameLst>
                                      </p:cBhvr>
                                      <p:to>
                                        <p:strVal val="visible"/>
                                      </p:to>
                                    </p:set>
                                    <p:animEffect filter="dissolve" transition="in">
                                      <p:cBhvr>
                                        <p:cTn id="25" dur="1000"/>
                                        <p:tgtEl>
                                          <p:spTgt spid="289"/>
                                        </p:tgtEl>
                                      </p:cBhvr>
                                    </p:animEffect>
                                  </p:childTnLst>
                                </p:cTn>
                              </p:par>
                            </p:childTnLst>
                          </p:cTn>
                        </p:par>
                        <p:par>
                          <p:cTn id="26" fill="hold">
                            <p:stCondLst>
                              <p:cond delay="3000"/>
                            </p:stCondLst>
                            <p:childTnLst>
                              <p:par>
                                <p:cTn id="27" presetClass="entr" nodeType="afterEffect" presetID="9" grpId="6" fill="hold">
                                  <p:stCondLst>
                                    <p:cond delay="0"/>
                                  </p:stCondLst>
                                  <p:iterate type="el" backwards="0">
                                    <p:tmAbs val="0"/>
                                  </p:iterate>
                                  <p:childTnLst>
                                    <p:set>
                                      <p:cBhvr>
                                        <p:cTn id="28" fill="hold"/>
                                        <p:tgtEl>
                                          <p:spTgt spid="292"/>
                                        </p:tgtEl>
                                        <p:attrNameLst>
                                          <p:attrName>style.visibility</p:attrName>
                                        </p:attrNameLst>
                                      </p:cBhvr>
                                      <p:to>
                                        <p:strVal val="visible"/>
                                      </p:to>
                                    </p:set>
                                    <p:animEffect filter="dissolve" transition="in">
                                      <p:cBhvr>
                                        <p:cTn id="29" dur="1000"/>
                                        <p:tgtEl>
                                          <p:spTgt spid="292"/>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9" grpId="7" fill="hold">
                                  <p:stCondLst>
                                    <p:cond delay="0"/>
                                  </p:stCondLst>
                                  <p:iterate type="el" backwards="0">
                                    <p:tmAbs val="0"/>
                                  </p:iterate>
                                  <p:childTnLst>
                                    <p:set>
                                      <p:cBhvr>
                                        <p:cTn id="33" fill="hold"/>
                                        <p:tgtEl>
                                          <p:spTgt spid="291"/>
                                        </p:tgtEl>
                                        <p:attrNameLst>
                                          <p:attrName>style.visibility</p:attrName>
                                        </p:attrNameLst>
                                      </p:cBhvr>
                                      <p:to>
                                        <p:strVal val="visible"/>
                                      </p:to>
                                    </p:set>
                                    <p:animEffect filter="dissolve" transition="in">
                                      <p:cBhvr>
                                        <p:cTn id="34" dur="1000"/>
                                        <p:tgtEl>
                                          <p:spTgt spid="291"/>
                                        </p:tgtEl>
                                      </p:cBhvr>
                                    </p:animEffect>
                                  </p:childTnLst>
                                </p:cTn>
                              </p:par>
                            </p:childTnLst>
                          </p:cTn>
                        </p:par>
                        <p:par>
                          <p:cTn id="35" fill="hold">
                            <p:stCondLst>
                              <p:cond delay="1000"/>
                            </p:stCondLst>
                            <p:childTnLst>
                              <p:par>
                                <p:cTn id="36" presetClass="entr" nodeType="afterEffect" presetID="9" grpId="8" fill="hold">
                                  <p:stCondLst>
                                    <p:cond delay="0"/>
                                  </p:stCondLst>
                                  <p:iterate type="el" backwards="0">
                                    <p:tmAbs val="0"/>
                                  </p:iterate>
                                  <p:childTnLst>
                                    <p:set>
                                      <p:cBhvr>
                                        <p:cTn id="37" fill="hold"/>
                                        <p:tgtEl>
                                          <p:spTgt spid="293"/>
                                        </p:tgtEl>
                                        <p:attrNameLst>
                                          <p:attrName>style.visibility</p:attrName>
                                        </p:attrNameLst>
                                      </p:cBhvr>
                                      <p:to>
                                        <p:strVal val="visible"/>
                                      </p:to>
                                    </p:set>
                                    <p:animEffect filter="dissolve" transition="in">
                                      <p:cBhvr>
                                        <p:cTn id="38" dur="1000"/>
                                        <p:tgtEl>
                                          <p:spTgt spid="293"/>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6" presetID="23" grpId="9" fill="hold">
                                  <p:stCondLst>
                                    <p:cond delay="0"/>
                                  </p:stCondLst>
                                  <p:iterate type="el" backwards="0">
                                    <p:tmAbs val="0"/>
                                  </p:iterate>
                                  <p:childTnLst>
                                    <p:set>
                                      <p:cBhvr>
                                        <p:cTn id="42" fill="hold"/>
                                        <p:tgtEl>
                                          <p:spTgt spid="298"/>
                                        </p:tgtEl>
                                        <p:attrNameLst>
                                          <p:attrName>style.visibility</p:attrName>
                                        </p:attrNameLst>
                                      </p:cBhvr>
                                      <p:to>
                                        <p:strVal val="visible"/>
                                      </p:to>
                                    </p:set>
                                    <p:anim calcmode="lin" valueType="num">
                                      <p:cBhvr>
                                        <p:cTn id="43" dur="750" fill="hold"/>
                                        <p:tgtEl>
                                          <p:spTgt spid="298"/>
                                        </p:tgtEl>
                                        <p:attrNameLst>
                                          <p:attrName>ppt_w</p:attrName>
                                        </p:attrNameLst>
                                      </p:cBhvr>
                                      <p:tavLst>
                                        <p:tav tm="0">
                                          <p:val>
                                            <p:fltVal val="0"/>
                                          </p:val>
                                        </p:tav>
                                        <p:tav tm="100000">
                                          <p:val>
                                            <p:strVal val="#ppt_w"/>
                                          </p:val>
                                        </p:tav>
                                      </p:tavLst>
                                    </p:anim>
                                    <p:anim calcmode="lin" valueType="num">
                                      <p:cBhvr>
                                        <p:cTn id="44" dur="750" fill="hold"/>
                                        <p:tgtEl>
                                          <p:spTgt spid="298"/>
                                        </p:tgtEl>
                                        <p:attrNameLst>
                                          <p:attrName>ppt_h</p:attrName>
                                        </p:attrNameLst>
                                      </p:cBhvr>
                                      <p:tavLst>
                                        <p:tav tm="0">
                                          <p:val>
                                            <p:fltVal val="0"/>
                                          </p:val>
                                        </p:tav>
                                        <p:tav tm="100000">
                                          <p:val>
                                            <p:strVal val="#ppt_h"/>
                                          </p:val>
                                        </p:tav>
                                      </p:tavLst>
                                    </p:anim>
                                  </p:childTnLst>
                                </p:cTn>
                              </p:par>
                            </p:childTnLst>
                          </p:cTn>
                        </p:par>
                        <p:par>
                          <p:cTn id="45" fill="hold">
                            <p:stCondLst>
                              <p:cond delay="750"/>
                            </p:stCondLst>
                            <p:childTnLst>
                              <p:par>
                                <p:cTn id="46" presetClass="entr" nodeType="afterEffect" presetSubtype="16" presetID="23" grpId="10" fill="hold">
                                  <p:stCondLst>
                                    <p:cond delay="0"/>
                                  </p:stCondLst>
                                  <p:iterate type="el" backwards="0">
                                    <p:tmAbs val="0"/>
                                  </p:iterate>
                                  <p:childTnLst>
                                    <p:set>
                                      <p:cBhvr>
                                        <p:cTn id="47" fill="hold"/>
                                        <p:tgtEl>
                                          <p:spTgt spid="299"/>
                                        </p:tgtEl>
                                        <p:attrNameLst>
                                          <p:attrName>style.visibility</p:attrName>
                                        </p:attrNameLst>
                                      </p:cBhvr>
                                      <p:to>
                                        <p:strVal val="visible"/>
                                      </p:to>
                                    </p:set>
                                    <p:anim calcmode="lin" valueType="num">
                                      <p:cBhvr>
                                        <p:cTn id="48" dur="750" fill="hold"/>
                                        <p:tgtEl>
                                          <p:spTgt spid="299"/>
                                        </p:tgtEl>
                                        <p:attrNameLst>
                                          <p:attrName>ppt_w</p:attrName>
                                        </p:attrNameLst>
                                      </p:cBhvr>
                                      <p:tavLst>
                                        <p:tav tm="0">
                                          <p:val>
                                            <p:fltVal val="0"/>
                                          </p:val>
                                        </p:tav>
                                        <p:tav tm="100000">
                                          <p:val>
                                            <p:strVal val="#ppt_w"/>
                                          </p:val>
                                        </p:tav>
                                      </p:tavLst>
                                    </p:anim>
                                    <p:anim calcmode="lin" valueType="num">
                                      <p:cBhvr>
                                        <p:cTn id="49" dur="750" fill="hold"/>
                                        <p:tgtEl>
                                          <p:spTgt spid="299"/>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Class="entr" nodeType="afterEffect" presetSubtype="16" presetID="23" grpId="11" fill="hold">
                                  <p:stCondLst>
                                    <p:cond delay="0"/>
                                  </p:stCondLst>
                                  <p:iterate type="el" backwards="0">
                                    <p:tmAbs val="0"/>
                                  </p:iterate>
                                  <p:childTnLst>
                                    <p:set>
                                      <p:cBhvr>
                                        <p:cTn id="52" fill="hold"/>
                                        <p:tgtEl>
                                          <p:spTgt spid="300"/>
                                        </p:tgtEl>
                                        <p:attrNameLst>
                                          <p:attrName>style.visibility</p:attrName>
                                        </p:attrNameLst>
                                      </p:cBhvr>
                                      <p:to>
                                        <p:strVal val="visible"/>
                                      </p:to>
                                    </p:set>
                                    <p:anim calcmode="lin" valueType="num">
                                      <p:cBhvr>
                                        <p:cTn id="53" dur="750" fill="hold"/>
                                        <p:tgtEl>
                                          <p:spTgt spid="300"/>
                                        </p:tgtEl>
                                        <p:attrNameLst>
                                          <p:attrName>ppt_w</p:attrName>
                                        </p:attrNameLst>
                                      </p:cBhvr>
                                      <p:tavLst>
                                        <p:tav tm="0">
                                          <p:val>
                                            <p:fltVal val="0"/>
                                          </p:val>
                                        </p:tav>
                                        <p:tav tm="100000">
                                          <p:val>
                                            <p:strVal val="#ppt_w"/>
                                          </p:val>
                                        </p:tav>
                                      </p:tavLst>
                                    </p:anim>
                                    <p:anim calcmode="lin" valueType="num">
                                      <p:cBhvr>
                                        <p:cTn id="54" dur="750" fill="hold"/>
                                        <p:tgtEl>
                                          <p:spTgt spid="300"/>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Class="exit" nodeType="clickEffect" presetID="9" grpId="12" fill="hold">
                                  <p:stCondLst>
                                    <p:cond delay="0"/>
                                  </p:stCondLst>
                                  <p:iterate type="el" backwards="0">
                                    <p:tmAbs val="0"/>
                                  </p:iterate>
                                  <p:childTnLst>
                                    <p:animEffect filter="dissolve" transition="out">
                                      <p:cBhvr>
                                        <p:cTn id="58" dur="1000" fill="hold"/>
                                        <p:tgtEl>
                                          <p:spTgt spid="298"/>
                                        </p:tgtEl>
                                      </p:cBhvr>
                                    </p:animEffect>
                                    <p:set>
                                      <p:cBhvr>
                                        <p:cTn id="59" fill="hold">
                                          <p:stCondLst>
                                            <p:cond delay="999"/>
                                          </p:stCondLst>
                                        </p:cTn>
                                        <p:tgtEl>
                                          <p:spTgt spid="298"/>
                                        </p:tgtEl>
                                        <p:attrNameLst>
                                          <p:attrName>style.visibility</p:attrName>
                                        </p:attrNameLst>
                                      </p:cBhvr>
                                      <p:to>
                                        <p:strVal val="hidden"/>
                                      </p:to>
                                    </p:set>
                                  </p:childTnLst>
                                </p:cTn>
                              </p:par>
                            </p:childTnLst>
                          </p:cTn>
                        </p:par>
                        <p:par>
                          <p:cTn id="60" fill="hold">
                            <p:stCondLst>
                              <p:cond delay="1000"/>
                            </p:stCondLst>
                            <p:childTnLst>
                              <p:par>
                                <p:cTn id="61" presetClass="exit" nodeType="afterEffect" presetID="9" grpId="13" fill="hold">
                                  <p:stCondLst>
                                    <p:cond delay="0"/>
                                  </p:stCondLst>
                                  <p:iterate type="el" backwards="0">
                                    <p:tmAbs val="0"/>
                                  </p:iterate>
                                  <p:childTnLst>
                                    <p:animEffect filter="dissolve" transition="out">
                                      <p:cBhvr>
                                        <p:cTn id="62" dur="1000" fill="hold"/>
                                        <p:tgtEl>
                                          <p:spTgt spid="300"/>
                                        </p:tgtEl>
                                      </p:cBhvr>
                                    </p:animEffect>
                                    <p:set>
                                      <p:cBhvr>
                                        <p:cTn id="63" fill="hold">
                                          <p:stCondLst>
                                            <p:cond delay="999"/>
                                          </p:stCondLst>
                                        </p:cTn>
                                        <p:tgtEl>
                                          <p:spTgt spid="300"/>
                                        </p:tgtEl>
                                        <p:attrNameLst>
                                          <p:attrName>style.visibility</p:attrName>
                                        </p:attrNameLst>
                                      </p:cBhvr>
                                      <p:to>
                                        <p:strVal val="hidden"/>
                                      </p:to>
                                    </p:set>
                                  </p:childTnLst>
                                </p:cTn>
                              </p:par>
                            </p:childTnLst>
                          </p:cTn>
                        </p:par>
                        <p:par>
                          <p:cTn id="64" fill="hold">
                            <p:stCondLst>
                              <p:cond delay="2000"/>
                            </p:stCondLst>
                            <p:childTnLst>
                              <p:par>
                                <p:cTn id="65" presetClass="exit" nodeType="afterEffect" presetID="9" grpId="14" fill="hold">
                                  <p:stCondLst>
                                    <p:cond delay="0"/>
                                  </p:stCondLst>
                                  <p:iterate type="el" backwards="0">
                                    <p:tmAbs val="0"/>
                                  </p:iterate>
                                  <p:childTnLst>
                                    <p:animEffect filter="dissolve" transition="out">
                                      <p:cBhvr>
                                        <p:cTn id="66" dur="1000" fill="hold"/>
                                        <p:tgtEl>
                                          <p:spTgt spid="299"/>
                                        </p:tgtEl>
                                      </p:cBhvr>
                                    </p:animEffect>
                                    <p:set>
                                      <p:cBhvr>
                                        <p:cTn id="67" fill="hold">
                                          <p:stCondLst>
                                            <p:cond delay="999"/>
                                          </p:stCondLst>
                                        </p:cTn>
                                        <p:tgtEl>
                                          <p:spTgt spid="299"/>
                                        </p:tgtEl>
                                        <p:attrNameLst>
                                          <p:attrName>style.visibility</p:attrName>
                                        </p:attrNameLst>
                                      </p:cBhvr>
                                      <p:to>
                                        <p:strVal val="hidden"/>
                                      </p:to>
                                    </p:set>
                                  </p:childTnLst>
                                </p:cTn>
                              </p:par>
                            </p:childTnLst>
                          </p:cTn>
                        </p:par>
                        <p:par>
                          <p:cTn id="68" fill="hold">
                            <p:stCondLst>
                              <p:cond delay="3000"/>
                            </p:stCondLst>
                            <p:childTnLst>
                              <p:par>
                                <p:cTn id="69" presetClass="entr" nodeType="afterEffect" presetSubtype="16" presetID="23" grpId="15" fill="hold">
                                  <p:stCondLst>
                                    <p:cond delay="0"/>
                                  </p:stCondLst>
                                  <p:iterate type="el" backwards="0">
                                    <p:tmAbs val="0"/>
                                  </p:iterate>
                                  <p:childTnLst>
                                    <p:set>
                                      <p:cBhvr>
                                        <p:cTn id="70" fill="hold"/>
                                        <p:tgtEl>
                                          <p:spTgt spid="302"/>
                                        </p:tgtEl>
                                        <p:attrNameLst>
                                          <p:attrName>style.visibility</p:attrName>
                                        </p:attrNameLst>
                                      </p:cBhvr>
                                      <p:to>
                                        <p:strVal val="visible"/>
                                      </p:to>
                                    </p:set>
                                    <p:anim calcmode="lin" valueType="num">
                                      <p:cBhvr>
                                        <p:cTn id="71" dur="750" fill="hold"/>
                                        <p:tgtEl>
                                          <p:spTgt spid="302"/>
                                        </p:tgtEl>
                                        <p:attrNameLst>
                                          <p:attrName>ppt_w</p:attrName>
                                        </p:attrNameLst>
                                      </p:cBhvr>
                                      <p:tavLst>
                                        <p:tav tm="0">
                                          <p:val>
                                            <p:fltVal val="0"/>
                                          </p:val>
                                        </p:tav>
                                        <p:tav tm="100000">
                                          <p:val>
                                            <p:strVal val="#ppt_w"/>
                                          </p:val>
                                        </p:tav>
                                      </p:tavLst>
                                    </p:anim>
                                    <p:anim calcmode="lin" valueType="num">
                                      <p:cBhvr>
                                        <p:cTn id="72" dur="750" fill="hold"/>
                                        <p:tgtEl>
                                          <p:spTgt spid="302"/>
                                        </p:tgtEl>
                                        <p:attrNameLst>
                                          <p:attrName>ppt_h</p:attrName>
                                        </p:attrNameLst>
                                      </p:cBhvr>
                                      <p:tavLst>
                                        <p:tav tm="0">
                                          <p:val>
                                            <p:fltVal val="0"/>
                                          </p:val>
                                        </p:tav>
                                        <p:tav tm="100000">
                                          <p:val>
                                            <p:strVal val="#ppt_h"/>
                                          </p:val>
                                        </p:tav>
                                      </p:tavLst>
                                    </p:anim>
                                  </p:childTnLst>
                                </p:cTn>
                              </p:par>
                            </p:childTnLst>
                          </p:cTn>
                        </p:par>
                        <p:par>
                          <p:cTn id="73" fill="hold">
                            <p:stCondLst>
                              <p:cond delay="3750"/>
                            </p:stCondLst>
                            <p:childTnLst>
                              <p:par>
                                <p:cTn id="74" presetClass="entr" nodeType="afterEffect" presetSubtype="16" presetID="23" grpId="16" fill="hold">
                                  <p:stCondLst>
                                    <p:cond delay="0"/>
                                  </p:stCondLst>
                                  <p:iterate type="el" backwards="0">
                                    <p:tmAbs val="0"/>
                                  </p:iterate>
                                  <p:childTnLst>
                                    <p:set>
                                      <p:cBhvr>
                                        <p:cTn id="75" fill="hold"/>
                                        <p:tgtEl>
                                          <p:spTgt spid="303"/>
                                        </p:tgtEl>
                                        <p:attrNameLst>
                                          <p:attrName>style.visibility</p:attrName>
                                        </p:attrNameLst>
                                      </p:cBhvr>
                                      <p:to>
                                        <p:strVal val="visible"/>
                                      </p:to>
                                    </p:set>
                                    <p:anim calcmode="lin" valueType="num">
                                      <p:cBhvr>
                                        <p:cTn id="76" dur="750" fill="hold"/>
                                        <p:tgtEl>
                                          <p:spTgt spid="303"/>
                                        </p:tgtEl>
                                        <p:attrNameLst>
                                          <p:attrName>ppt_w</p:attrName>
                                        </p:attrNameLst>
                                      </p:cBhvr>
                                      <p:tavLst>
                                        <p:tav tm="0">
                                          <p:val>
                                            <p:fltVal val="0"/>
                                          </p:val>
                                        </p:tav>
                                        <p:tav tm="100000">
                                          <p:val>
                                            <p:strVal val="#ppt_w"/>
                                          </p:val>
                                        </p:tav>
                                      </p:tavLst>
                                    </p:anim>
                                    <p:anim calcmode="lin" valueType="num">
                                      <p:cBhvr>
                                        <p:cTn id="77" dur="750" fill="hold"/>
                                        <p:tgtEl>
                                          <p:spTgt spid="3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 grpId="9"/>
      <p:bldP build="whole" bldLvl="1" animBg="1" rev="0" advAuto="0" spid="302" grpId="15"/>
      <p:bldP build="whole" bldLvl="1" animBg="1" rev="0" advAuto="0" spid="299" grpId="10"/>
      <p:bldP build="whole" bldLvl="1" animBg="1" rev="0" advAuto="0" spid="301" grpId="1"/>
      <p:bldP build="whole" bldLvl="1" animBg="1" rev="0" advAuto="0" spid="293" grpId="8"/>
      <p:bldP build="whole" bldLvl="1" animBg="1" rev="0" advAuto="0" spid="298" grpId="12"/>
      <p:bldP build="whole" bldLvl="1" animBg="1" rev="0" advAuto="0" spid="299" grpId="14"/>
      <p:bldP build="whole" bldLvl="1" animBg="1" rev="0" advAuto="0" spid="294" grpId="2"/>
      <p:bldP build="whole" bldLvl="1" animBg="1" rev="0" advAuto="0" spid="292" grpId="6"/>
      <p:bldP build="whole" bldLvl="1" animBg="1" rev="0" advAuto="0" spid="290" grpId="3"/>
      <p:bldP build="whole" bldLvl="1" animBg="1" rev="0" advAuto="0" spid="303" grpId="16"/>
      <p:bldP build="whole" bldLvl="1" animBg="1" rev="0" advAuto="0" spid="300" grpId="11"/>
      <p:bldP build="whole" bldLvl="1" animBg="1" rev="0" advAuto="0" spid="289" grpId="5"/>
      <p:bldP build="whole" bldLvl="1" animBg="1" rev="0" advAuto="0" spid="288" grpId="4"/>
      <p:bldP build="whole" bldLvl="1" animBg="1" rev="0" advAuto="0" spid="300" grpId="13"/>
      <p:bldP build="whole" bldLvl="1" animBg="1" rev="0" advAuto="0" spid="291" grpId="7"/>
    </p:bldLst>
  </p:timing>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2" name="Shape 161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61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graphicFrame>
        <p:nvGraphicFramePr>
          <p:cNvPr id="1614" name="Table 1614"/>
          <p:cNvGraphicFramePr/>
          <p:nvPr/>
        </p:nvGraphicFramePr>
        <p:xfrm>
          <a:off x="9550400" y="6578600"/>
          <a:ext cx="1270000" cy="5588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283200"/>
              </a:tblGrid>
              <a:tr h="558800">
                <a:tc>
                  <a:txBody>
                    <a:bodyPr/>
                    <a:lstStyle/>
                    <a:p>
                      <a:pPr algn="l" defTabSz="914400">
                        <a:defRPr b="1" sz="1800">
                          <a:solidFill>
                            <a:srgbClr val="771577"/>
                          </a:solidFill>
                          <a:latin typeface="Helvetica"/>
                          <a:ea typeface="Helvetica"/>
                          <a:cs typeface="Helvetica"/>
                          <a:sym typeface="Helvetica"/>
                        </a:defRPr>
                      </a:pPr>
                    </a:p>
                  </a:txBody>
                  <a:tcPr marL="25400" marR="25400" marT="25400" marB="25400" anchor="t" anchorCtr="0" horzOverflow="overflow">
                    <a:lnL w="12700">
                      <a:miter lim="400000"/>
                    </a:lnL>
                    <a:lnR w="12700">
                      <a:miter lim="400000"/>
                    </a:lnR>
                    <a:lnT w="12700">
                      <a:miter lim="400000"/>
                    </a:lnT>
                    <a:lnB w="12700">
                      <a:miter lim="400000"/>
                    </a:lnB>
                    <a:solidFill>
                      <a:srgbClr val="FFFFFF"/>
                    </a:solidFill>
                  </a:tcPr>
                </a:tc>
              </a:tr>
            </a:tbl>
          </a:graphicData>
        </a:graphic>
      </p:graphicFrame>
      <p:sp>
        <p:nvSpPr>
          <p:cNvPr id="1615" name="Shape 1615"/>
          <p:cNvSpPr/>
          <p:nvPr/>
        </p:nvSpPr>
        <p:spPr>
          <a:xfrm>
            <a:off x="124718" y="1049139"/>
            <a:ext cx="23169365" cy="828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500">
                <a:latin typeface="Helvetica Light"/>
                <a:ea typeface="Helvetica Light"/>
                <a:cs typeface="Helvetica Light"/>
                <a:sym typeface="Helvetica Light"/>
              </a:defRPr>
            </a:lvl1pPr>
          </a:lstStyle>
          <a:p>
            <a:pPr/>
            <a:r>
              <a:t>Global Order: The “Global Ruling Class”</a:t>
            </a:r>
          </a:p>
        </p:txBody>
      </p:sp>
      <p:sp>
        <p:nvSpPr>
          <p:cNvPr id="1616" name="Shape 1616"/>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pic>
        <p:nvPicPr>
          <p:cNvPr id="1617" name="hamm1.tiff"/>
          <p:cNvPicPr>
            <a:picLocks noChangeAspect="1"/>
          </p:cNvPicPr>
          <p:nvPr/>
        </p:nvPicPr>
        <p:blipFill>
          <a:blip r:embed="rId3">
            <a:extLst/>
          </a:blip>
          <a:stretch>
            <a:fillRect/>
          </a:stretch>
        </p:blipFill>
        <p:spPr>
          <a:xfrm>
            <a:off x="79039" y="2016968"/>
            <a:ext cx="10713122" cy="11155661"/>
          </a:xfrm>
          <a:prstGeom prst="rect">
            <a:avLst/>
          </a:prstGeom>
          <a:ln w="12700">
            <a:miter lim="400000"/>
          </a:ln>
        </p:spPr>
      </p:pic>
      <p:pic>
        <p:nvPicPr>
          <p:cNvPr id="1618" name="Hamm2.tiff"/>
          <p:cNvPicPr>
            <a:picLocks noChangeAspect="1"/>
          </p:cNvPicPr>
          <p:nvPr/>
        </p:nvPicPr>
        <p:blipFill>
          <a:blip r:embed="rId4">
            <a:extLst/>
          </a:blip>
          <a:stretch>
            <a:fillRect/>
          </a:stretch>
        </p:blipFill>
        <p:spPr>
          <a:xfrm>
            <a:off x="10966450" y="1246596"/>
            <a:ext cx="13094817" cy="5632371"/>
          </a:xfrm>
          <a:prstGeom prst="rect">
            <a:avLst/>
          </a:prstGeom>
          <a:ln w="12700">
            <a:miter lim="400000"/>
          </a:ln>
        </p:spPr>
      </p:pic>
      <p:sp>
        <p:nvSpPr>
          <p:cNvPr id="1619" name="Shape 1619"/>
          <p:cNvSpPr/>
          <p:nvPr/>
        </p:nvSpPr>
        <p:spPr>
          <a:xfrm>
            <a:off x="13576994" y="4495799"/>
            <a:ext cx="10010974"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i="1" sz="4000">
                <a:solidFill>
                  <a:srgbClr val="362F2D"/>
                </a:solidFill>
              </a:defRPr>
            </a:pPr>
            <a:r>
              <a:t>This paper starts with summarizing the major theoretical elements in the definition of a global ruling class. It then examines how neoconservatives in the US took power and </a:t>
            </a:r>
            <a:r>
              <a:rPr b="1"/>
              <a:t>used regime change to create chaos in other regions</a:t>
            </a:r>
            <a:r>
              <a:t>. A </a:t>
            </a:r>
            <a:r>
              <a:rPr b="1"/>
              <a:t>strategy of tension</a:t>
            </a:r>
            <a:r>
              <a:t> is used to </a:t>
            </a:r>
            <a:r>
              <a:rPr b="1"/>
              <a:t>press the population into conformity</a:t>
            </a:r>
            <a:r>
              <a:t>. But the real revolution is to what </a:t>
            </a:r>
            <a:r>
              <a:rPr b="1"/>
              <a:t>extent factual politics escape any attempt to democratic control</a:t>
            </a:r>
            <a:r>
              <a:t>. Three case studies show how far the Deep State already goes. Democracy is on the brink of survival.</a:t>
            </a:r>
          </a:p>
        </p:txBody>
      </p:sp>
      <p:sp>
        <p:nvSpPr>
          <p:cNvPr id="1620" name="Shape 1620"/>
          <p:cNvSpPr/>
          <p:nvPr/>
        </p:nvSpPr>
        <p:spPr>
          <a:xfrm>
            <a:off x="260300" y="7772399"/>
            <a:ext cx="11973670" cy="711201"/>
          </a:xfrm>
          <a:prstGeom prst="rect">
            <a:avLst/>
          </a:prstGeom>
          <a:solidFill>
            <a:schemeClr val="accent6">
              <a:hueOff val="7068543"/>
              <a:satOff val="-63217"/>
              <a:lumOff val="21330"/>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Global Ruling Class of approximately 350 billionaires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20"/>
                                        </p:tgtEl>
                                        <p:attrNameLst>
                                          <p:attrName>style.visibility</p:attrName>
                                        </p:attrNameLst>
                                      </p:cBhvr>
                                      <p:to>
                                        <p:strVal val="visible"/>
                                      </p:to>
                                    </p:set>
                                    <p:animEffect filter="dissolve" transition="in">
                                      <p:cBhvr>
                                        <p:cTn id="7" dur="1000"/>
                                        <p:tgtEl>
                                          <p:spTgt spid="1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0" grpId="1"/>
    </p:bldLst>
  </p:timing>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2" name="Shape 162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62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graphicFrame>
        <p:nvGraphicFramePr>
          <p:cNvPr id="1624" name="Table 1624"/>
          <p:cNvGraphicFramePr/>
          <p:nvPr/>
        </p:nvGraphicFramePr>
        <p:xfrm>
          <a:off x="9550400" y="6578600"/>
          <a:ext cx="1270000" cy="5588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283200"/>
              </a:tblGrid>
              <a:tr h="558800">
                <a:tc>
                  <a:txBody>
                    <a:bodyPr/>
                    <a:lstStyle/>
                    <a:p>
                      <a:pPr algn="l" defTabSz="914400">
                        <a:defRPr b="1" sz="1800">
                          <a:solidFill>
                            <a:srgbClr val="771577"/>
                          </a:solidFill>
                          <a:latin typeface="Helvetica"/>
                          <a:ea typeface="Helvetica"/>
                          <a:cs typeface="Helvetica"/>
                          <a:sym typeface="Helvetica"/>
                        </a:defRPr>
                      </a:pPr>
                    </a:p>
                  </a:txBody>
                  <a:tcPr marL="25400" marR="25400" marT="25400" marB="25400" anchor="t" anchorCtr="0" horzOverflow="overflow">
                    <a:lnL w="12700">
                      <a:miter lim="400000"/>
                    </a:lnL>
                    <a:lnR w="12700">
                      <a:miter lim="400000"/>
                    </a:lnR>
                    <a:lnT w="12700">
                      <a:miter lim="400000"/>
                    </a:lnT>
                    <a:lnB w="12700">
                      <a:miter lim="400000"/>
                    </a:lnB>
                    <a:solidFill>
                      <a:srgbClr val="FFFFFF"/>
                    </a:solidFill>
                  </a:tcPr>
                </a:tc>
              </a:tr>
            </a:tbl>
          </a:graphicData>
        </a:graphic>
      </p:graphicFrame>
      <p:sp>
        <p:nvSpPr>
          <p:cNvPr id="1625" name="Shape 1625"/>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pic>
        <p:nvPicPr>
          <p:cNvPr id="1626" name="future_oil_production_us.gif"/>
          <p:cNvPicPr>
            <a:picLocks noChangeAspect="0"/>
          </p:cNvPicPr>
          <p:nvPr/>
        </p:nvPicPr>
        <p:blipFill>
          <a:blip r:embed="rId3">
            <a:extLst/>
          </a:blip>
          <a:stretch>
            <a:fillRect/>
          </a:stretch>
        </p:blipFill>
        <p:spPr>
          <a:xfrm>
            <a:off x="406400" y="2045841"/>
            <a:ext cx="11080205" cy="11080205"/>
          </a:xfrm>
          <a:prstGeom prst="rect">
            <a:avLst/>
          </a:prstGeom>
          <a:ln w="12700">
            <a:miter lim="400000"/>
          </a:ln>
        </p:spPr>
      </p:pic>
      <p:pic>
        <p:nvPicPr>
          <p:cNvPr id="1627" name="future_oil_production_world.gif"/>
          <p:cNvPicPr>
            <a:picLocks noChangeAspect="0"/>
          </p:cNvPicPr>
          <p:nvPr/>
        </p:nvPicPr>
        <p:blipFill>
          <a:blip r:embed="rId4">
            <a:extLst/>
          </a:blip>
          <a:stretch>
            <a:fillRect/>
          </a:stretch>
        </p:blipFill>
        <p:spPr>
          <a:xfrm>
            <a:off x="11633200" y="2045841"/>
            <a:ext cx="12658252" cy="7109718"/>
          </a:xfrm>
          <a:prstGeom prst="rect">
            <a:avLst/>
          </a:prstGeom>
          <a:ln w="12700">
            <a:miter lim="400000"/>
          </a:ln>
        </p:spPr>
      </p:pic>
      <p:sp>
        <p:nvSpPr>
          <p:cNvPr id="1628" name="Shape 1628"/>
          <p:cNvSpPr/>
          <p:nvPr/>
        </p:nvSpPr>
        <p:spPr>
          <a:xfrm>
            <a:off x="11715700" y="9944100"/>
            <a:ext cx="12267209" cy="1625601"/>
          </a:xfrm>
          <a:prstGeom prst="rect">
            <a:avLst/>
          </a:prstGeom>
          <a:solidFill>
            <a:schemeClr val="accent6">
              <a:hueOff val="7068543"/>
              <a:satOff val="-63217"/>
              <a:lumOff val="21330"/>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US Goal: Capitalizing on fossil fuels as fast as possible</a:t>
            </a:r>
          </a:p>
        </p:txBody>
      </p:sp>
      <p:sp>
        <p:nvSpPr>
          <p:cNvPr id="1629" name="Shape 1629"/>
          <p:cNvSpPr/>
          <p:nvPr/>
        </p:nvSpPr>
        <p:spPr>
          <a:xfrm>
            <a:off x="124718" y="1049139"/>
            <a:ext cx="23169365" cy="828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500">
                <a:latin typeface="Helvetica Light"/>
                <a:ea typeface="Helvetica Light"/>
                <a:cs typeface="Helvetica Light"/>
                <a:sym typeface="Helvetica Light"/>
              </a:defRPr>
            </a:lvl1pPr>
          </a:lstStyle>
          <a:p>
            <a:pPr/>
            <a:r>
              <a:t>Global Order: The “Global Ruling Class”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28"/>
                                        </p:tgtEl>
                                        <p:attrNameLst>
                                          <p:attrName>style.visibility</p:attrName>
                                        </p:attrNameLst>
                                      </p:cBhvr>
                                      <p:to>
                                        <p:strVal val="visible"/>
                                      </p:to>
                                    </p:set>
                                    <p:animEffect filter="dissolve" transition="in">
                                      <p:cBhvr>
                                        <p:cTn id="7" dur="1000"/>
                                        <p:tgtEl>
                                          <p:spTgt spid="1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8" grpId="1"/>
    </p:bldLst>
  </p:timing>
</p:sld>
</file>

<file path=ppt/slides/slide92.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1631" name="Shape 1631"/>
          <p:cNvSpPr/>
          <p:nvPr/>
        </p:nvSpPr>
        <p:spPr>
          <a:xfrm>
            <a:off x="1504900" y="4749800"/>
            <a:ext cx="21720094"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500"/>
            </a:pPr>
            <a:r>
              <a:t>Adaptation: </a:t>
            </a:r>
          </a:p>
          <a:p>
            <a:pPr marL="740833" indent="-423333">
              <a:buSzPct val="171000"/>
              <a:buChar char="-"/>
              <a:defRPr sz="4500"/>
            </a:pPr>
            <a:r>
              <a:t>Preparing for an yet unknown planet: heat waves, cold spells, storms, droughts, extreme rain events, new pandemics, …</a:t>
            </a:r>
          </a:p>
          <a:p>
            <a:pPr marL="740833" indent="-423333">
              <a:buSzPct val="171000"/>
              <a:buChar char="-"/>
              <a:defRPr sz="4500"/>
            </a:pPr>
            <a:r>
              <a:t>Being ready to move to “life-boats”: higher above sea level and to moderate climates</a:t>
            </a:r>
          </a:p>
          <a:p>
            <a:pPr marL="740833" indent="-423333">
              <a:buSzPct val="171000"/>
              <a:buChar char="-"/>
              <a:defRPr sz="4500"/>
            </a:pPr>
            <a:r>
              <a:t>Preparing for large-scale migration, social unrest, …</a:t>
            </a:r>
          </a:p>
        </p:txBody>
      </p:sp>
      <p:sp>
        <p:nvSpPr>
          <p:cNvPr id="1632" name="Shape 163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63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634" name="Shape 1634"/>
          <p:cNvSpPr/>
          <p:nvPr/>
        </p:nvSpPr>
        <p:spPr>
          <a:xfrm>
            <a:off x="1607319" y="1011039"/>
            <a:ext cx="13074296"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Mitigation: </a:t>
            </a:r>
          </a:p>
          <a:p>
            <a:pPr marL="740833" indent="-423333">
              <a:buSzPct val="171000"/>
              <a:buChar char="-"/>
              <a:defRPr sz="4500"/>
            </a:pPr>
            <a:r>
              <a:t>reducing GHG emissions</a:t>
            </a:r>
          </a:p>
          <a:p>
            <a:pPr marL="740833" indent="-423333">
              <a:buSzPct val="171000"/>
              <a:buChar char="-"/>
              <a:defRPr sz="4500"/>
            </a:pPr>
            <a:r>
              <a:t>reducing flows in the Earth’s life support system</a:t>
            </a:r>
          </a:p>
          <a:p>
            <a:pPr marL="740833" indent="-423333">
              <a:buSzPct val="171000"/>
              <a:buChar char="-"/>
              <a:defRPr sz="4500"/>
            </a:pPr>
            <a:r>
              <a:t>reducing population growth</a:t>
            </a:r>
          </a:p>
        </p:txBody>
      </p:sp>
      <p:sp>
        <p:nvSpPr>
          <p:cNvPr id="1635" name="Shape 1635"/>
          <p:cNvSpPr/>
          <p:nvPr/>
        </p:nvSpPr>
        <p:spPr>
          <a:xfrm>
            <a:off x="1450962" y="10117719"/>
            <a:ext cx="13021276" cy="215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Aiming for a sustainable future:</a:t>
            </a:r>
          </a:p>
          <a:p>
            <a:pPr marL="740833" indent="-423333">
              <a:buSzPct val="171000"/>
              <a:buChar char="-"/>
              <a:defRPr sz="4500"/>
            </a:pPr>
            <a:r>
              <a:t>Changing the purpose of economy</a:t>
            </a:r>
          </a:p>
          <a:p>
            <a:pPr marL="740833" indent="-423333">
              <a:buSzPct val="171000"/>
              <a:buChar char="-"/>
              <a:defRPr sz="4500"/>
            </a:pPr>
            <a:r>
              <a:t>Limiting consumption to the planetary “interests”</a:t>
            </a:r>
          </a:p>
        </p:txBody>
      </p:sp>
      <p:pic>
        <p:nvPicPr>
          <p:cNvPr id="1636" name="NAS-graph.jpg"/>
          <p:cNvPicPr>
            <a:picLocks noChangeAspect="1"/>
          </p:cNvPicPr>
          <p:nvPr/>
        </p:nvPicPr>
        <p:blipFill>
          <a:blip r:embed="rId3">
            <a:extLst/>
          </a:blip>
          <a:stretch>
            <a:fillRect/>
          </a:stretch>
        </p:blipFill>
        <p:spPr>
          <a:xfrm>
            <a:off x="9665423" y="142061"/>
            <a:ext cx="14805430" cy="13431878"/>
          </a:xfrm>
          <a:prstGeom prst="rect">
            <a:avLst/>
          </a:prstGeom>
          <a:ln w="12700">
            <a:miter lim="400000"/>
          </a:ln>
        </p:spPr>
      </p:pic>
      <p:pic>
        <p:nvPicPr>
          <p:cNvPr id="1637" name="migration.tiff"/>
          <p:cNvPicPr>
            <a:picLocks noChangeAspect="1"/>
          </p:cNvPicPr>
          <p:nvPr/>
        </p:nvPicPr>
        <p:blipFill>
          <a:blip r:embed="rId4">
            <a:extLst/>
          </a:blip>
          <a:stretch>
            <a:fillRect/>
          </a:stretch>
        </p:blipFill>
        <p:spPr>
          <a:xfrm>
            <a:off x="13815762" y="-81931"/>
            <a:ext cx="10779479" cy="13879862"/>
          </a:xfrm>
          <a:prstGeom prst="rect">
            <a:avLst/>
          </a:prstGeom>
          <a:ln w="12700">
            <a:miter lim="400000"/>
          </a:ln>
        </p:spPr>
      </p:pic>
      <p:sp>
        <p:nvSpPr>
          <p:cNvPr id="1638" name="Shape 1638"/>
          <p:cNvSpPr/>
          <p:nvPr/>
        </p:nvSpPr>
        <p:spPr>
          <a:xfrm>
            <a:off x="158700" y="68312"/>
            <a:ext cx="167576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Therapy: A new Ethics, Economy, and Global Governance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31"/>
                                        </p:tgtEl>
                                        <p:attrNameLst>
                                          <p:attrName>style.visibility</p:attrName>
                                        </p:attrNameLst>
                                      </p:cBhvr>
                                      <p:to>
                                        <p:strVal val="visible"/>
                                      </p:to>
                                    </p:set>
                                    <p:animEffect filter="dissolve" transition="in">
                                      <p:cBhvr>
                                        <p:cTn id="7" dur="1000"/>
                                        <p:tgtEl>
                                          <p:spTgt spid="163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636"/>
                                        </p:tgtEl>
                                        <p:attrNameLst>
                                          <p:attrName>style.visibility</p:attrName>
                                        </p:attrNameLst>
                                      </p:cBhvr>
                                      <p:to>
                                        <p:strVal val="visible"/>
                                      </p:to>
                                    </p:set>
                                    <p:animEffect filter="dissolve" transition="in">
                                      <p:cBhvr>
                                        <p:cTn id="12" dur="1000"/>
                                        <p:tgtEl>
                                          <p:spTgt spid="1636"/>
                                        </p:tgtEl>
                                      </p:cBhvr>
                                    </p:animEffect>
                                  </p:childTnLst>
                                </p:cTn>
                              </p:par>
                            </p:childTnLst>
                          </p:cTn>
                        </p:par>
                      </p:childTnLst>
                    </p:cTn>
                  </p:par>
                  <p:par>
                    <p:cTn id="13" fill="hold">
                      <p:stCondLst>
                        <p:cond delay="indefinite"/>
                      </p:stCondLst>
                      <p:childTnLst>
                        <p:par>
                          <p:cTn id="14" fill="hold">
                            <p:stCondLst>
                              <p:cond delay="0"/>
                            </p:stCondLst>
                            <p:childTnLst>
                              <p:par>
                                <p:cTn id="15" presetClass="exit" nodeType="clickEffect" presetID="9" grpId="3" fill="hold">
                                  <p:stCondLst>
                                    <p:cond delay="0"/>
                                  </p:stCondLst>
                                  <p:iterate type="el" backwards="0">
                                    <p:tmAbs val="0"/>
                                  </p:iterate>
                                  <p:childTnLst>
                                    <p:animEffect filter="dissolve" transition="out">
                                      <p:cBhvr>
                                        <p:cTn id="16" dur="1000" fill="hold"/>
                                        <p:tgtEl>
                                          <p:spTgt spid="1636"/>
                                        </p:tgtEl>
                                      </p:cBhvr>
                                    </p:animEffect>
                                    <p:set>
                                      <p:cBhvr>
                                        <p:cTn id="17" fill="hold">
                                          <p:stCondLst>
                                            <p:cond delay="999"/>
                                          </p:stCondLst>
                                        </p:cTn>
                                        <p:tgtEl>
                                          <p:spTgt spid="16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637"/>
                                        </p:tgtEl>
                                        <p:attrNameLst>
                                          <p:attrName>style.visibility</p:attrName>
                                        </p:attrNameLst>
                                      </p:cBhvr>
                                      <p:to>
                                        <p:strVal val="visible"/>
                                      </p:to>
                                    </p:set>
                                    <p:animEffect filter="dissolve" transition="in">
                                      <p:cBhvr>
                                        <p:cTn id="22" dur="1000"/>
                                        <p:tgtEl>
                                          <p:spTgt spid="1637"/>
                                        </p:tgtEl>
                                      </p:cBhvr>
                                    </p:animEffect>
                                  </p:childTnLst>
                                </p:cTn>
                              </p:par>
                            </p:childTnLst>
                          </p:cTn>
                        </p:par>
                      </p:childTnLst>
                    </p:cTn>
                  </p:par>
                  <p:par>
                    <p:cTn id="23" fill="hold">
                      <p:stCondLst>
                        <p:cond delay="indefinite"/>
                      </p:stCondLst>
                      <p:childTnLst>
                        <p:par>
                          <p:cTn id="24" fill="hold">
                            <p:stCondLst>
                              <p:cond delay="0"/>
                            </p:stCondLst>
                            <p:childTnLst>
                              <p:par>
                                <p:cTn id="25" presetClass="exit" nodeType="clickEffect" presetID="9" grpId="5" fill="hold">
                                  <p:stCondLst>
                                    <p:cond delay="0"/>
                                  </p:stCondLst>
                                  <p:iterate type="el" backwards="0">
                                    <p:tmAbs val="0"/>
                                  </p:iterate>
                                  <p:childTnLst>
                                    <p:animEffect filter="dissolve" transition="out">
                                      <p:cBhvr>
                                        <p:cTn id="26" dur="1000" fill="hold"/>
                                        <p:tgtEl>
                                          <p:spTgt spid="1637"/>
                                        </p:tgtEl>
                                      </p:cBhvr>
                                    </p:animEffect>
                                    <p:set>
                                      <p:cBhvr>
                                        <p:cTn id="27" fill="hold">
                                          <p:stCondLst>
                                            <p:cond delay="999"/>
                                          </p:stCondLst>
                                        </p:cTn>
                                        <p:tgtEl>
                                          <p:spTgt spid="16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1635"/>
                                        </p:tgtEl>
                                        <p:attrNameLst>
                                          <p:attrName>style.visibility</p:attrName>
                                        </p:attrNameLst>
                                      </p:cBhvr>
                                      <p:to>
                                        <p:strVal val="visible"/>
                                      </p:to>
                                    </p:set>
                                    <p:animEffect filter="dissolve" transition="in">
                                      <p:cBhvr>
                                        <p:cTn id="32" dur="1000"/>
                                        <p:tgtEl>
                                          <p:spTgt spid="1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6" grpId="3"/>
      <p:bldP build="whole" bldLvl="1" animBg="1" rev="0" advAuto="0" spid="1637" grpId="4"/>
      <p:bldP build="whole" bldLvl="1" animBg="1" rev="0" advAuto="0" spid="1637" grpId="5"/>
      <p:bldP build="whole" bldLvl="1" animBg="1" rev="0" advAuto="0" spid="1631" grpId="1"/>
      <p:bldP build="whole" bldLvl="1" animBg="1" rev="0" advAuto="0" spid="1635" grpId="6"/>
      <p:bldP build="whole" bldLvl="1" animBg="1" rev="0" advAuto="0" spid="1636" grpId="2"/>
    </p:bldLst>
  </p:timing>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640" name="image.png"/>
          <p:cNvPicPr>
            <a:picLocks noChangeAspect="1"/>
          </p:cNvPicPr>
          <p:nvPr/>
        </p:nvPicPr>
        <p:blipFill>
          <a:blip r:embed="rId2">
            <a:extLst/>
          </a:blip>
          <a:stretch>
            <a:fillRect/>
          </a:stretch>
        </p:blipFill>
        <p:spPr>
          <a:xfrm>
            <a:off x="-33735" y="3497"/>
            <a:ext cx="24451620" cy="18338715"/>
          </a:xfrm>
          <a:prstGeom prst="rect">
            <a:avLst/>
          </a:prstGeom>
        </p:spPr>
      </p:pic>
      <p:pic>
        <p:nvPicPr>
          <p:cNvPr id="1641" name="sapceship.tiff"/>
          <p:cNvPicPr>
            <a:picLocks noChangeAspect="1"/>
          </p:cNvPicPr>
          <p:nvPr/>
        </p:nvPicPr>
        <p:blipFill>
          <a:blip r:embed="rId3">
            <a:extLst/>
          </a:blip>
          <a:stretch>
            <a:fillRect/>
          </a:stretch>
        </p:blipFill>
        <p:spPr>
          <a:xfrm>
            <a:off x="15807729" y="4406900"/>
            <a:ext cx="4394201" cy="2870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path" nodeType="afterEffect" presetSubtype="0" presetID="-1" grpId="1" fill="hold">
                                  <p:stCondLst>
                                    <p:cond delay="0"/>
                                  </p:stCondLst>
                                  <p:childTnLst>
                                    <p:animMotion path="M 0.000000 0.000000 L 0.377051 0.226157" origin="layout" pathEditMode="relative">
                                      <p:cBhvr>
                                        <p:cTn id="6" dur="8750" fill="hold"/>
                                        <p:tgtEl>
                                          <p:spTgt spid="164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643" name="Shape 1643"/>
          <p:cNvSpPr/>
          <p:nvPr/>
        </p:nvSpPr>
        <p:spPr>
          <a:xfrm>
            <a:off x="127000" y="1499137"/>
            <a:ext cx="24130001" cy="57020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Holocene, climate and sea level were exceptionally stable.</a:t>
            </a:r>
          </a:p>
        </p:txBody>
      </p:sp>
      <p:sp>
        <p:nvSpPr>
          <p:cNvPr id="1644" name="Shape 1644"/>
          <p:cNvSpPr/>
          <p:nvPr/>
        </p:nvSpPr>
        <p:spPr>
          <a:xfrm>
            <a:off x="127000" y="2094350"/>
            <a:ext cx="24129999" cy="5702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Holocene was a “safe operating space for humanity” allowing the emergence of a dominant species</a:t>
            </a:r>
          </a:p>
        </p:txBody>
      </p:sp>
      <p:sp>
        <p:nvSpPr>
          <p:cNvPr id="1645" name="Shape 164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64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647" name="Shape 1647"/>
          <p:cNvSpPr/>
          <p:nvPr/>
        </p:nvSpPr>
        <p:spPr>
          <a:xfrm>
            <a:off x="158700" y="68312"/>
            <a:ext cx="2934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Key Points</a:t>
            </a:r>
          </a:p>
        </p:txBody>
      </p:sp>
      <p:sp>
        <p:nvSpPr>
          <p:cNvPr id="1648" name="Shape 1648"/>
          <p:cNvSpPr/>
          <p:nvPr/>
        </p:nvSpPr>
        <p:spPr>
          <a:xfrm>
            <a:off x="127000" y="3237051"/>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last few hundred years, humanity has made large and rapid planetary changes, accelerated existing and introduced new flows in the planetary physiology. </a:t>
            </a:r>
          </a:p>
        </p:txBody>
      </p:sp>
      <p:sp>
        <p:nvSpPr>
          <p:cNvPr id="1649" name="Shape 1649"/>
          <p:cNvSpPr/>
          <p:nvPr/>
        </p:nvSpPr>
        <p:spPr>
          <a:xfrm>
            <a:off x="127000" y="4436256"/>
            <a:ext cx="24129999" cy="5702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system is outside the “normal range” and in the dynamic transition into the Post-Holocene.</a:t>
            </a:r>
          </a:p>
        </p:txBody>
      </p:sp>
      <p:sp>
        <p:nvSpPr>
          <p:cNvPr id="1650" name="Shape 1650"/>
          <p:cNvSpPr/>
          <p:nvPr/>
        </p:nvSpPr>
        <p:spPr>
          <a:xfrm>
            <a:off x="158700" y="893812"/>
            <a:ext cx="19650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Baseline</a:t>
            </a:r>
          </a:p>
        </p:txBody>
      </p:sp>
      <p:sp>
        <p:nvSpPr>
          <p:cNvPr id="1651" name="Shape 1651"/>
          <p:cNvSpPr/>
          <p:nvPr/>
        </p:nvSpPr>
        <p:spPr>
          <a:xfrm>
            <a:off x="97556" y="2595602"/>
            <a:ext cx="230434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Syndrome</a:t>
            </a:r>
          </a:p>
        </p:txBody>
      </p:sp>
      <p:sp>
        <p:nvSpPr>
          <p:cNvPr id="1652" name="Shape 1652"/>
          <p:cNvSpPr/>
          <p:nvPr/>
        </p:nvSpPr>
        <p:spPr>
          <a:xfrm>
            <a:off x="121178" y="5021470"/>
            <a:ext cx="225945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Diagnosis</a:t>
            </a:r>
          </a:p>
        </p:txBody>
      </p:sp>
      <p:sp>
        <p:nvSpPr>
          <p:cNvPr id="1653" name="Shape 1653"/>
          <p:cNvSpPr/>
          <p:nvPr/>
        </p:nvSpPr>
        <p:spPr>
          <a:xfrm>
            <a:off x="127000" y="5677004"/>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Easy access to seemingly unlimited energy allowed humans to accelerate flows in the Earth’s life-support system and sustain rapid population growth and increasing demands.</a:t>
            </a:r>
          </a:p>
        </p:txBody>
      </p:sp>
      <p:sp>
        <p:nvSpPr>
          <p:cNvPr id="1654" name="Shape 1654"/>
          <p:cNvSpPr/>
          <p:nvPr/>
        </p:nvSpPr>
        <p:spPr>
          <a:xfrm>
            <a:off x="125750" y="8002665"/>
            <a:ext cx="225077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Prognosis</a:t>
            </a:r>
          </a:p>
        </p:txBody>
      </p:sp>
      <p:sp>
        <p:nvSpPr>
          <p:cNvPr id="1655" name="Shape 1655"/>
          <p:cNvSpPr/>
          <p:nvPr/>
        </p:nvSpPr>
        <p:spPr>
          <a:xfrm>
            <a:off x="127000" y="8677157"/>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planet is heading rapidly towards tipping points and a very different system state (Post-Holocene, Anthropocene, Pyrocene, …).</a:t>
            </a:r>
          </a:p>
        </p:txBody>
      </p:sp>
      <p:sp>
        <p:nvSpPr>
          <p:cNvPr id="1656" name="Shape 1656"/>
          <p:cNvSpPr/>
          <p:nvPr/>
        </p:nvSpPr>
        <p:spPr>
          <a:xfrm>
            <a:off x="126378" y="9856557"/>
            <a:ext cx="24129999" cy="57020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Our knowledge is changing rapidly; the risk is very high; foresight is needed.</a:t>
            </a:r>
          </a:p>
        </p:txBody>
      </p:sp>
      <p:sp>
        <p:nvSpPr>
          <p:cNvPr id="1657" name="Shape 1657"/>
          <p:cNvSpPr/>
          <p:nvPr/>
        </p:nvSpPr>
        <p:spPr>
          <a:xfrm>
            <a:off x="127000" y="6864239"/>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new mainstream economic model and a changed global order has turned humans into the “Anthropogenic Cataclysmic Virus” (ACV) in the Earth’s life-support system.</a:t>
            </a:r>
          </a:p>
        </p:txBody>
      </p:sp>
      <p:sp>
        <p:nvSpPr>
          <p:cNvPr id="1658" name="Shape 1658"/>
          <p:cNvSpPr/>
          <p:nvPr/>
        </p:nvSpPr>
        <p:spPr>
          <a:xfrm>
            <a:off x="198997" y="10442619"/>
            <a:ext cx="188447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latin typeface="Helvetica Light"/>
                <a:ea typeface="Helvetica Light"/>
                <a:cs typeface="Helvetica Light"/>
                <a:sym typeface="Helvetica Light"/>
              </a:defRPr>
            </a:lvl1pPr>
          </a:lstStyle>
          <a:p>
            <a:pPr/>
            <a:r>
              <a:t>Therapy</a:t>
            </a:r>
          </a:p>
        </p:txBody>
      </p:sp>
      <p:sp>
        <p:nvSpPr>
          <p:cNvPr id="1659" name="Shape 1659"/>
          <p:cNvSpPr/>
          <p:nvPr/>
        </p:nvSpPr>
        <p:spPr>
          <a:xfrm>
            <a:off x="127000" y="11143431"/>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Change in the purpose of economy from growing human wealth (growth addiction) to meeting our needs while safe-guarding the life-support system</a:t>
            </a:r>
          </a:p>
        </p:txBody>
      </p:sp>
      <p:sp>
        <p:nvSpPr>
          <p:cNvPr id="1660" name="Shape 1660"/>
          <p:cNvSpPr/>
          <p:nvPr/>
        </p:nvSpPr>
        <p:spPr>
          <a:xfrm>
            <a:off x="127000" y="12312844"/>
            <a:ext cx="24129999" cy="115440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3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A new global order and governance that can handle the coming social, economic, and environmental challenges (climate change, weather extremes, migration, social and economic collapse, wars, …)</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662" name="Shape 166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66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664" name="Shape 1664"/>
          <p:cNvSpPr/>
          <p:nvPr/>
        </p:nvSpPr>
        <p:spPr>
          <a:xfrm>
            <a:off x="158700" y="68312"/>
            <a:ext cx="857416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They have all the Knowledge …</a:t>
            </a:r>
          </a:p>
        </p:txBody>
      </p:sp>
      <p:pic>
        <p:nvPicPr>
          <p:cNvPr id="1665" name="emissions.jpg"/>
          <p:cNvPicPr>
            <a:picLocks noChangeAspect="1"/>
          </p:cNvPicPr>
          <p:nvPr/>
        </p:nvPicPr>
        <p:blipFill>
          <a:blip r:embed="rId3">
            <a:extLst/>
          </a:blip>
          <a:stretch>
            <a:fillRect/>
          </a:stretch>
        </p:blipFill>
        <p:spPr>
          <a:xfrm>
            <a:off x="224366" y="987375"/>
            <a:ext cx="12048068" cy="6777038"/>
          </a:xfrm>
          <a:prstGeom prst="rect">
            <a:avLst/>
          </a:prstGeom>
          <a:ln w="12700">
            <a:miter lim="400000"/>
          </a:ln>
        </p:spPr>
      </p:pic>
      <p:pic>
        <p:nvPicPr>
          <p:cNvPr id="1666" name="sources.jpg"/>
          <p:cNvPicPr>
            <a:picLocks noChangeAspect="1"/>
          </p:cNvPicPr>
          <p:nvPr/>
        </p:nvPicPr>
        <p:blipFill>
          <a:blip r:embed="rId4">
            <a:extLst/>
          </a:blip>
          <a:stretch>
            <a:fillRect/>
          </a:stretch>
        </p:blipFill>
        <p:spPr>
          <a:xfrm>
            <a:off x="12331435" y="987375"/>
            <a:ext cx="11963930" cy="6729711"/>
          </a:xfrm>
          <a:prstGeom prst="rect">
            <a:avLst/>
          </a:prstGeom>
          <a:ln w="12700">
            <a:miter lim="400000"/>
          </a:ln>
        </p:spPr>
      </p:pic>
      <p:pic>
        <p:nvPicPr>
          <p:cNvPr id="1667" name="fate.jpg"/>
          <p:cNvPicPr>
            <a:picLocks noChangeAspect="1"/>
          </p:cNvPicPr>
          <p:nvPr/>
        </p:nvPicPr>
        <p:blipFill>
          <a:blip r:embed="rId5">
            <a:extLst/>
          </a:blip>
          <a:stretch>
            <a:fillRect/>
          </a:stretch>
        </p:blipFill>
        <p:spPr>
          <a:xfrm>
            <a:off x="206639" y="7870676"/>
            <a:ext cx="10508722" cy="59111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669" name="Shape 166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670"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671" name="Shape 1671"/>
          <p:cNvSpPr/>
          <p:nvPr/>
        </p:nvSpPr>
        <p:spPr>
          <a:xfrm>
            <a:off x="158700" y="68312"/>
            <a:ext cx="857416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They have all the Knowledge …</a:t>
            </a:r>
          </a:p>
        </p:txBody>
      </p:sp>
      <p:pic>
        <p:nvPicPr>
          <p:cNvPr id="1672" name="emission_gaps.tiff"/>
          <p:cNvPicPr>
            <a:picLocks noChangeAspect="1"/>
          </p:cNvPicPr>
          <p:nvPr/>
        </p:nvPicPr>
        <p:blipFill>
          <a:blip r:embed="rId3">
            <a:extLst/>
          </a:blip>
          <a:stretch>
            <a:fillRect/>
          </a:stretch>
        </p:blipFill>
        <p:spPr>
          <a:xfrm>
            <a:off x="3207482" y="1191576"/>
            <a:ext cx="17789991" cy="125161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1674" name="Shape 167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67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676" name="Shape 1676"/>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Role of Economy</a:t>
            </a:r>
          </a:p>
        </p:txBody>
      </p:sp>
      <p:sp>
        <p:nvSpPr>
          <p:cNvPr id="1677" name="Shape 1677"/>
          <p:cNvSpPr/>
          <p:nvPr/>
        </p:nvSpPr>
        <p:spPr>
          <a:xfrm>
            <a:off x="13466996" y="7866856"/>
            <a:ext cx="10302211"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200">
                <a:latin typeface="Helvetica Light"/>
                <a:ea typeface="Helvetica Light"/>
                <a:cs typeface="Helvetica Light"/>
                <a:sym typeface="Helvetica Light"/>
              </a:defRPr>
            </a:pPr>
            <a:r>
              <a:t>The urban population in the developing world will double by 2030. The implications are staggering. One is that we have 20 years to build as much urban housing as was built in the past 6,000. </a:t>
            </a:r>
            <a:r>
              <a:rPr i="1">
                <a:latin typeface="Helvetica"/>
                <a:ea typeface="Helvetica"/>
                <a:cs typeface="Helvetica"/>
                <a:sym typeface="Helvetica"/>
              </a:rPr>
              <a:t>Reinhard Goethert, School of Architecture and Planning, MIT, 2010. </a:t>
            </a:r>
          </a:p>
        </p:txBody>
      </p:sp>
      <p:grpSp>
        <p:nvGrpSpPr>
          <p:cNvPr id="1680" name="Group 1680"/>
          <p:cNvGrpSpPr/>
          <p:nvPr/>
        </p:nvGrpSpPr>
        <p:grpSpPr>
          <a:xfrm>
            <a:off x="219543" y="2269273"/>
            <a:ext cx="13109165" cy="8718160"/>
            <a:chOff x="0" y="-80476"/>
            <a:chExt cx="13109164" cy="8718158"/>
          </a:xfrm>
        </p:grpSpPr>
        <p:pic>
          <p:nvPicPr>
            <p:cNvPr id="1678" name="extraction.tiff"/>
            <p:cNvPicPr>
              <a:picLocks noChangeAspect="1"/>
            </p:cNvPicPr>
            <p:nvPr/>
          </p:nvPicPr>
          <p:blipFill>
            <a:blip r:embed="rId3">
              <a:extLst/>
            </a:blip>
            <a:stretch>
              <a:fillRect/>
            </a:stretch>
          </p:blipFill>
          <p:spPr>
            <a:xfrm>
              <a:off x="0" y="0"/>
              <a:ext cx="13109165" cy="8637683"/>
            </a:xfrm>
            <a:prstGeom prst="rect">
              <a:avLst/>
            </a:prstGeom>
            <a:ln w="12700" cap="flat">
              <a:noFill/>
              <a:miter lim="400000"/>
            </a:ln>
            <a:effectLst/>
          </p:spPr>
        </p:pic>
        <p:sp>
          <p:nvSpPr>
            <p:cNvPr id="1679" name="Shape 1679"/>
            <p:cNvSpPr/>
            <p:nvPr/>
          </p:nvSpPr>
          <p:spPr>
            <a:xfrm>
              <a:off x="1424109" y="-80477"/>
              <a:ext cx="11437391" cy="10783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lvl1pPr>
            </a:lstStyle>
            <a:p>
              <a:pPr/>
              <a:r>
                <a:t>World Extraction of Non-Renewable Materials</a:t>
              </a:r>
            </a:p>
          </p:txBody>
        </p:sp>
      </p:grpSp>
      <p:sp>
        <p:nvSpPr>
          <p:cNvPr id="1681" name="Shape 1681"/>
          <p:cNvSpPr/>
          <p:nvPr/>
        </p:nvSpPr>
        <p:spPr>
          <a:xfrm>
            <a:off x="13544091" y="1181095"/>
            <a:ext cx="9663237" cy="64516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200"/>
            </a:pPr>
            <a:r>
              <a:rPr>
                <a:latin typeface="Helvetica Light"/>
                <a:ea typeface="Helvetica Light"/>
                <a:cs typeface="Helvetica Light"/>
                <a:sym typeface="Helvetica Light"/>
              </a:rPr>
              <a:t>In 2008, people around the world used 68 billion tons of materials, including metals and minerals, fossil fuels, and biomass. That is an average of 10 tons per person— or 27 kilograms each and every day. That same year, humanity used the biocapacity of 1.5 planets, consuming far beyond what the Earth can sustainably provide.</a:t>
            </a:r>
            <a:r>
              <a:t> </a:t>
            </a:r>
          </a:p>
          <a:p>
            <a:pPr algn="r">
              <a:defRPr i="1" sz="4200">
                <a:latin typeface="Helvetica Light"/>
                <a:ea typeface="Helvetica Light"/>
                <a:cs typeface="Helvetica Light"/>
                <a:sym typeface="Helvetica Light"/>
              </a:defRPr>
            </a:pPr>
            <a:r>
              <a:t>Assadourian, 2013</a:t>
            </a:r>
          </a:p>
        </p:txBody>
      </p:sp>
      <p:sp>
        <p:nvSpPr>
          <p:cNvPr id="1682" name="Shape 1682"/>
          <p:cNvSpPr/>
          <p:nvPr/>
        </p:nvSpPr>
        <p:spPr>
          <a:xfrm>
            <a:off x="158700" y="68312"/>
            <a:ext cx="62068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Breaking Scaling Laws</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680"/>
                                        </p:tgtEl>
                                        <p:attrNameLst>
                                          <p:attrName>style.visibility</p:attrName>
                                        </p:attrNameLst>
                                      </p:cBhvr>
                                      <p:to>
                                        <p:strVal val="visible"/>
                                      </p:to>
                                    </p:set>
                                    <p:animEffect filter="dissolve" transition="in">
                                      <p:cBhvr>
                                        <p:cTn id="7" dur="1000"/>
                                        <p:tgtEl>
                                          <p:spTgt spid="168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681"/>
                                        </p:tgtEl>
                                        <p:attrNameLst>
                                          <p:attrName>style.visibility</p:attrName>
                                        </p:attrNameLst>
                                      </p:cBhvr>
                                      <p:to>
                                        <p:strVal val="visible"/>
                                      </p:to>
                                    </p:set>
                                    <p:animEffect filter="dissolve" transition="in">
                                      <p:cBhvr>
                                        <p:cTn id="12" dur="1000"/>
                                        <p:tgtEl>
                                          <p:spTgt spid="168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677"/>
                                        </p:tgtEl>
                                        <p:attrNameLst>
                                          <p:attrName>style.visibility</p:attrName>
                                        </p:attrNameLst>
                                      </p:cBhvr>
                                      <p:to>
                                        <p:strVal val="visible"/>
                                      </p:to>
                                    </p:set>
                                    <p:animEffect filter="dissolve" transition="in">
                                      <p:cBhvr>
                                        <p:cTn id="17" dur="1000"/>
                                        <p:tgtEl>
                                          <p:spTgt spid="16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1" grpId="2"/>
      <p:bldP build="whole" bldLvl="1" animBg="1" rev="0" advAuto="0" spid="1677" grpId="3"/>
      <p:bldP build="whole" bldLvl="1" animBg="1" rev="0" advAuto="0" spid="1680" grpId="1"/>
    </p:bldLst>
  </p:timing>
</p:sld>
</file>

<file path=ppt/slides/slide98.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1684" name="Shape 168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68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686" name="Shape 1686"/>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Role of Economy</a:t>
            </a:r>
          </a:p>
        </p:txBody>
      </p:sp>
      <p:sp>
        <p:nvSpPr>
          <p:cNvPr id="1687" name="Shape 1687"/>
          <p:cNvSpPr/>
          <p:nvPr/>
        </p:nvSpPr>
        <p:spPr>
          <a:xfrm>
            <a:off x="297383" y="8143775"/>
            <a:ext cx="23610191" cy="497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444444"/>
                </a:solidFill>
              </a:defRPr>
            </a:lvl1pPr>
          </a:lstStyle>
          <a:p>
            <a:pPr/>
            <a:r>
              <a:t>An economic system devoted to profits, accumulation, and economic expansion without end will tend to use any efficiency gains or cost reductions to expand the overall scale of production. Technological innovation will therefore be heavily geared to these same expansive ends. It is no mere coincidence that each of the epoch-making innovations (namely, the steam engine, the railroad, and the automobile) that dominated the eighteenth, nineteenth, and twentieth centuries were characterized by their importance in driving capital accumulation and the positive feedback they generated with respect to economic growth as a whole—so that the scale effects on the economy arising from their development necessarily overshot improvements in technological efficiency.</a:t>
            </a:r>
          </a:p>
        </p:txBody>
      </p:sp>
      <p:pic>
        <p:nvPicPr>
          <p:cNvPr id="1688" name="jevons1.tiff"/>
          <p:cNvPicPr>
            <a:picLocks noChangeAspect="1"/>
          </p:cNvPicPr>
          <p:nvPr/>
        </p:nvPicPr>
        <p:blipFill>
          <a:blip r:embed="rId3">
            <a:extLst/>
          </a:blip>
          <a:stretch>
            <a:fillRect/>
          </a:stretch>
        </p:blipFill>
        <p:spPr>
          <a:xfrm>
            <a:off x="10236335" y="1038324"/>
            <a:ext cx="14035710" cy="3759201"/>
          </a:xfrm>
          <a:prstGeom prst="rect">
            <a:avLst/>
          </a:prstGeom>
          <a:ln w="12700">
            <a:miter lim="400000"/>
          </a:ln>
        </p:spPr>
      </p:pic>
      <p:sp>
        <p:nvSpPr>
          <p:cNvPr id="1689" name="Shape 1689"/>
          <p:cNvSpPr/>
          <p:nvPr/>
        </p:nvSpPr>
        <p:spPr>
          <a:xfrm>
            <a:off x="165248" y="4895849"/>
            <a:ext cx="24053504"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444444"/>
                </a:solidFill>
              </a:defRPr>
            </a:lvl1pPr>
          </a:lstStyle>
          <a:p>
            <a:pPr/>
            <a:r>
              <a:t>The Jevons Paradox is the product of a capitalist economic system that is unable to conserve on a macro scale, geared, as it is, to maximizing the throughput of energy and materials from resource tap to final waste sink. Energy savings in such a system tend to be used as a means for further development of the economic order, generating what Alfred Lotka called the “maximum energy flux,” rather than minimum energy production.</a:t>
            </a:r>
          </a:p>
        </p:txBody>
      </p:sp>
      <p:sp>
        <p:nvSpPr>
          <p:cNvPr id="1690" name="Shape 1690"/>
          <p:cNvSpPr/>
          <p:nvPr/>
        </p:nvSpPr>
        <p:spPr>
          <a:xfrm>
            <a:off x="346574" y="8851900"/>
            <a:ext cx="23511807" cy="0"/>
          </a:xfrm>
          <a:prstGeom prst="line">
            <a:avLst/>
          </a:prstGeom>
          <a:ln w="63500">
            <a:solidFill>
              <a:schemeClr val="accent5"/>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691" name="Shape 1691"/>
          <p:cNvSpPr/>
          <p:nvPr/>
        </p:nvSpPr>
        <p:spPr>
          <a:xfrm>
            <a:off x="168774" y="7366000"/>
            <a:ext cx="3595209" cy="0"/>
          </a:xfrm>
          <a:prstGeom prst="line">
            <a:avLst/>
          </a:prstGeom>
          <a:ln w="63500">
            <a:solidFill>
              <a:schemeClr val="accent5"/>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692" name="Shape 1692"/>
          <p:cNvSpPr/>
          <p:nvPr/>
        </p:nvSpPr>
        <p:spPr>
          <a:xfrm>
            <a:off x="2886574" y="6769100"/>
            <a:ext cx="20652774" cy="0"/>
          </a:xfrm>
          <a:prstGeom prst="line">
            <a:avLst/>
          </a:prstGeom>
          <a:ln w="63500">
            <a:solidFill>
              <a:schemeClr val="accent5"/>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693" name="Shape 1693"/>
          <p:cNvSpPr/>
          <p:nvPr/>
        </p:nvSpPr>
        <p:spPr>
          <a:xfrm>
            <a:off x="346574" y="9448800"/>
            <a:ext cx="18863013" cy="0"/>
          </a:xfrm>
          <a:prstGeom prst="line">
            <a:avLst/>
          </a:prstGeom>
          <a:ln w="63500">
            <a:solidFill>
              <a:schemeClr val="accent5"/>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694" name="Shape 1694"/>
          <p:cNvSpPr/>
          <p:nvPr/>
        </p:nvSpPr>
        <p:spPr>
          <a:xfrm>
            <a:off x="158700" y="68312"/>
            <a:ext cx="62068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Breaking Scaling Laws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1696" name="wilson.tiff"/>
          <p:cNvPicPr>
            <a:picLocks noChangeAspect="1"/>
          </p:cNvPicPr>
          <p:nvPr/>
        </p:nvPicPr>
        <p:blipFill>
          <a:blip r:embed="rId2">
            <a:extLst/>
          </a:blip>
          <a:stretch>
            <a:fillRect/>
          </a:stretch>
        </p:blipFill>
        <p:spPr>
          <a:xfrm>
            <a:off x="10547989" y="5909843"/>
            <a:ext cx="4751690" cy="7116534"/>
          </a:xfrm>
          <a:prstGeom prst="rect">
            <a:avLst/>
          </a:prstGeom>
          <a:ln w="12700">
            <a:miter lim="400000"/>
          </a:ln>
        </p:spPr>
      </p:pic>
      <p:sp>
        <p:nvSpPr>
          <p:cNvPr id="1697" name="Shape 169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698"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699" name="Shape 1699"/>
          <p:cNvSpPr/>
          <p:nvPr/>
        </p:nvSpPr>
        <p:spPr>
          <a:xfrm>
            <a:off x="158700" y="68312"/>
            <a:ext cx="857416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They have all the Knowledge …</a:t>
            </a:r>
          </a:p>
        </p:txBody>
      </p:sp>
      <p:sp>
        <p:nvSpPr>
          <p:cNvPr id="1700" name="Shape 1700"/>
          <p:cNvSpPr/>
          <p:nvPr/>
        </p:nvSpPr>
        <p:spPr>
          <a:xfrm>
            <a:off x="205594" y="81406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1987</a:t>
            </a:r>
          </a:p>
        </p:txBody>
      </p:sp>
      <p:sp>
        <p:nvSpPr>
          <p:cNvPr id="1701" name="Shape 1701"/>
          <p:cNvSpPr/>
          <p:nvPr/>
        </p:nvSpPr>
        <p:spPr>
          <a:xfrm>
            <a:off x="10508640" y="13045141"/>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2016</a:t>
            </a:r>
          </a:p>
        </p:txBody>
      </p:sp>
      <p:sp>
        <p:nvSpPr>
          <p:cNvPr id="1702" name="Shape 1702"/>
          <p:cNvSpPr/>
          <p:nvPr/>
        </p:nvSpPr>
        <p:spPr>
          <a:xfrm>
            <a:off x="4946781" y="8350066"/>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2009</a:t>
            </a:r>
          </a:p>
        </p:txBody>
      </p:sp>
      <p:pic>
        <p:nvPicPr>
          <p:cNvPr id="1703" name="our_common_future.tiff"/>
          <p:cNvPicPr>
            <a:picLocks noChangeAspect="1"/>
          </p:cNvPicPr>
          <p:nvPr/>
        </p:nvPicPr>
        <p:blipFill>
          <a:blip r:embed="rId4">
            <a:extLst/>
          </a:blip>
          <a:stretch>
            <a:fillRect/>
          </a:stretch>
        </p:blipFill>
        <p:spPr>
          <a:xfrm>
            <a:off x="39209" y="1201533"/>
            <a:ext cx="4741212" cy="6939244"/>
          </a:xfrm>
          <a:prstGeom prst="rect">
            <a:avLst/>
          </a:prstGeom>
          <a:ln w="12700">
            <a:miter lim="400000"/>
          </a:ln>
        </p:spPr>
      </p:pic>
      <p:pic>
        <p:nvPicPr>
          <p:cNvPr id="1704" name="jackson.tiff"/>
          <p:cNvPicPr>
            <a:picLocks noChangeAspect="1"/>
          </p:cNvPicPr>
          <p:nvPr/>
        </p:nvPicPr>
        <p:blipFill>
          <a:blip r:embed="rId5">
            <a:extLst/>
          </a:blip>
          <a:stretch>
            <a:fillRect/>
          </a:stretch>
        </p:blipFill>
        <p:spPr>
          <a:xfrm>
            <a:off x="5283139" y="1011039"/>
            <a:ext cx="5053803" cy="7209101"/>
          </a:xfrm>
          <a:prstGeom prst="rect">
            <a:avLst/>
          </a:prstGeom>
          <a:ln w="12700">
            <a:miter lim="400000"/>
          </a:ln>
        </p:spPr>
      </p:pic>
      <p:sp>
        <p:nvSpPr>
          <p:cNvPr id="1705" name="Shape 1705"/>
          <p:cNvSpPr/>
          <p:nvPr/>
        </p:nvSpPr>
        <p:spPr>
          <a:xfrm>
            <a:off x="12323856" y="1200867"/>
            <a:ext cx="11885464"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Homo sapiens have a huge amount of data and knowledge</a:t>
            </a:r>
          </a:p>
        </p:txBody>
      </p:sp>
      <p:sp>
        <p:nvSpPr>
          <p:cNvPr id="1706" name="Shape 1706"/>
          <p:cNvSpPr/>
          <p:nvPr/>
        </p:nvSpPr>
        <p:spPr>
          <a:xfrm>
            <a:off x="12323856" y="4245625"/>
            <a:ext cx="11885464"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But they use reason more to find fault in others’ thoughts than to agree on a common future</a:t>
            </a:r>
          </a:p>
        </p:txBody>
      </p:sp>
      <p:sp>
        <p:nvSpPr>
          <p:cNvPr id="1707" name="Shape 1707"/>
          <p:cNvSpPr/>
          <p:nvPr/>
        </p:nvSpPr>
        <p:spPr>
          <a:xfrm>
            <a:off x="12323856" y="2723246"/>
            <a:ext cx="11885464"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Homo sapiens have (controversial) ideas about how to fix the problems</a:t>
            </a:r>
          </a:p>
        </p:txBody>
      </p:sp>
      <p:pic>
        <p:nvPicPr>
          <p:cNvPr id="1708" name="kaku.tiff"/>
          <p:cNvPicPr>
            <a:picLocks noChangeAspect="1"/>
          </p:cNvPicPr>
          <p:nvPr/>
        </p:nvPicPr>
        <p:blipFill>
          <a:blip r:embed="rId6">
            <a:extLst/>
          </a:blip>
          <a:stretch>
            <a:fillRect/>
          </a:stretch>
        </p:blipFill>
        <p:spPr>
          <a:xfrm>
            <a:off x="15510724" y="5909844"/>
            <a:ext cx="4678766" cy="7116534"/>
          </a:xfrm>
          <a:prstGeom prst="rect">
            <a:avLst/>
          </a:prstGeom>
          <a:ln w="12700">
            <a:miter lim="400000"/>
          </a:ln>
        </p:spPr>
      </p:pic>
      <p:sp>
        <p:nvSpPr>
          <p:cNvPr id="1709" name="Shape 1709"/>
          <p:cNvSpPr/>
          <p:nvPr/>
        </p:nvSpPr>
        <p:spPr>
          <a:xfrm>
            <a:off x="15561526" y="13045141"/>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2018</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707"/>
                                        </p:tgtEl>
                                        <p:attrNameLst>
                                          <p:attrName>style.visibility</p:attrName>
                                        </p:attrNameLst>
                                      </p:cBhvr>
                                      <p:to>
                                        <p:strVal val="visible"/>
                                      </p:to>
                                    </p:set>
                                    <p:animEffect filter="dissolve" transition="in">
                                      <p:cBhvr>
                                        <p:cTn id="7" dur="1000"/>
                                        <p:tgtEl>
                                          <p:spTgt spid="170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703"/>
                                        </p:tgtEl>
                                        <p:attrNameLst>
                                          <p:attrName>style.visibility</p:attrName>
                                        </p:attrNameLst>
                                      </p:cBhvr>
                                      <p:to>
                                        <p:strVal val="visible"/>
                                      </p:to>
                                    </p:set>
                                    <p:animEffect filter="dissolve" transition="in">
                                      <p:cBhvr>
                                        <p:cTn id="11" dur="1000"/>
                                        <p:tgtEl>
                                          <p:spTgt spid="1703"/>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700"/>
                                        </p:tgtEl>
                                        <p:attrNameLst>
                                          <p:attrName>style.visibility</p:attrName>
                                        </p:attrNameLst>
                                      </p:cBhvr>
                                      <p:to>
                                        <p:strVal val="visible"/>
                                      </p:to>
                                    </p:set>
                                    <p:animEffect filter="dissolve" transition="in">
                                      <p:cBhvr>
                                        <p:cTn id="15" dur="1000"/>
                                        <p:tgtEl>
                                          <p:spTgt spid="1700"/>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1704"/>
                                        </p:tgtEl>
                                        <p:attrNameLst>
                                          <p:attrName>style.visibility</p:attrName>
                                        </p:attrNameLst>
                                      </p:cBhvr>
                                      <p:to>
                                        <p:strVal val="visible"/>
                                      </p:to>
                                    </p:set>
                                    <p:animEffect filter="dissolve" transition="in">
                                      <p:cBhvr>
                                        <p:cTn id="19" dur="1000"/>
                                        <p:tgtEl>
                                          <p:spTgt spid="1704"/>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1702"/>
                                        </p:tgtEl>
                                        <p:attrNameLst>
                                          <p:attrName>style.visibility</p:attrName>
                                        </p:attrNameLst>
                                      </p:cBhvr>
                                      <p:to>
                                        <p:strVal val="visible"/>
                                      </p:to>
                                    </p:set>
                                    <p:animEffect filter="dissolve" transition="in">
                                      <p:cBhvr>
                                        <p:cTn id="23" dur="1000"/>
                                        <p:tgtEl>
                                          <p:spTgt spid="1702"/>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1696"/>
                                        </p:tgtEl>
                                        <p:attrNameLst>
                                          <p:attrName>style.visibility</p:attrName>
                                        </p:attrNameLst>
                                      </p:cBhvr>
                                      <p:to>
                                        <p:strVal val="visible"/>
                                      </p:to>
                                    </p:set>
                                    <p:animEffect filter="dissolve" transition="in">
                                      <p:cBhvr>
                                        <p:cTn id="27" dur="1000"/>
                                        <p:tgtEl>
                                          <p:spTgt spid="1696"/>
                                        </p:tgtEl>
                                      </p:cBhvr>
                                    </p:animEffect>
                                  </p:childTnLst>
                                </p:cTn>
                              </p:par>
                            </p:childTnLst>
                          </p:cTn>
                        </p:par>
                        <p:par>
                          <p:cTn id="28" fill="hold">
                            <p:stCondLst>
                              <p:cond delay="6000"/>
                            </p:stCondLst>
                            <p:childTnLst>
                              <p:par>
                                <p:cTn id="29" presetClass="entr" nodeType="afterEffect" presetID="9" grpId="7" fill="hold">
                                  <p:stCondLst>
                                    <p:cond delay="0"/>
                                  </p:stCondLst>
                                  <p:iterate type="el" backwards="0">
                                    <p:tmAbs val="0"/>
                                  </p:iterate>
                                  <p:childTnLst>
                                    <p:set>
                                      <p:cBhvr>
                                        <p:cTn id="30" fill="hold"/>
                                        <p:tgtEl>
                                          <p:spTgt spid="1701"/>
                                        </p:tgtEl>
                                        <p:attrNameLst>
                                          <p:attrName>style.visibility</p:attrName>
                                        </p:attrNameLst>
                                      </p:cBhvr>
                                      <p:to>
                                        <p:strVal val="visible"/>
                                      </p:to>
                                    </p:set>
                                    <p:animEffect filter="dissolve" transition="in">
                                      <p:cBhvr>
                                        <p:cTn id="31" dur="1000"/>
                                        <p:tgtEl>
                                          <p:spTgt spid="1701"/>
                                        </p:tgtEl>
                                      </p:cBhvr>
                                    </p:animEffect>
                                  </p:childTnLst>
                                </p:cTn>
                              </p:par>
                            </p:childTnLst>
                          </p:cTn>
                        </p:par>
                        <p:par>
                          <p:cTn id="32" fill="hold">
                            <p:stCondLst>
                              <p:cond delay="7000"/>
                            </p:stCondLst>
                            <p:childTnLst>
                              <p:par>
                                <p:cTn id="33" presetClass="entr" nodeType="afterEffect" presetID="9" grpId="8" fill="hold">
                                  <p:stCondLst>
                                    <p:cond delay="0"/>
                                  </p:stCondLst>
                                  <p:iterate type="el" backwards="0">
                                    <p:tmAbs val="0"/>
                                  </p:iterate>
                                  <p:childTnLst>
                                    <p:set>
                                      <p:cBhvr>
                                        <p:cTn id="34" fill="hold"/>
                                        <p:tgtEl>
                                          <p:spTgt spid="1708"/>
                                        </p:tgtEl>
                                        <p:attrNameLst>
                                          <p:attrName>style.visibility</p:attrName>
                                        </p:attrNameLst>
                                      </p:cBhvr>
                                      <p:to>
                                        <p:strVal val="visible"/>
                                      </p:to>
                                    </p:set>
                                    <p:animEffect filter="dissolve" transition="in">
                                      <p:cBhvr>
                                        <p:cTn id="35" dur="1000"/>
                                        <p:tgtEl>
                                          <p:spTgt spid="1708"/>
                                        </p:tgtEl>
                                      </p:cBhvr>
                                    </p:animEffect>
                                  </p:childTnLst>
                                </p:cTn>
                              </p:par>
                            </p:childTnLst>
                          </p:cTn>
                        </p:par>
                        <p:par>
                          <p:cTn id="36" fill="hold">
                            <p:stCondLst>
                              <p:cond delay="8000"/>
                            </p:stCondLst>
                            <p:childTnLst>
                              <p:par>
                                <p:cTn id="37" presetClass="entr" nodeType="afterEffect" presetID="9" grpId="9" fill="hold">
                                  <p:stCondLst>
                                    <p:cond delay="0"/>
                                  </p:stCondLst>
                                  <p:iterate type="el" backwards="0">
                                    <p:tmAbs val="0"/>
                                  </p:iterate>
                                  <p:childTnLst>
                                    <p:set>
                                      <p:cBhvr>
                                        <p:cTn id="38" fill="hold"/>
                                        <p:tgtEl>
                                          <p:spTgt spid="1709"/>
                                        </p:tgtEl>
                                        <p:attrNameLst>
                                          <p:attrName>style.visibility</p:attrName>
                                        </p:attrNameLst>
                                      </p:cBhvr>
                                      <p:to>
                                        <p:strVal val="visible"/>
                                      </p:to>
                                    </p:set>
                                    <p:animEffect filter="dissolve" transition="in">
                                      <p:cBhvr>
                                        <p:cTn id="39" dur="1000"/>
                                        <p:tgtEl>
                                          <p:spTgt spid="1709"/>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9" grpId="10" fill="hold">
                                  <p:stCondLst>
                                    <p:cond delay="0"/>
                                  </p:stCondLst>
                                  <p:iterate type="el" backwards="0">
                                    <p:tmAbs val="0"/>
                                  </p:iterate>
                                  <p:childTnLst>
                                    <p:set>
                                      <p:cBhvr>
                                        <p:cTn id="43" fill="hold"/>
                                        <p:tgtEl>
                                          <p:spTgt spid="1706"/>
                                        </p:tgtEl>
                                        <p:attrNameLst>
                                          <p:attrName>style.visibility</p:attrName>
                                        </p:attrNameLst>
                                      </p:cBhvr>
                                      <p:to>
                                        <p:strVal val="visible"/>
                                      </p:to>
                                    </p:set>
                                    <p:animEffect filter="dissolve" transition="in">
                                      <p:cBhvr>
                                        <p:cTn id="44" dur="1000"/>
                                        <p:tgtEl>
                                          <p:spTgt spid="17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0" grpId="3"/>
      <p:bldP build="whole" bldLvl="1" animBg="1" rev="0" advAuto="0" spid="1696" grpId="6"/>
      <p:bldP build="whole" bldLvl="1" animBg="1" rev="0" advAuto="0" spid="1703" grpId="2"/>
      <p:bldP build="whole" bldLvl="1" animBg="1" rev="0" advAuto="0" spid="1707" grpId="1"/>
      <p:bldP build="whole" bldLvl="1" animBg="1" rev="0" advAuto="0" spid="1704" grpId="4"/>
      <p:bldP build="whole" bldLvl="1" animBg="1" rev="0" advAuto="0" spid="1709" grpId="9"/>
      <p:bldP build="whole" bldLvl="1" animBg="1" rev="0" advAuto="0" spid="1702" grpId="5"/>
      <p:bldP build="whole" bldLvl="1" animBg="1" rev="0" advAuto="0" spid="1701" grpId="7"/>
      <p:bldP build="whole" bldLvl="1" animBg="1" rev="0" advAuto="0" spid="1708" grpId="8"/>
      <p:bldP build="whole" bldLvl="1" animBg="1" rev="0" advAuto="0" spid="1706" grpId="10"/>
    </p:bldLst>
  </p:timing>
</p:sld>
</file>

<file path=ppt/theme/theme1.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