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media/image1.jpeg" ContentType="image/jpeg"/>
  <Override PartName="/ppt/theme/theme2.xml" ContentType="application/vnd.openxmlformats-officedocument.theme+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b="def" i="def"/>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1" name="Shape 161"/>
          <p:cNvSpPr/>
          <p:nvPr>
            <p:ph type="sldImg"/>
          </p:nvPr>
        </p:nvSpPr>
        <p:spPr>
          <a:xfrm>
            <a:off x="1143000" y="685800"/>
            <a:ext cx="4572000" cy="3429000"/>
          </a:xfrm>
          <a:prstGeom prst="rect">
            <a:avLst/>
          </a:prstGeom>
        </p:spPr>
        <p:txBody>
          <a:bodyPr/>
          <a:lstStyle/>
          <a:p>
            <a:pPr/>
          </a:p>
        </p:txBody>
      </p:sp>
      <p:sp>
        <p:nvSpPr>
          <p:cNvPr id="162" name="Shape 16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1778000" y="2298700"/>
            <a:ext cx="20828000" cy="4648200"/>
          </a:xfrm>
          <a:prstGeom prst="rect">
            <a:avLst/>
          </a:prstGeom>
        </p:spPr>
        <p:txBody>
          <a:bodyPr anchor="b"/>
          <a:lstStyle/>
          <a:p>
            <a:pPr/>
            <a:r>
              <a:t>Title Text</a:t>
            </a:r>
          </a:p>
        </p:txBody>
      </p:sp>
      <p:sp>
        <p:nvSpPr>
          <p:cNvPr id="12" name="Body Level One…"/>
          <p:cNvSpPr txBox="1"/>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21"/>
          </p:nvPr>
        </p:nvSpPr>
        <p:spPr>
          <a:xfrm>
            <a:off x="2387600" y="8953500"/>
            <a:ext cx="19621500" cy="685800"/>
          </a:xfrm>
          <a:prstGeom prst="rect">
            <a:avLst/>
          </a:prstGeom>
        </p:spPr>
        <p:txBody>
          <a:bodyPr anchor="t">
            <a:spAutoFit/>
          </a:bodyPr>
          <a:lstStyle>
            <a:lvl1pPr marL="0" indent="0" algn="ctr">
              <a:spcBef>
                <a:spcPts val="0"/>
              </a:spcBef>
              <a:buSzTx/>
              <a:buNone/>
              <a:defRPr sz="3800">
                <a:latin typeface="Helvetica"/>
                <a:ea typeface="Helvetica"/>
                <a:cs typeface="Helvetica"/>
                <a:sym typeface="Helvetica"/>
              </a:defRPr>
            </a:lvl1pPr>
          </a:lstStyle>
          <a:p>
            <a:pPr/>
            <a:r>
              <a:t>–Johnny Appleseed</a:t>
            </a:r>
          </a:p>
        </p:txBody>
      </p:sp>
      <p:sp>
        <p:nvSpPr>
          <p:cNvPr id="94" name="“Type a quote here.”"/>
          <p:cNvSpPr txBox="1"/>
          <p:nvPr>
            <p:ph type="body" sz="quarter" idx="22"/>
          </p:nvPr>
        </p:nvSpPr>
        <p:spPr>
          <a:xfrm>
            <a:off x="2387600" y="6045200"/>
            <a:ext cx="19621500" cy="889000"/>
          </a:xfrm>
          <a:prstGeom prst="rect">
            <a:avLst/>
          </a:prstGeom>
        </p:spPr>
        <p:txBody>
          <a:bodyPr>
            <a:spAutoFit/>
          </a:bodyPr>
          <a:lstStyle>
            <a:lvl1pPr marL="0" indent="0" algn="ctr">
              <a:spcBef>
                <a:spcPts val="0"/>
              </a:spcBef>
              <a:buSzTx/>
              <a:buNone/>
            </a:lvl1pPr>
          </a:lstStyle>
          <a:p>
            <a:pPr/>
            <a:r>
              <a:t>“Type a quote here.” </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21"/>
          </p:nvPr>
        </p:nvSpPr>
        <p:spPr>
          <a:xfrm>
            <a:off x="0" y="0"/>
            <a:ext cx="24384000" cy="16264467"/>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Title Text"/>
          <p:cNvSpPr txBox="1"/>
          <p:nvPr>
            <p:ph type="title"/>
          </p:nvPr>
        </p:nvSpPr>
        <p:spPr>
          <a:xfrm>
            <a:off x="2387600" y="368300"/>
            <a:ext cx="19621500" cy="3429000"/>
          </a:xfrm>
          <a:prstGeom prst="rect">
            <a:avLst/>
          </a:prstGeom>
        </p:spPr>
        <p:txBody>
          <a:bodyPr>
            <a:noAutofit/>
          </a:bodyPr>
          <a:lstStyle>
            <a:lvl1pPr>
              <a:defRPr sz="11400">
                <a:solidFill>
                  <a:srgbClr val="FFFFFF"/>
                </a:solidFill>
                <a:latin typeface="Gill Sans"/>
                <a:ea typeface="Gill Sans"/>
                <a:cs typeface="Gill Sans"/>
                <a:sym typeface="Gill Sans"/>
              </a:defRPr>
            </a:lvl1pPr>
          </a:lstStyle>
          <a:p>
            <a:pPr/>
            <a:r>
              <a:t>Title Text</a:t>
            </a:r>
          </a:p>
        </p:txBody>
      </p:sp>
      <p:sp>
        <p:nvSpPr>
          <p:cNvPr id="118" name="Body Level One…"/>
          <p:cNvSpPr txBox="1"/>
          <p:nvPr>
            <p:ph type="body" idx="1"/>
          </p:nvPr>
        </p:nvSpPr>
        <p:spPr>
          <a:xfrm>
            <a:off x="2387600" y="3886200"/>
            <a:ext cx="19621500" cy="8039100"/>
          </a:xfrm>
          <a:prstGeom prst="rect">
            <a:avLst/>
          </a:prstGeom>
        </p:spPr>
        <p:txBody>
          <a:bodyPr>
            <a:noAutofit/>
          </a:bodyPr>
          <a:lstStyle>
            <a:lvl1pPr marL="889000" indent="-571500">
              <a:spcBef>
                <a:spcPts val="3500"/>
              </a:spcBef>
              <a:buSzPct val="171000"/>
              <a:defRPr sz="5400">
                <a:solidFill>
                  <a:srgbClr val="FFFFFF"/>
                </a:solidFill>
                <a:latin typeface="Gill Sans"/>
                <a:ea typeface="Gill Sans"/>
                <a:cs typeface="Gill Sans"/>
                <a:sym typeface="Gill Sans"/>
              </a:defRPr>
            </a:lvl1pPr>
            <a:lvl2pPr marL="1333500" indent="-571500">
              <a:spcBef>
                <a:spcPts val="3500"/>
              </a:spcBef>
              <a:buSzPct val="171000"/>
              <a:defRPr sz="5400">
                <a:solidFill>
                  <a:srgbClr val="FFFFFF"/>
                </a:solidFill>
                <a:latin typeface="Gill Sans"/>
                <a:ea typeface="Gill Sans"/>
                <a:cs typeface="Gill Sans"/>
                <a:sym typeface="Gill Sans"/>
              </a:defRPr>
            </a:lvl2pPr>
            <a:lvl3pPr marL="1778000" indent="-571500">
              <a:spcBef>
                <a:spcPts val="3500"/>
              </a:spcBef>
              <a:buSzPct val="171000"/>
              <a:defRPr sz="5400">
                <a:solidFill>
                  <a:srgbClr val="FFFFFF"/>
                </a:solidFill>
                <a:latin typeface="Gill Sans"/>
                <a:ea typeface="Gill Sans"/>
                <a:cs typeface="Gill Sans"/>
                <a:sym typeface="Gill Sans"/>
              </a:defRPr>
            </a:lvl3pPr>
            <a:lvl4pPr marL="2222500" indent="-571500">
              <a:spcBef>
                <a:spcPts val="3500"/>
              </a:spcBef>
              <a:buSzPct val="171000"/>
              <a:defRPr sz="5400">
                <a:solidFill>
                  <a:srgbClr val="FFFFFF"/>
                </a:solidFill>
                <a:latin typeface="Gill Sans"/>
                <a:ea typeface="Gill Sans"/>
                <a:cs typeface="Gill Sans"/>
                <a:sym typeface="Gill Sans"/>
              </a:defRPr>
            </a:lvl4pPr>
            <a:lvl5pPr marL="2667000" indent="-571500">
              <a:spcBef>
                <a:spcPts val="3500"/>
              </a:spcBef>
              <a:buSzPct val="171000"/>
              <a:defRPr sz="54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19" name="Slide Number"/>
          <p:cNvSpPr txBox="1"/>
          <p:nvPr>
            <p:ph type="sldNum" sz="quarter" idx="2"/>
          </p:nvPr>
        </p:nvSpPr>
        <p:spPr>
          <a:xfrm>
            <a:off x="11988800" y="13093700"/>
            <a:ext cx="419100" cy="457200"/>
          </a:xfrm>
          <a:prstGeom prst="rect">
            <a:avLst/>
          </a:prstGeom>
        </p:spPr>
        <p:txBody>
          <a:bodyPr/>
          <a:lstStyle>
            <a:lvl1pPr>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spTree>
      <p:nvGrpSpPr>
        <p:cNvPr id="1" name=""/>
        <p:cNvGrpSpPr/>
        <p:nvPr/>
      </p:nvGrpSpPr>
      <p:grpSpPr>
        <a:xfrm>
          <a:off x="0" y="0"/>
          <a:ext cx="0" cy="0"/>
          <a:chOff x="0" y="0"/>
          <a:chExt cx="0" cy="0"/>
        </a:xfrm>
      </p:grpSpPr>
      <p:sp>
        <p:nvSpPr>
          <p:cNvPr id="126" name="Title Text"/>
          <p:cNvSpPr txBox="1"/>
          <p:nvPr>
            <p:ph type="title"/>
          </p:nvPr>
        </p:nvSpPr>
        <p:spPr>
          <a:xfrm>
            <a:off x="1778000" y="2298700"/>
            <a:ext cx="20828000" cy="4648200"/>
          </a:xfrm>
          <a:prstGeom prst="rect">
            <a:avLst/>
          </a:prstGeom>
        </p:spPr>
        <p:txBody>
          <a:bodyPr anchor="b"/>
          <a:lstStyle>
            <a:lvl1pPr>
              <a:defRPr>
                <a:latin typeface="Helvetica Neue Medium"/>
                <a:ea typeface="Helvetica Neue Medium"/>
                <a:cs typeface="Helvetica Neue Medium"/>
                <a:sym typeface="Helvetica Neue Medium"/>
              </a:defRPr>
            </a:lvl1pPr>
          </a:lstStyle>
          <a:p>
            <a:pPr/>
            <a:r>
              <a:t>Title Text</a:t>
            </a:r>
          </a:p>
        </p:txBody>
      </p:sp>
      <p:sp>
        <p:nvSpPr>
          <p:cNvPr id="127" name="Body Level One…"/>
          <p:cNvSpPr txBox="1"/>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atin typeface="Helvetica Neue"/>
                <a:ea typeface="Helvetica Neue"/>
                <a:cs typeface="Helvetica Neue"/>
                <a:sym typeface="Helvetica Neue"/>
              </a:defRPr>
            </a:lvl1pPr>
            <a:lvl2pPr marL="0" indent="0" algn="ctr">
              <a:spcBef>
                <a:spcPts val="0"/>
              </a:spcBef>
              <a:buSzTx/>
              <a:buNone/>
              <a:defRPr sz="5400">
                <a:latin typeface="Helvetica Neue"/>
                <a:ea typeface="Helvetica Neue"/>
                <a:cs typeface="Helvetica Neue"/>
                <a:sym typeface="Helvetica Neue"/>
              </a:defRPr>
            </a:lvl2pPr>
            <a:lvl3pPr marL="0" indent="0" algn="ctr">
              <a:spcBef>
                <a:spcPts val="0"/>
              </a:spcBef>
              <a:buSzTx/>
              <a:buNone/>
              <a:defRPr sz="5400">
                <a:latin typeface="Helvetica Neue"/>
                <a:ea typeface="Helvetica Neue"/>
                <a:cs typeface="Helvetica Neue"/>
                <a:sym typeface="Helvetica Neue"/>
              </a:defRPr>
            </a:lvl3pPr>
            <a:lvl4pPr marL="0" indent="0" algn="ctr">
              <a:spcBef>
                <a:spcPts val="0"/>
              </a:spcBef>
              <a:buSzTx/>
              <a:buNone/>
              <a:defRPr sz="5400">
                <a:latin typeface="Helvetica Neue"/>
                <a:ea typeface="Helvetica Neue"/>
                <a:cs typeface="Helvetica Neue"/>
                <a:sym typeface="Helvetica Neue"/>
              </a:defRPr>
            </a:lvl4pPr>
            <a:lvl5pPr marL="0" indent="0" algn="ctr">
              <a:spcBef>
                <a:spcPts val="0"/>
              </a:spcBef>
              <a:buSzTx/>
              <a:buNone/>
              <a:defRPr sz="5400">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28" name="Slide Number"/>
          <p:cNvSpPr txBox="1"/>
          <p:nvPr>
            <p:ph type="sldNum" sz="quarter" idx="2"/>
          </p:nvPr>
        </p:nvSpPr>
        <p:spPr>
          <a:xfrm>
            <a:off x="11959031" y="13081000"/>
            <a:ext cx="453238" cy="461059"/>
          </a:xfrm>
          <a:prstGeom prst="rect">
            <a:avLst/>
          </a:prstGeom>
        </p:spPr>
        <p:txBody>
          <a:bodyPr/>
          <a:lstStyle>
            <a:lvl1pPr>
              <a:defRPr>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solidFill>
          <a:srgbClr val="000000"/>
        </a:solidFill>
      </p:bgPr>
    </p:bg>
    <p:spTree>
      <p:nvGrpSpPr>
        <p:cNvPr id="1" name=""/>
        <p:cNvGrpSpPr/>
        <p:nvPr/>
      </p:nvGrpSpPr>
      <p:grpSpPr>
        <a:xfrm>
          <a:off x="0" y="0"/>
          <a:ext cx="0" cy="0"/>
          <a:chOff x="0" y="0"/>
          <a:chExt cx="0" cy="0"/>
        </a:xfrm>
      </p:grpSpPr>
      <p:sp>
        <p:nvSpPr>
          <p:cNvPr id="135" name="Title Text"/>
          <p:cNvSpPr txBox="1"/>
          <p:nvPr>
            <p:ph type="title"/>
          </p:nvPr>
        </p:nvSpPr>
        <p:spPr>
          <a:xfrm>
            <a:off x="1217279" y="169937"/>
            <a:ext cx="21932901" cy="3038720"/>
          </a:xfrm>
          <a:prstGeom prst="rect">
            <a:avLst/>
          </a:prstGeom>
        </p:spPr>
        <p:txBody>
          <a:bodyPr lIns="0" tIns="0" rIns="0" bIns="0">
            <a:noAutofit/>
          </a:bodyPr>
          <a:lstStyle>
            <a:lvl1pPr defTabSz="815125">
              <a:lnSpc>
                <a:spcPct val="93000"/>
              </a:lnSpc>
              <a:buClr>
                <a:srgbClr val="FFFFFF"/>
              </a:buClr>
              <a:buFont typeface="Arial"/>
              <a:defRPr sz="7800">
                <a:solidFill>
                  <a:srgbClr val="FFFFFF"/>
                </a:solidFill>
                <a:uFill>
                  <a:solidFill>
                    <a:srgbClr val="FFFFFF"/>
                  </a:solidFill>
                </a:uFill>
                <a:latin typeface="Arial"/>
                <a:ea typeface="Arial"/>
                <a:cs typeface="Arial"/>
                <a:sym typeface="Arial"/>
              </a:defRPr>
            </a:lvl1pPr>
          </a:lstStyle>
          <a:p>
            <a:pPr/>
            <a:r>
              <a:t>Title Text</a:t>
            </a:r>
          </a:p>
        </p:txBody>
      </p:sp>
      <p:sp>
        <p:nvSpPr>
          <p:cNvPr id="136" name="Body Level One…"/>
          <p:cNvSpPr txBox="1"/>
          <p:nvPr>
            <p:ph type="body" idx="1"/>
          </p:nvPr>
        </p:nvSpPr>
        <p:spPr>
          <a:xfrm>
            <a:off x="1217279" y="3208656"/>
            <a:ext cx="21932901" cy="10502901"/>
          </a:xfrm>
          <a:prstGeom prst="rect">
            <a:avLst/>
          </a:prstGeom>
        </p:spPr>
        <p:txBody>
          <a:bodyPr lIns="0" tIns="0" rIns="0" bIns="0" anchor="t">
            <a:noAutofit/>
          </a:bodyPr>
          <a:lstStyle>
            <a:lvl1pPr marL="622300" indent="-622300" defTabSz="815125">
              <a:lnSpc>
                <a:spcPct val="93000"/>
              </a:lnSpc>
              <a:spcBef>
                <a:spcPts val="2500"/>
              </a:spcBef>
              <a:buClr>
                <a:srgbClr val="000000"/>
              </a:buClr>
              <a:buSzTx/>
              <a:buFont typeface="Times New Roman"/>
              <a:buNone/>
              <a:defRPr sz="5800">
                <a:solidFill>
                  <a:srgbClr val="FFFFFF"/>
                </a:solidFill>
                <a:uFill>
                  <a:solidFill>
                    <a:srgbClr val="FFFFFF"/>
                  </a:solidFill>
                </a:uFill>
                <a:latin typeface="Arial"/>
                <a:ea typeface="Arial"/>
                <a:cs typeface="Arial"/>
                <a:sym typeface="Arial"/>
              </a:defRPr>
            </a:lvl1pPr>
            <a:lvl2pPr marL="1347981" indent="-522481" defTabSz="815125">
              <a:lnSpc>
                <a:spcPct val="93000"/>
              </a:lnSpc>
              <a:spcBef>
                <a:spcPts val="2000"/>
              </a:spcBef>
              <a:buClr>
                <a:srgbClr val="000000"/>
              </a:buClr>
              <a:buSzTx/>
              <a:buFont typeface="Times New Roman"/>
              <a:buNone/>
              <a:defRPr sz="5000">
                <a:solidFill>
                  <a:srgbClr val="FFFFFF"/>
                </a:solidFill>
                <a:uFill>
                  <a:solidFill>
                    <a:srgbClr val="FFFFFF"/>
                  </a:solidFill>
                </a:uFill>
                <a:latin typeface="Arial"/>
                <a:ea typeface="Arial"/>
                <a:cs typeface="Arial"/>
                <a:sym typeface="Arial"/>
              </a:defRPr>
            </a:lvl2pPr>
            <a:lvl3pPr marL="2070100" indent="-406400" defTabSz="815125">
              <a:lnSpc>
                <a:spcPct val="93000"/>
              </a:lnSpc>
              <a:spcBef>
                <a:spcPts val="1500"/>
              </a:spcBef>
              <a:buClr>
                <a:srgbClr val="000000"/>
              </a:buClr>
              <a:buSzTx/>
              <a:buFont typeface="Times New Roman"/>
              <a:buNone/>
              <a:defRPr sz="4200">
                <a:solidFill>
                  <a:srgbClr val="FFFFFF"/>
                </a:solidFill>
                <a:uFill>
                  <a:solidFill>
                    <a:srgbClr val="FFFFFF"/>
                  </a:solidFill>
                </a:uFill>
                <a:latin typeface="Arial"/>
                <a:ea typeface="Arial"/>
                <a:cs typeface="Arial"/>
                <a:sym typeface="Arial"/>
              </a:defRPr>
            </a:lvl3pPr>
            <a:lvl4pPr marL="2908300" indent="-419100" defTabSz="815125">
              <a:lnSpc>
                <a:spcPct val="93000"/>
              </a:lnSpc>
              <a:spcBef>
                <a:spcPts val="1000"/>
              </a:spcBef>
              <a:buClr>
                <a:srgbClr val="000000"/>
              </a:buClr>
              <a:buSzTx/>
              <a:buFont typeface="Times New Roman"/>
              <a:buNone/>
              <a:defRPr sz="3600">
                <a:solidFill>
                  <a:srgbClr val="FFFFFF"/>
                </a:solidFill>
                <a:uFill>
                  <a:solidFill>
                    <a:srgbClr val="FFFFFF"/>
                  </a:solidFill>
                </a:uFill>
                <a:latin typeface="Arial"/>
                <a:ea typeface="Arial"/>
                <a:cs typeface="Arial"/>
                <a:sym typeface="Arial"/>
              </a:defRPr>
            </a:lvl4pPr>
            <a:lvl5pPr marL="3733800" indent="-419100" defTabSz="815125">
              <a:lnSpc>
                <a:spcPct val="93000"/>
              </a:lnSpc>
              <a:spcBef>
                <a:spcPts val="500"/>
              </a:spcBef>
              <a:buClr>
                <a:srgbClr val="000000"/>
              </a:buClr>
              <a:buSzTx/>
              <a:buFont typeface="Times New Roman"/>
              <a:buNone/>
              <a:defRPr sz="3600">
                <a:solidFill>
                  <a:srgbClr val="FFFFFF"/>
                </a:solidFill>
                <a:uFill>
                  <a:solidFill>
                    <a:srgbClr val="FFFFFF"/>
                  </a:solidFill>
                </a:u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37" name="Slide Number"/>
          <p:cNvSpPr txBox="1"/>
          <p:nvPr>
            <p:ph type="sldNum" sz="quarter" idx="2"/>
          </p:nvPr>
        </p:nvSpPr>
        <p:spPr>
          <a:xfrm>
            <a:off x="19886765" y="12494752"/>
            <a:ext cx="865189" cy="939801"/>
          </a:xfrm>
          <a:prstGeom prst="rect">
            <a:avLst/>
          </a:prstGeom>
        </p:spPr>
        <p:txBody>
          <a:bodyPr lIns="0" tIns="0" rIns="0" bIns="0"/>
          <a:lstStyle>
            <a:lvl1pPr defTabSz="1054100">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spTree>
      <p:nvGrpSpPr>
        <p:cNvPr id="1" name=""/>
        <p:cNvGrpSpPr/>
        <p:nvPr/>
      </p:nvGrpSpPr>
      <p:grpSpPr>
        <a:xfrm>
          <a:off x="0" y="0"/>
          <a:ext cx="0" cy="0"/>
          <a:chOff x="0" y="0"/>
          <a:chExt cx="0" cy="0"/>
        </a:xfrm>
      </p:grpSpPr>
      <p:sp>
        <p:nvSpPr>
          <p:cNvPr id="144" name="Title Text"/>
          <p:cNvSpPr txBox="1"/>
          <p:nvPr>
            <p:ph type="title"/>
          </p:nvPr>
        </p:nvSpPr>
        <p:spPr>
          <a:xfrm>
            <a:off x="4833937" y="2303859"/>
            <a:ext cx="14716126" cy="4643438"/>
          </a:xfrm>
          <a:prstGeom prst="rect">
            <a:avLst/>
          </a:prstGeom>
        </p:spPr>
        <p:txBody>
          <a:bodyPr lIns="71437" tIns="71437" rIns="71437" bIns="71437" anchor="b"/>
          <a:lstStyle>
            <a:lvl1pPr defTabSz="821531"/>
          </a:lstStyle>
          <a:p>
            <a:pPr/>
            <a:r>
              <a:t>Title Text</a:t>
            </a:r>
          </a:p>
        </p:txBody>
      </p:sp>
      <p:sp>
        <p:nvSpPr>
          <p:cNvPr id="145" name="Body Level One…"/>
          <p:cNvSpPr txBox="1"/>
          <p:nvPr>
            <p:ph type="body" sz="quarter" idx="1"/>
          </p:nvPr>
        </p:nvSpPr>
        <p:spPr>
          <a:xfrm>
            <a:off x="4833937" y="7072312"/>
            <a:ext cx="14716126" cy="1589485"/>
          </a:xfrm>
          <a:prstGeom prst="rect">
            <a:avLst/>
          </a:prstGeom>
        </p:spPr>
        <p:txBody>
          <a:bodyPr lIns="71437" tIns="71437" rIns="71437" bIns="71437" anchor="t"/>
          <a:lstStyle>
            <a:lvl1pPr marL="0" indent="0" algn="ctr" defTabSz="821531">
              <a:spcBef>
                <a:spcPts val="0"/>
              </a:spcBef>
              <a:buSzTx/>
              <a:buNone/>
              <a:defRPr sz="4400"/>
            </a:lvl1pPr>
            <a:lvl2pPr marL="0" indent="228600" algn="ctr" defTabSz="821531">
              <a:spcBef>
                <a:spcPts val="0"/>
              </a:spcBef>
              <a:buSzTx/>
              <a:buNone/>
              <a:defRPr sz="4400"/>
            </a:lvl2pPr>
            <a:lvl3pPr marL="0" indent="457200" algn="ctr" defTabSz="821531">
              <a:spcBef>
                <a:spcPts val="0"/>
              </a:spcBef>
              <a:buSzTx/>
              <a:buNone/>
              <a:defRPr sz="4400"/>
            </a:lvl3pPr>
            <a:lvl4pPr marL="0" indent="685800" algn="ctr" defTabSz="821531">
              <a:spcBef>
                <a:spcPts val="0"/>
              </a:spcBef>
              <a:buSzTx/>
              <a:buNone/>
              <a:defRPr sz="4400"/>
            </a:lvl4pPr>
            <a:lvl5pPr marL="0" indent="914400" algn="ctr" defTabSz="821531">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146" name="Slide Number"/>
          <p:cNvSpPr txBox="1"/>
          <p:nvPr>
            <p:ph type="sldNum" sz="quarter" idx="2"/>
          </p:nvPr>
        </p:nvSpPr>
        <p:spPr>
          <a:xfrm>
            <a:off x="11935814" y="13010554"/>
            <a:ext cx="494513" cy="511176"/>
          </a:xfrm>
          <a:prstGeom prst="rect">
            <a:avLst/>
          </a:prstGeom>
        </p:spPr>
        <p:txBody>
          <a:bodyPr lIns="71437" tIns="71437" rIns="71437" bIns="71437"/>
          <a:lstStyle>
            <a:lvl1pPr defTabSz="821531"/>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3" name="Title Text"/>
          <p:cNvSpPr txBox="1"/>
          <p:nvPr>
            <p:ph type="title"/>
          </p:nvPr>
        </p:nvSpPr>
        <p:spPr>
          <a:xfrm>
            <a:off x="2387600" y="2311400"/>
            <a:ext cx="19621500" cy="4648200"/>
          </a:xfrm>
          <a:prstGeom prst="rect">
            <a:avLst/>
          </a:prstGeom>
        </p:spPr>
        <p:txBody>
          <a:bodyPr anchor="b">
            <a:noAutofit/>
          </a:bodyPr>
          <a:lstStyle>
            <a:lvl1pPr>
              <a:defRPr sz="11400">
                <a:solidFill>
                  <a:srgbClr val="FFFFFF"/>
                </a:solidFill>
                <a:latin typeface="Gill Sans"/>
                <a:ea typeface="Gill Sans"/>
                <a:cs typeface="Gill Sans"/>
                <a:sym typeface="Gill Sans"/>
              </a:defRPr>
            </a:lvl1pPr>
          </a:lstStyle>
          <a:p>
            <a:pPr/>
            <a:r>
              <a:t>Title Text</a:t>
            </a:r>
          </a:p>
        </p:txBody>
      </p:sp>
      <p:sp>
        <p:nvSpPr>
          <p:cNvPr id="154" name="Body Level One…"/>
          <p:cNvSpPr txBox="1"/>
          <p:nvPr>
            <p:ph type="body" sz="quarter" idx="1"/>
          </p:nvPr>
        </p:nvSpPr>
        <p:spPr>
          <a:xfrm>
            <a:off x="2387600" y="7073900"/>
            <a:ext cx="19621500" cy="1587500"/>
          </a:xfrm>
          <a:prstGeom prst="rect">
            <a:avLst/>
          </a:prstGeom>
        </p:spPr>
        <p:txBody>
          <a:bodyPr anchor="t">
            <a:noAutofit/>
          </a:bodyPr>
          <a:lstStyle>
            <a:lvl1pPr marL="0" indent="0" algn="ctr">
              <a:spcBef>
                <a:spcPts val="0"/>
              </a:spcBef>
              <a:buSzTx/>
              <a:buNone/>
              <a:defRPr sz="4800">
                <a:solidFill>
                  <a:srgbClr val="FFFFFF"/>
                </a:solidFill>
                <a:latin typeface="Gill Sans"/>
                <a:ea typeface="Gill Sans"/>
                <a:cs typeface="Gill Sans"/>
                <a:sym typeface="Gill Sans"/>
              </a:defRPr>
            </a:lvl1pPr>
            <a:lvl2pPr marL="0" indent="0" algn="ctr">
              <a:spcBef>
                <a:spcPts val="0"/>
              </a:spcBef>
              <a:buSzTx/>
              <a:buNone/>
              <a:defRPr sz="4800">
                <a:solidFill>
                  <a:srgbClr val="FFFFFF"/>
                </a:solidFill>
                <a:latin typeface="Gill Sans"/>
                <a:ea typeface="Gill Sans"/>
                <a:cs typeface="Gill Sans"/>
                <a:sym typeface="Gill Sans"/>
              </a:defRPr>
            </a:lvl2pPr>
            <a:lvl3pPr marL="0" indent="0" algn="ctr">
              <a:spcBef>
                <a:spcPts val="0"/>
              </a:spcBef>
              <a:buSzTx/>
              <a:buNone/>
              <a:defRPr sz="4800">
                <a:solidFill>
                  <a:srgbClr val="FFFFFF"/>
                </a:solidFill>
                <a:latin typeface="Gill Sans"/>
                <a:ea typeface="Gill Sans"/>
                <a:cs typeface="Gill Sans"/>
                <a:sym typeface="Gill Sans"/>
              </a:defRPr>
            </a:lvl3pPr>
            <a:lvl4pPr marL="0" indent="0" algn="ctr">
              <a:spcBef>
                <a:spcPts val="0"/>
              </a:spcBef>
              <a:buSzTx/>
              <a:buNone/>
              <a:defRPr sz="4800">
                <a:solidFill>
                  <a:srgbClr val="FFFFFF"/>
                </a:solidFill>
                <a:latin typeface="Gill Sans"/>
                <a:ea typeface="Gill Sans"/>
                <a:cs typeface="Gill Sans"/>
                <a:sym typeface="Gill Sans"/>
              </a:defRPr>
            </a:lvl4pPr>
            <a:lvl5pPr marL="0" indent="0" algn="ctr">
              <a:spcBef>
                <a:spcPts val="0"/>
              </a:spcBef>
              <a:buSzTx/>
              <a:buNone/>
              <a:defRPr sz="48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55" name="Slide Number"/>
          <p:cNvSpPr txBox="1"/>
          <p:nvPr>
            <p:ph type="sldNum" sz="quarter" idx="2"/>
          </p:nvPr>
        </p:nvSpPr>
        <p:spPr>
          <a:xfrm>
            <a:off x="11988800" y="13093700"/>
            <a:ext cx="419100" cy="457200"/>
          </a:xfrm>
          <a:prstGeom prst="rect">
            <a:avLst/>
          </a:prstGeom>
        </p:spPr>
        <p:txBody>
          <a:bodyPr/>
          <a:lstStyle>
            <a:lvl1pPr>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21"/>
          </p:nvPr>
        </p:nvSpPr>
        <p:spPr>
          <a:xfrm>
            <a:off x="3124200" y="-38100"/>
            <a:ext cx="18135600" cy="12096698"/>
          </a:xfrm>
          <a:prstGeom prst="rect">
            <a:avLst/>
          </a:prstGeom>
        </p:spPr>
        <p:txBody>
          <a:bodyPr lIns="91439" tIns="45719" rIns="91439" bIns="45719" anchor="t">
            <a:noAutofit/>
          </a:bodyPr>
          <a:lstStyle/>
          <a:p>
            <a:pPr/>
          </a:p>
        </p:txBody>
      </p:sp>
      <p:sp>
        <p:nvSpPr>
          <p:cNvPr id="21" name="Title Text"/>
          <p:cNvSpPr txBox="1"/>
          <p:nvPr>
            <p:ph type="title"/>
          </p:nvPr>
        </p:nvSpPr>
        <p:spPr>
          <a:xfrm>
            <a:off x="635000" y="9448800"/>
            <a:ext cx="23114000" cy="2006600"/>
          </a:xfrm>
          <a:prstGeom prst="rect">
            <a:avLst/>
          </a:prstGeom>
        </p:spPr>
        <p:txBody>
          <a:bodyPr anchor="b"/>
          <a:lstStyle/>
          <a:p>
            <a:pPr/>
            <a:r>
              <a:t>Title Text</a:t>
            </a:r>
          </a:p>
        </p:txBody>
      </p:sp>
      <p:sp>
        <p:nvSpPr>
          <p:cNvPr id="22" name="Body Level One…"/>
          <p:cNvSpPr txBox="1"/>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1778000" y="4533900"/>
            <a:ext cx="20828000" cy="46482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idx="21"/>
          </p:nvPr>
        </p:nvSpPr>
        <p:spPr>
          <a:xfrm>
            <a:off x="7950200" y="1104900"/>
            <a:ext cx="17259302" cy="11506201"/>
          </a:xfrm>
          <a:prstGeom prst="rect">
            <a:avLst/>
          </a:prstGeom>
        </p:spPr>
        <p:txBody>
          <a:bodyPr lIns="91439" tIns="45719" rIns="91439" bIns="45719" anchor="t">
            <a:noAutofit/>
          </a:bodyPr>
          <a:lstStyle/>
          <a:p>
            <a:pPr/>
          </a:p>
        </p:txBody>
      </p:sp>
      <p:sp>
        <p:nvSpPr>
          <p:cNvPr id="39" name="Title Text"/>
          <p:cNvSpPr txBox="1"/>
          <p:nvPr>
            <p:ph type="title"/>
          </p:nvPr>
        </p:nvSpPr>
        <p:spPr>
          <a:xfrm>
            <a:off x="1651000" y="1104900"/>
            <a:ext cx="10223500" cy="5613400"/>
          </a:xfrm>
          <a:prstGeom prst="rect">
            <a:avLst/>
          </a:prstGeom>
        </p:spPr>
        <p:txBody>
          <a:bodyPr anchor="b"/>
          <a:lstStyle>
            <a:lvl1pPr>
              <a:defRPr sz="8400"/>
            </a:lvl1pPr>
          </a:lstStyle>
          <a:p>
            <a:pPr/>
            <a:r>
              <a:t>Title Text</a:t>
            </a:r>
          </a:p>
        </p:txBody>
      </p:sp>
      <p:sp>
        <p:nvSpPr>
          <p:cNvPr id="40" name="Body Level One…"/>
          <p:cNvSpPr txBox="1"/>
          <p:nvPr>
            <p:ph type="body" sz="quarter" idx="1"/>
          </p:nvPr>
        </p:nvSpPr>
        <p:spPr>
          <a:xfrm>
            <a:off x="1651000" y="6845300"/>
            <a:ext cx="10223500" cy="57658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21"/>
          </p:nvPr>
        </p:nvSpPr>
        <p:spPr>
          <a:xfrm>
            <a:off x="10960100" y="3149600"/>
            <a:ext cx="13944600" cy="92964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1689100" y="3238500"/>
            <a:ext cx="10007600" cy="92075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1689100" y="1778000"/>
            <a:ext cx="21005800" cy="101473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21"/>
          </p:nvPr>
        </p:nvSpPr>
        <p:spPr>
          <a:xfrm>
            <a:off x="15681340" y="7035800"/>
            <a:ext cx="8396678" cy="5600700"/>
          </a:xfrm>
          <a:prstGeom prst="rect">
            <a:avLst/>
          </a:prstGeom>
        </p:spPr>
        <p:txBody>
          <a:bodyPr lIns="91439" tIns="45719" rIns="91439" bIns="45719" anchor="t">
            <a:noAutofit/>
          </a:bodyPr>
          <a:lstStyle/>
          <a:p>
            <a:pPr/>
          </a:p>
        </p:txBody>
      </p:sp>
      <p:sp>
        <p:nvSpPr>
          <p:cNvPr id="84" name="Image"/>
          <p:cNvSpPr/>
          <p:nvPr>
            <p:ph type="pic" sz="quarter" idx="22"/>
          </p:nvPr>
        </p:nvSpPr>
        <p:spPr>
          <a:xfrm>
            <a:off x="15290800" y="1130300"/>
            <a:ext cx="8331200" cy="5554134"/>
          </a:xfrm>
          <a:prstGeom prst="rect">
            <a:avLst/>
          </a:prstGeom>
        </p:spPr>
        <p:txBody>
          <a:bodyPr lIns="91439" tIns="45719" rIns="91439" bIns="45719" anchor="t">
            <a:noAutofit/>
          </a:bodyPr>
          <a:lstStyle/>
          <a:p>
            <a:pPr/>
          </a:p>
        </p:txBody>
      </p:sp>
      <p:sp>
        <p:nvSpPr>
          <p:cNvPr id="85" name="Image"/>
          <p:cNvSpPr/>
          <p:nvPr>
            <p:ph type="pic" idx="23"/>
          </p:nvPr>
        </p:nvSpPr>
        <p:spPr>
          <a:xfrm>
            <a:off x="-304800" y="1130300"/>
            <a:ext cx="17202150" cy="114681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1689100" y="9525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1689100" y="3238500"/>
            <a:ext cx="21005800" cy="9207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b="0" baseline="0" cap="none" i="0" spc="0" strike="noStrike" sz="5200" u="none">
          <a:solidFill>
            <a:srgbClr val="000000"/>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b="0" baseline="0" cap="none" i="0" spc="0" strike="noStrike" sz="5200" u="none">
          <a:solidFill>
            <a:srgbClr val="000000"/>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b="0" baseline="0" cap="none" i="0" spc="0" strike="noStrike" sz="5200" u="none">
          <a:solidFill>
            <a:srgbClr val="000000"/>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b="0" baseline="0" cap="none" i="0" spc="0" strike="noStrike" sz="5200" u="none">
          <a:solidFill>
            <a:srgbClr val="000000"/>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b="0" baseline="0" cap="none" i="0" spc="0" strike="noStrike" sz="5200" u="none">
          <a:solidFill>
            <a:srgbClr val="000000"/>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b="0" baseline="0" cap="none" i="0" spc="0" strike="noStrike" sz="5200" u="none">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b="0" baseline="0" cap="none" i="0" spc="0" strike="noStrike" sz="5200" u="none">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b="0" baseline="0" cap="none" i="0" spc="0" strike="noStrike" sz="5200" u="none">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b="0" baseline="0" cap="none" i="0" spc="0" strike="noStrike" sz="5200" u="none">
          <a:solidFill>
            <a:srgbClr val="000000"/>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2.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3.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png"/><Relationship Id="rId3" Type="http://schemas.openxmlformats.org/officeDocument/2006/relationships/image" Target="../media/image2.tif"/><Relationship Id="rId4" Type="http://schemas.openxmlformats.org/officeDocument/2006/relationships/image" Target="../media/image3.tif"/><Relationship Id="rId5" Type="http://schemas.openxmlformats.org/officeDocument/2006/relationships/image" Target="../media/image2.jpe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4.jpeg"/><Relationship Id="rId10" Type="http://schemas.openxmlformats.org/officeDocument/2006/relationships/image" Target="../media/image18.png"/><Relationship Id="rId11" Type="http://schemas.openxmlformats.org/officeDocument/2006/relationships/image" Target="../media/image4.tif"/></Relationships>

</file>

<file path=ppt/slides/_rels/slide1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jpeg"/><Relationship Id="rId3" Type="http://schemas.openxmlformats.org/officeDocument/2006/relationships/image" Target="../media/image2.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jpeg"/><Relationship Id="rId3" Type="http://schemas.openxmlformats.org/officeDocument/2006/relationships/image" Target="../media/image2.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jpeg"/><Relationship Id="rId3" Type="http://schemas.openxmlformats.org/officeDocument/2006/relationships/image" Target="../media/image19.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tif"/><Relationship Id="rId3" Type="http://schemas.openxmlformats.org/officeDocument/2006/relationships/image" Target="../media/image2.jpe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8.jpeg"/><Relationship Id="rId8" Type="http://schemas.openxmlformats.org/officeDocument/2006/relationships/image" Target="../media/image9.jpeg"/><Relationship Id="rId9" Type="http://schemas.openxmlformats.org/officeDocument/2006/relationships/image" Target="../media/image10.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png"/><Relationship Id="rId3" Type="http://schemas.openxmlformats.org/officeDocument/2006/relationships/image" Target="../media/image6.tif"/><Relationship Id="rId4" Type="http://schemas.openxmlformats.org/officeDocument/2006/relationships/image" Target="../media/image11.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png"/><Relationship Id="rId3" Type="http://schemas.openxmlformats.org/officeDocument/2006/relationships/image" Target="../media/image1.tif"/></Relationships>

</file>

<file path=ppt/slides/_rels/slide2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png"/><Relationship Id="rId3" Type="http://schemas.openxmlformats.org/officeDocument/2006/relationships/image" Target="../media/image2.tif"/><Relationship Id="rId4" Type="http://schemas.openxmlformats.org/officeDocument/2006/relationships/image" Target="../media/image3.tif"/><Relationship Id="rId5" Type="http://schemas.openxmlformats.org/officeDocument/2006/relationships/image" Target="../media/image2.jpe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4.jpeg"/><Relationship Id="rId10" Type="http://schemas.openxmlformats.org/officeDocument/2006/relationships/image" Target="../media/image18.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tif"/><Relationship Id="rId3" Type="http://schemas.openxmlformats.org/officeDocument/2006/relationships/image" Target="../media/image23.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tif"/><Relationship Id="rId3" Type="http://schemas.openxmlformats.org/officeDocument/2006/relationships/image" Target="../media/image23.png"/><Relationship Id="rId4" Type="http://schemas.openxmlformats.org/officeDocument/2006/relationships/image" Target="../media/image24.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tif"/><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12.jpeg"/><Relationship Id="rId6" Type="http://schemas.openxmlformats.org/officeDocument/2006/relationships/image" Target="../media/image13.jpeg"/><Relationship Id="rId7" Type="http://schemas.openxmlformats.org/officeDocument/2006/relationships/image" Target="../media/image3.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25.png"/><Relationship Id="rId4" Type="http://schemas.openxmlformats.org/officeDocument/2006/relationships/image" Target="../media/image26.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7.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png"/><Relationship Id="rId3" Type="http://schemas.openxmlformats.org/officeDocument/2006/relationships/image" Target="../media/image2.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jpeg"/><Relationship Id="rId3" Type="http://schemas.openxmlformats.org/officeDocument/2006/relationships/image" Target="../media/image3.tif"/></Relationships>

</file>

<file path=ppt/slides/_rels/slide3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jpeg"/><Relationship Id="rId3" Type="http://schemas.openxmlformats.org/officeDocument/2006/relationships/image" Target="../media/image8.tif"/></Relationships>

</file>

<file path=ppt/slides/_rels/slide3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jpeg"/><Relationship Id="rId3" Type="http://schemas.openxmlformats.org/officeDocument/2006/relationships/image" Target="../media/image7.tif"/><Relationship Id="rId4" Type="http://schemas.openxmlformats.org/officeDocument/2006/relationships/image" Target="../media/image3.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jpeg"/><Relationship Id="rId3" Type="http://schemas.openxmlformats.org/officeDocument/2006/relationships/image" Target="../media/image9.tif"/><Relationship Id="rId4" Type="http://schemas.openxmlformats.org/officeDocument/2006/relationships/image" Target="../media/image10.tif"/></Relationships>

</file>

<file path=ppt/slides/_rels/slide34.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png"/><Relationship Id="rId3" Type="http://schemas.openxmlformats.org/officeDocument/2006/relationships/image" Target="../media/image2.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png"/><Relationship Id="rId3" Type="http://schemas.openxmlformats.org/officeDocument/2006/relationships/image" Target="../media/image29.png"/><Relationship Id="rId4" Type="http://schemas.openxmlformats.org/officeDocument/2006/relationships/image" Target="../media/image30.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png"/><Relationship Id="rId3" Type="http://schemas.openxmlformats.org/officeDocument/2006/relationships/image" Target="../media/image32.png"/><Relationship Id="rId4" Type="http://schemas.openxmlformats.org/officeDocument/2006/relationships/image" Target="../media/image33.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png"/><Relationship Id="rId3" Type="http://schemas.openxmlformats.org/officeDocument/2006/relationships/image" Target="../media/image35.png"/><Relationship Id="rId4" Type="http://schemas.openxmlformats.org/officeDocument/2006/relationships/image" Target="../media/image36.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7.png"/><Relationship Id="rId3" Type="http://schemas.openxmlformats.org/officeDocument/2006/relationships/image" Target="../media/image38.png"/><Relationship Id="rId4" Type="http://schemas.openxmlformats.org/officeDocument/2006/relationships/image" Target="../media/image39.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0.png"/><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4.png"/><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8.png"/><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8.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 Id="rId3" Type="http://schemas.openxmlformats.org/officeDocument/2006/relationships/hyperlink" Target="https://www.place4us.net" TargetMode="External"/></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4" name="e4h.png" descr="e4h.png"/>
          <p:cNvPicPr>
            <a:picLocks noChangeAspect="1"/>
          </p:cNvPicPr>
          <p:nvPr/>
        </p:nvPicPr>
        <p:blipFill>
          <a:blip r:embed="rId2">
            <a:extLst/>
          </a:blip>
          <a:stretch>
            <a:fillRect/>
          </a:stretch>
        </p:blipFill>
        <p:spPr>
          <a:xfrm>
            <a:off x="6702596" y="2988795"/>
            <a:ext cx="10978808" cy="10923361"/>
          </a:xfrm>
          <a:prstGeom prst="rect">
            <a:avLst/>
          </a:prstGeom>
          <a:ln w="12700">
            <a:miter lim="400000"/>
          </a:ln>
        </p:spPr>
      </p:pic>
      <p:sp>
        <p:nvSpPr>
          <p:cNvPr id="165" name="Tackling the Planetary Emergency:…"/>
          <p:cNvSpPr txBox="1"/>
          <p:nvPr/>
        </p:nvSpPr>
        <p:spPr>
          <a:xfrm>
            <a:off x="3136010" y="-1"/>
            <a:ext cx="18111979" cy="2844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9000">
                <a:solidFill>
                  <a:schemeClr val="accent1">
                    <a:hueOff val="47394"/>
                    <a:satOff val="-25753"/>
                    <a:lumOff val="-7544"/>
                  </a:schemeClr>
                </a:solidFill>
              </a:defRPr>
            </a:pPr>
            <a:r>
              <a:t>Tackling the Planetary Emergency: </a:t>
            </a:r>
          </a:p>
          <a:p>
            <a:pPr>
              <a:defRPr sz="9000">
                <a:solidFill>
                  <a:schemeClr val="accent1">
                    <a:hueOff val="47394"/>
                    <a:satOff val="-25753"/>
                    <a:lumOff val="-7544"/>
                  </a:schemeClr>
                </a:solidFill>
              </a:defRPr>
            </a:pPr>
            <a:r>
              <a:t>A new Purpose of Economy</a:t>
            </a:r>
          </a:p>
        </p:txBody>
      </p:sp>
      <p:pic>
        <p:nvPicPr>
          <p:cNvPr id="166" name="EVC_Logo.png" descr="EVC_Logo.png"/>
          <p:cNvPicPr>
            <a:picLocks noChangeAspect="1"/>
          </p:cNvPicPr>
          <p:nvPr/>
        </p:nvPicPr>
        <p:blipFill>
          <a:blip r:embed="rId3">
            <a:extLst/>
          </a:blip>
          <a:stretch>
            <a:fillRect/>
          </a:stretch>
        </p:blipFill>
        <p:spPr>
          <a:xfrm>
            <a:off x="3115" y="11593924"/>
            <a:ext cx="6292970" cy="2109376"/>
          </a:xfrm>
          <a:prstGeom prst="rect">
            <a:avLst/>
          </a:prstGeom>
          <a:ln w="12700">
            <a:miter lim="400000"/>
          </a:ln>
        </p:spPr>
      </p:pic>
      <p:pic>
        <p:nvPicPr>
          <p:cNvPr id="167" name="Mari_Logo1.jpg" descr="Mari_Logo1.jpg"/>
          <p:cNvPicPr>
            <a:picLocks noChangeAspect="1"/>
          </p:cNvPicPr>
          <p:nvPr/>
        </p:nvPicPr>
        <p:blipFill>
          <a:blip r:embed="rId4">
            <a:extLst/>
          </a:blip>
          <a:stretch>
            <a:fillRect/>
          </a:stretch>
        </p:blipFill>
        <p:spPr>
          <a:xfrm>
            <a:off x="20900136" y="10843075"/>
            <a:ext cx="3491441" cy="2864476"/>
          </a:xfrm>
          <a:prstGeom prst="rect">
            <a:avLst/>
          </a:prstGeom>
          <a:ln w="12700">
            <a:miter lim="400000"/>
          </a:ln>
        </p:spPr>
      </p:pic>
      <p:sp>
        <p:nvSpPr>
          <p:cNvPr id="168" name="Hans-Peter Plag"/>
          <p:cNvSpPr txBox="1"/>
          <p:nvPr/>
        </p:nvSpPr>
        <p:spPr>
          <a:xfrm>
            <a:off x="19501167" y="10032999"/>
            <a:ext cx="4736466"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chemeClr val="accent1">
                    <a:hueOff val="47394"/>
                    <a:satOff val="-25753"/>
                    <a:lumOff val="-7544"/>
                  </a:schemeClr>
                </a:solidFill>
              </a:defRPr>
            </a:lvl1pPr>
          </a:lstStyle>
          <a:p>
            <a:pPr/>
            <a:r>
              <a:t>Hans-Peter Plag</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 name="Line"/>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224" name="The Syndrome of Modern Global Change has evolved into a Planetary Emergency"/>
          <p:cNvSpPr txBox="1"/>
          <p:nvPr/>
        </p:nvSpPr>
        <p:spPr>
          <a:xfrm>
            <a:off x="1199044" y="1152475"/>
            <a:ext cx="21985911" cy="812801"/>
          </a:xfrm>
          <a:prstGeom prst="rect">
            <a:avLst/>
          </a:prstGeom>
          <a:solidFill>
            <a:srgbClr val="DCDEE0">
              <a:alpha val="57152"/>
            </a:srgb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4700"/>
            </a:lvl1pPr>
          </a:lstStyle>
          <a:p>
            <a:pPr/>
            <a:r>
              <a:t>The Syndrome of Modern Global Change has evolved into a Planetary Emergency</a:t>
            </a:r>
          </a:p>
        </p:txBody>
      </p:sp>
      <p:pic>
        <p:nvPicPr>
          <p:cNvPr id="225" name="Image" descr="Image"/>
          <p:cNvPicPr>
            <a:picLocks noChangeAspect="1"/>
          </p:cNvPicPr>
          <p:nvPr/>
        </p:nvPicPr>
        <p:blipFill>
          <a:blip r:embed="rId2">
            <a:extLst/>
          </a:blip>
          <a:stretch>
            <a:fillRect/>
          </a:stretch>
        </p:blipFill>
        <p:spPr>
          <a:xfrm>
            <a:off x="1214350" y="3994150"/>
            <a:ext cx="6359700" cy="9225220"/>
          </a:xfrm>
          <a:prstGeom prst="rect">
            <a:avLst/>
          </a:prstGeom>
          <a:ln w="12700">
            <a:miter lim="400000"/>
          </a:ln>
        </p:spPr>
      </p:pic>
      <p:pic>
        <p:nvPicPr>
          <p:cNvPr id="226" name="Image" descr="Image"/>
          <p:cNvPicPr>
            <a:picLocks noChangeAspect="1"/>
          </p:cNvPicPr>
          <p:nvPr/>
        </p:nvPicPr>
        <p:blipFill>
          <a:blip r:embed="rId3">
            <a:extLst/>
          </a:blip>
          <a:stretch>
            <a:fillRect/>
          </a:stretch>
        </p:blipFill>
        <p:spPr>
          <a:xfrm>
            <a:off x="13250918" y="5081979"/>
            <a:ext cx="9734956" cy="7790352"/>
          </a:xfrm>
          <a:prstGeom prst="rect">
            <a:avLst/>
          </a:prstGeom>
          <a:ln w="12700">
            <a:miter lim="400000"/>
          </a:ln>
        </p:spPr>
      </p:pic>
      <p:sp>
        <p:nvSpPr>
          <p:cNvPr id="227" name="Global Dominance of an Invasive Species"/>
          <p:cNvSpPr txBox="1"/>
          <p:nvPr/>
        </p:nvSpPr>
        <p:spPr>
          <a:xfrm>
            <a:off x="158700" y="68312"/>
            <a:ext cx="11260812"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Global Dominance of an Invasive Species</a:t>
            </a:r>
          </a:p>
        </p:txBody>
      </p:sp>
      <p:sp>
        <p:nvSpPr>
          <p:cNvPr id="228" name="Homo sapiens has evolved into the most invasive species within the…"/>
          <p:cNvSpPr txBox="1"/>
          <p:nvPr/>
        </p:nvSpPr>
        <p:spPr>
          <a:xfrm>
            <a:off x="1182656" y="2170807"/>
            <a:ext cx="21975089" cy="2235201"/>
          </a:xfrm>
          <a:prstGeom prst="rect">
            <a:avLst/>
          </a:prstGeom>
          <a:solidFill>
            <a:srgbClr val="DCDEE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700"/>
            </a:pPr>
            <a:r>
              <a:t>Homo sapiens has evolved into the most invasive species within the </a:t>
            </a:r>
          </a:p>
          <a:p>
            <a:pPr defTabSz="457200">
              <a:defRPr sz="4700"/>
            </a:pPr>
            <a:r>
              <a:t>Earth’s life-support system, </a:t>
            </a:r>
          </a:p>
          <a:p>
            <a:pPr defTabSz="457200">
              <a:defRPr sz="4700"/>
            </a:pPr>
            <a:r>
              <a:t>comparable in growth and impact to a virus in a living organism</a:t>
            </a:r>
          </a:p>
        </p:txBody>
      </p:sp>
      <p:pic>
        <p:nvPicPr>
          <p:cNvPr id="229" name="Image" descr="Image"/>
          <p:cNvPicPr>
            <a:picLocks noChangeAspect="1"/>
          </p:cNvPicPr>
          <p:nvPr/>
        </p:nvPicPr>
        <p:blipFill>
          <a:blip r:embed="rId4">
            <a:extLst/>
          </a:blip>
          <a:stretch>
            <a:fillRect/>
          </a:stretch>
        </p:blipFill>
        <p:spPr>
          <a:xfrm>
            <a:off x="7599434" y="4900454"/>
            <a:ext cx="5499101" cy="81534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231" name="Global Energy Use since 1850.png" descr="Global Energy Use since 1850.png"/>
          <p:cNvPicPr>
            <a:picLocks noChangeAspect="0"/>
          </p:cNvPicPr>
          <p:nvPr/>
        </p:nvPicPr>
        <p:blipFill>
          <a:blip r:embed="rId2">
            <a:extLst/>
          </a:blip>
          <a:srcRect l="0" t="0" r="2474" b="0"/>
          <a:stretch>
            <a:fillRect/>
          </a:stretch>
        </p:blipFill>
        <p:spPr>
          <a:xfrm>
            <a:off x="10125188" y="4475246"/>
            <a:ext cx="6888037" cy="4997433"/>
          </a:xfrm>
          <a:prstGeom prst="rect">
            <a:avLst/>
          </a:prstGeom>
          <a:ln w="12700">
            <a:miter lim="400000"/>
          </a:ln>
        </p:spPr>
      </p:pic>
      <p:pic>
        <p:nvPicPr>
          <p:cNvPr id="232" name="colonizers.tiff" descr="colonizers.tiff"/>
          <p:cNvPicPr>
            <a:picLocks noChangeAspect="1"/>
          </p:cNvPicPr>
          <p:nvPr/>
        </p:nvPicPr>
        <p:blipFill>
          <a:blip r:embed="rId3">
            <a:extLst/>
          </a:blip>
          <a:stretch>
            <a:fillRect/>
          </a:stretch>
        </p:blipFill>
        <p:spPr>
          <a:xfrm>
            <a:off x="7704138" y="1430152"/>
            <a:ext cx="7126882" cy="3231178"/>
          </a:xfrm>
          <a:prstGeom prst="rect">
            <a:avLst/>
          </a:prstGeom>
          <a:ln w="12700">
            <a:miter lim="400000"/>
          </a:ln>
        </p:spPr>
      </p:pic>
      <p:sp>
        <p:nvSpPr>
          <p:cNvPr id="233" name="Line"/>
          <p:cNvSpPr/>
          <p:nvPr/>
        </p:nvSpPr>
        <p:spPr>
          <a:xfrm flipV="1">
            <a:off x="10424030" y="1011038"/>
            <a:ext cx="1" cy="12652994"/>
          </a:xfrm>
          <a:prstGeom prst="line">
            <a:avLst/>
          </a:prstGeom>
          <a:ln w="101600">
            <a:solidFill>
              <a:srgbClr val="A6AAA8"/>
            </a:solidFill>
            <a:custDash>
              <a:ds d="200000" sp="200000"/>
            </a:custDash>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234" name="smith_title.tiff" descr="smith_title.tiff"/>
          <p:cNvPicPr>
            <a:picLocks noChangeAspect="1"/>
          </p:cNvPicPr>
          <p:nvPr/>
        </p:nvPicPr>
        <p:blipFill>
          <a:blip r:embed="rId4">
            <a:extLst/>
          </a:blip>
          <a:stretch>
            <a:fillRect/>
          </a:stretch>
        </p:blipFill>
        <p:spPr>
          <a:xfrm>
            <a:off x="9932327" y="7016267"/>
            <a:ext cx="1361746" cy="2042617"/>
          </a:xfrm>
          <a:prstGeom prst="rect">
            <a:avLst/>
          </a:prstGeom>
          <a:ln w="12700">
            <a:miter lim="400000"/>
          </a:ln>
        </p:spPr>
      </p:pic>
      <p:sp>
        <p:nvSpPr>
          <p:cNvPr id="235" name="Line"/>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236" name="Mari_Logo1.jpg" descr="Mari_Logo1.jpg"/>
          <p:cNvPicPr>
            <a:picLocks noChangeAspect="1"/>
          </p:cNvPicPr>
          <p:nvPr/>
        </p:nvPicPr>
        <p:blipFill>
          <a:blip r:embed="rId5">
            <a:extLst/>
          </a:blip>
          <a:stretch>
            <a:fillRect/>
          </a:stretch>
        </p:blipFill>
        <p:spPr>
          <a:xfrm>
            <a:off x="23455572" y="91975"/>
            <a:ext cx="933017" cy="765474"/>
          </a:xfrm>
          <a:prstGeom prst="rect">
            <a:avLst/>
          </a:prstGeom>
          <a:ln w="12700">
            <a:miter lim="400000"/>
          </a:ln>
        </p:spPr>
      </p:pic>
      <p:sp>
        <p:nvSpPr>
          <p:cNvPr id="237" name="Adam…"/>
          <p:cNvSpPr txBox="1"/>
          <p:nvPr/>
        </p:nvSpPr>
        <p:spPr>
          <a:xfrm>
            <a:off x="9928169" y="6998923"/>
            <a:ext cx="1398966"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3500">
                <a:latin typeface="Helvetica"/>
                <a:ea typeface="Helvetica"/>
                <a:cs typeface="Helvetica"/>
                <a:sym typeface="Helvetica"/>
              </a:defRPr>
            </a:pPr>
            <a:r>
              <a:t>Adam </a:t>
            </a:r>
          </a:p>
          <a:p>
            <a:pPr algn="l" defTabSz="457200">
              <a:defRPr sz="3500">
                <a:latin typeface="Helvetica"/>
                <a:ea typeface="Helvetica"/>
                <a:cs typeface="Helvetica"/>
                <a:sym typeface="Helvetica"/>
              </a:defRPr>
            </a:pPr>
            <a:r>
              <a:t>Smith</a:t>
            </a:r>
          </a:p>
        </p:txBody>
      </p:sp>
      <p:sp>
        <p:nvSpPr>
          <p:cNvPr id="238" name="Holocene"/>
          <p:cNvSpPr/>
          <p:nvPr/>
        </p:nvSpPr>
        <p:spPr>
          <a:xfrm>
            <a:off x="6127154" y="2628931"/>
            <a:ext cx="4349461" cy="2042617"/>
          </a:xfrm>
          <a:prstGeom prst="leftRightArrow">
            <a:avLst>
              <a:gd name="adj1" fmla="val 32000"/>
              <a:gd name="adj2" fmla="val 27357"/>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lvl1pPr>
          </a:lstStyle>
          <a:p>
            <a:pPr/>
            <a:r>
              <a:t>Holocene</a:t>
            </a:r>
          </a:p>
        </p:txBody>
      </p:sp>
      <p:sp>
        <p:nvSpPr>
          <p:cNvPr id="239" name="Single-Species Dominance"/>
          <p:cNvSpPr/>
          <p:nvPr/>
        </p:nvSpPr>
        <p:spPr>
          <a:xfrm>
            <a:off x="10549342" y="2628931"/>
            <a:ext cx="10188469" cy="2042617"/>
          </a:xfrm>
          <a:prstGeom prst="leftRightArrow">
            <a:avLst>
              <a:gd name="adj1" fmla="val 32000"/>
              <a:gd name="adj2" fmla="val 27357"/>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lvl1pPr>
          </a:lstStyle>
          <a:p>
            <a:pPr/>
            <a:r>
              <a:t>Single-Species Dominance</a:t>
            </a:r>
          </a:p>
        </p:txBody>
      </p:sp>
      <p:sp>
        <p:nvSpPr>
          <p:cNvPr id="240" name="Post-Holocene"/>
          <p:cNvSpPr/>
          <p:nvPr/>
        </p:nvSpPr>
        <p:spPr>
          <a:xfrm>
            <a:off x="20810537" y="2628931"/>
            <a:ext cx="4172646" cy="2042617"/>
          </a:xfrm>
          <a:prstGeom prst="leftRightArrow">
            <a:avLst>
              <a:gd name="adj1" fmla="val 32000"/>
              <a:gd name="adj2" fmla="val 27357"/>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lvl1pPr>
          </a:lstStyle>
          <a:p>
            <a:pPr/>
            <a:r>
              <a:t>Post-Holocene</a:t>
            </a:r>
          </a:p>
        </p:txBody>
      </p:sp>
      <p:sp>
        <p:nvSpPr>
          <p:cNvPr id="241" name="Homo sapiens"/>
          <p:cNvSpPr txBox="1"/>
          <p:nvPr/>
        </p:nvSpPr>
        <p:spPr>
          <a:xfrm>
            <a:off x="2165300" y="1524296"/>
            <a:ext cx="3961918"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Homo sapiens</a:t>
            </a:r>
          </a:p>
        </p:txBody>
      </p:sp>
      <p:sp>
        <p:nvSpPr>
          <p:cNvPr id="242" name="Double Arrow"/>
          <p:cNvSpPr/>
          <p:nvPr/>
        </p:nvSpPr>
        <p:spPr>
          <a:xfrm>
            <a:off x="75803" y="5858006"/>
            <a:ext cx="2530889" cy="2042617"/>
          </a:xfrm>
          <a:prstGeom prst="leftRightArrow">
            <a:avLst>
              <a:gd name="adj1" fmla="val 32000"/>
              <a:gd name="adj2" fmla="val 27357"/>
            </a:avLst>
          </a:prstGeom>
          <a:solidFill>
            <a:srgbClr val="DCDEE0">
              <a:alpha val="18195"/>
            </a:srgbClr>
          </a:solidFill>
          <a:ln w="12700">
            <a:miter lim="400000"/>
          </a:ln>
          <a:effectLst>
            <a:outerShdw sx="100000" sy="100000" kx="0" ky="0" algn="b" rotWithShape="0" blurRad="76200" dist="0" dir="18900000">
              <a:srgbClr val="000000">
                <a:alpha val="68666"/>
              </a:srgbClr>
            </a:outerShdw>
          </a:effectLst>
        </p:spPr>
        <p:txBody>
          <a:bodyPr lIns="50800" tIns="50800" rIns="50800" bIns="50800" anchor="ctr"/>
          <a:lstStyle/>
          <a:p>
            <a:pPr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p>
        </p:txBody>
      </p:sp>
      <p:sp>
        <p:nvSpPr>
          <p:cNvPr id="243" name="Colonizers"/>
          <p:cNvSpPr txBox="1"/>
          <p:nvPr/>
        </p:nvSpPr>
        <p:spPr>
          <a:xfrm>
            <a:off x="9106957" y="2266900"/>
            <a:ext cx="2634147"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200">
                <a:latin typeface="Helvetica"/>
                <a:ea typeface="Helvetica"/>
                <a:cs typeface="Helvetica"/>
                <a:sym typeface="Helvetica"/>
              </a:defRPr>
            </a:lvl1pPr>
          </a:lstStyle>
          <a:p>
            <a:pPr/>
            <a:r>
              <a:t>Colonizers</a:t>
            </a:r>
          </a:p>
        </p:txBody>
      </p:sp>
      <p:grpSp>
        <p:nvGrpSpPr>
          <p:cNvPr id="260" name="Group"/>
          <p:cNvGrpSpPr/>
          <p:nvPr/>
        </p:nvGrpSpPr>
        <p:grpSpPr>
          <a:xfrm>
            <a:off x="-1422907" y="7795665"/>
            <a:ext cx="25833895" cy="2174743"/>
            <a:chOff x="0" y="0"/>
            <a:chExt cx="25833894" cy="2174741"/>
          </a:xfrm>
        </p:grpSpPr>
        <p:sp>
          <p:nvSpPr>
            <p:cNvPr id="244" name="Arrow"/>
            <p:cNvSpPr/>
            <p:nvPr/>
          </p:nvSpPr>
          <p:spPr>
            <a:xfrm rot="5400000">
              <a:off x="11493957" y="550481"/>
              <a:ext cx="1099940" cy="566440"/>
            </a:xfrm>
            <a:prstGeom prst="rightArrow">
              <a:avLst>
                <a:gd name="adj1" fmla="val 32000"/>
                <a:gd name="adj2" fmla="val 143493"/>
              </a:avLst>
            </a:prstGeom>
            <a:gradFill flip="none" rotWithShape="1">
              <a:gsLst>
                <a:gs pos="0">
                  <a:srgbClr val="0066C1"/>
                </a:gs>
                <a:gs pos="100000">
                  <a:srgbClr val="094593"/>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245" name="Arrow"/>
            <p:cNvSpPr/>
            <p:nvPr/>
          </p:nvSpPr>
          <p:spPr>
            <a:xfrm rot="5400000">
              <a:off x="13359418" y="485542"/>
              <a:ext cx="1229818" cy="566441"/>
            </a:xfrm>
            <a:prstGeom prst="rightArrow">
              <a:avLst>
                <a:gd name="adj1" fmla="val 32000"/>
                <a:gd name="adj2" fmla="val 143493"/>
              </a:avLst>
            </a:prstGeom>
            <a:gradFill flip="none" rotWithShape="1">
              <a:gsLst>
                <a:gs pos="0">
                  <a:srgbClr val="0066C1"/>
                </a:gs>
                <a:gs pos="100000">
                  <a:srgbClr val="094593"/>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246" name="Arrow"/>
            <p:cNvSpPr/>
            <p:nvPr/>
          </p:nvSpPr>
          <p:spPr>
            <a:xfrm rot="5400000">
              <a:off x="1636078" y="396428"/>
              <a:ext cx="1359298" cy="566441"/>
            </a:xfrm>
            <a:prstGeom prst="rightArrow">
              <a:avLst>
                <a:gd name="adj1" fmla="val 32000"/>
                <a:gd name="adj2" fmla="val 143493"/>
              </a:avLst>
            </a:prstGeom>
            <a:gradFill flip="none" rotWithShape="1">
              <a:gsLst>
                <a:gs pos="0">
                  <a:srgbClr val="0066C1"/>
                </a:gs>
                <a:gs pos="100000">
                  <a:srgbClr val="094593"/>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247" name="Line"/>
            <p:cNvSpPr/>
            <p:nvPr/>
          </p:nvSpPr>
          <p:spPr>
            <a:xfrm>
              <a:off x="0" y="1599158"/>
              <a:ext cx="25833896" cy="1"/>
            </a:xfrm>
            <a:prstGeom prst="line">
              <a:avLst/>
            </a:prstGeom>
            <a:noFill/>
            <a:ln w="114300" cap="flat">
              <a:solidFill>
                <a:srgbClr val="000000"/>
              </a:solidFill>
              <a:prstDash val="solid"/>
              <a:miter lim="400000"/>
            </a:ln>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248" name="Line"/>
            <p:cNvSpPr/>
            <p:nvPr/>
          </p:nvSpPr>
          <p:spPr>
            <a:xfrm>
              <a:off x="2315727" y="1587797"/>
              <a:ext cx="1" cy="586945"/>
            </a:xfrm>
            <a:prstGeom prst="line">
              <a:avLst/>
            </a:prstGeom>
            <a:noFill/>
            <a:ln w="114300" cap="flat">
              <a:solidFill>
                <a:srgbClr val="000000"/>
              </a:solidFill>
              <a:prstDash val="solid"/>
              <a:miter lim="400000"/>
            </a:ln>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249" name="Line"/>
            <p:cNvSpPr/>
            <p:nvPr/>
          </p:nvSpPr>
          <p:spPr>
            <a:xfrm>
              <a:off x="4906527" y="1587797"/>
              <a:ext cx="1" cy="586945"/>
            </a:xfrm>
            <a:prstGeom prst="line">
              <a:avLst/>
            </a:prstGeom>
            <a:noFill/>
            <a:ln w="114300" cap="flat">
              <a:solidFill>
                <a:srgbClr val="000000"/>
              </a:solidFill>
              <a:prstDash val="solid"/>
              <a:miter lim="400000"/>
            </a:ln>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250" name="Line"/>
            <p:cNvSpPr/>
            <p:nvPr/>
          </p:nvSpPr>
          <p:spPr>
            <a:xfrm>
              <a:off x="7497327" y="1587797"/>
              <a:ext cx="1" cy="586945"/>
            </a:xfrm>
            <a:prstGeom prst="line">
              <a:avLst/>
            </a:prstGeom>
            <a:noFill/>
            <a:ln w="114300" cap="flat">
              <a:solidFill>
                <a:srgbClr val="000000"/>
              </a:solidFill>
              <a:prstDash val="solid"/>
              <a:miter lim="400000"/>
            </a:ln>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251" name="Line"/>
            <p:cNvSpPr/>
            <p:nvPr/>
          </p:nvSpPr>
          <p:spPr>
            <a:xfrm>
              <a:off x="10088127" y="1587797"/>
              <a:ext cx="1" cy="586945"/>
            </a:xfrm>
            <a:prstGeom prst="line">
              <a:avLst/>
            </a:prstGeom>
            <a:noFill/>
            <a:ln w="114300" cap="flat">
              <a:solidFill>
                <a:srgbClr val="000000"/>
              </a:solidFill>
              <a:prstDash val="solid"/>
              <a:miter lim="400000"/>
            </a:ln>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252" name="Line"/>
            <p:cNvSpPr/>
            <p:nvPr/>
          </p:nvSpPr>
          <p:spPr>
            <a:xfrm>
              <a:off x="12678927" y="1587797"/>
              <a:ext cx="1" cy="586945"/>
            </a:xfrm>
            <a:prstGeom prst="line">
              <a:avLst/>
            </a:prstGeom>
            <a:noFill/>
            <a:ln w="114300" cap="flat">
              <a:solidFill>
                <a:srgbClr val="000000"/>
              </a:solidFill>
              <a:prstDash val="solid"/>
              <a:miter lim="400000"/>
            </a:ln>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253" name="Line"/>
            <p:cNvSpPr/>
            <p:nvPr/>
          </p:nvSpPr>
          <p:spPr>
            <a:xfrm>
              <a:off x="17860527" y="1587797"/>
              <a:ext cx="1" cy="586945"/>
            </a:xfrm>
            <a:prstGeom prst="line">
              <a:avLst/>
            </a:prstGeom>
            <a:noFill/>
            <a:ln w="114300" cap="flat">
              <a:solidFill>
                <a:srgbClr val="000000"/>
              </a:solidFill>
              <a:prstDash val="solid"/>
              <a:miter lim="400000"/>
            </a:ln>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254" name="Line"/>
            <p:cNvSpPr/>
            <p:nvPr/>
          </p:nvSpPr>
          <p:spPr>
            <a:xfrm>
              <a:off x="15269727" y="1587797"/>
              <a:ext cx="1" cy="586945"/>
            </a:xfrm>
            <a:prstGeom prst="line">
              <a:avLst/>
            </a:prstGeom>
            <a:noFill/>
            <a:ln w="114300" cap="flat">
              <a:solidFill>
                <a:srgbClr val="000000"/>
              </a:solidFill>
              <a:prstDash val="solid"/>
              <a:miter lim="400000"/>
            </a:ln>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255" name="Line"/>
            <p:cNvSpPr/>
            <p:nvPr/>
          </p:nvSpPr>
          <p:spPr>
            <a:xfrm>
              <a:off x="20451327" y="1587797"/>
              <a:ext cx="1" cy="586945"/>
            </a:xfrm>
            <a:prstGeom prst="line">
              <a:avLst/>
            </a:prstGeom>
            <a:noFill/>
            <a:ln w="114300" cap="flat">
              <a:solidFill>
                <a:srgbClr val="000000"/>
              </a:solidFill>
              <a:prstDash val="solid"/>
              <a:miter lim="400000"/>
            </a:ln>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256" name="Line"/>
            <p:cNvSpPr/>
            <p:nvPr/>
          </p:nvSpPr>
          <p:spPr>
            <a:xfrm>
              <a:off x="23042127" y="1587797"/>
              <a:ext cx="1" cy="586945"/>
            </a:xfrm>
            <a:prstGeom prst="line">
              <a:avLst/>
            </a:prstGeom>
            <a:noFill/>
            <a:ln w="114300" cap="flat">
              <a:solidFill>
                <a:srgbClr val="000000"/>
              </a:solidFill>
              <a:prstDash val="solid"/>
              <a:miter lim="400000"/>
            </a:ln>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257" name="Line"/>
            <p:cNvSpPr/>
            <p:nvPr/>
          </p:nvSpPr>
          <p:spPr>
            <a:xfrm>
              <a:off x="25632927" y="1587797"/>
              <a:ext cx="1" cy="586945"/>
            </a:xfrm>
            <a:prstGeom prst="line">
              <a:avLst/>
            </a:prstGeom>
            <a:noFill/>
            <a:ln w="114300" cap="flat">
              <a:solidFill>
                <a:srgbClr val="000000"/>
              </a:solidFill>
              <a:prstDash val="solid"/>
              <a:miter lim="400000"/>
            </a:ln>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258" name="Arrow"/>
            <p:cNvSpPr/>
            <p:nvPr/>
          </p:nvSpPr>
          <p:spPr>
            <a:xfrm rot="5400000">
              <a:off x="6858159" y="461283"/>
              <a:ext cx="1278336" cy="566441"/>
            </a:xfrm>
            <a:prstGeom prst="rightArrow">
              <a:avLst>
                <a:gd name="adj1" fmla="val 32000"/>
                <a:gd name="adj2" fmla="val 143493"/>
              </a:avLst>
            </a:prstGeom>
            <a:gradFill flip="none" rotWithShape="1">
              <a:gsLst>
                <a:gs pos="0">
                  <a:srgbClr val="0066C1"/>
                </a:gs>
                <a:gs pos="100000">
                  <a:srgbClr val="094593"/>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259" name="Arrow"/>
            <p:cNvSpPr/>
            <p:nvPr/>
          </p:nvSpPr>
          <p:spPr>
            <a:xfrm rot="5400000">
              <a:off x="17235349" y="450899"/>
              <a:ext cx="1250356" cy="566441"/>
            </a:xfrm>
            <a:prstGeom prst="rightArrow">
              <a:avLst>
                <a:gd name="adj1" fmla="val 32000"/>
                <a:gd name="adj2" fmla="val 143493"/>
              </a:avLst>
            </a:prstGeom>
            <a:gradFill flip="none" rotWithShape="1">
              <a:gsLst>
                <a:gs pos="0">
                  <a:srgbClr val="0066C1"/>
                </a:gs>
                <a:gs pos="100000">
                  <a:srgbClr val="094593"/>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grpSp>
      <p:grpSp>
        <p:nvGrpSpPr>
          <p:cNvPr id="274" name="Group"/>
          <p:cNvGrpSpPr/>
          <p:nvPr/>
        </p:nvGrpSpPr>
        <p:grpSpPr>
          <a:xfrm>
            <a:off x="526739" y="9807446"/>
            <a:ext cx="23820762" cy="1269145"/>
            <a:chOff x="0" y="0"/>
            <a:chExt cx="23820761" cy="1269144"/>
          </a:xfrm>
        </p:grpSpPr>
        <p:sp>
          <p:nvSpPr>
            <p:cNvPr id="261" name="106"/>
            <p:cNvSpPr txBox="1"/>
            <p:nvPr/>
          </p:nvSpPr>
          <p:spPr>
            <a:xfrm>
              <a:off x="0" y="63499"/>
              <a:ext cx="867702" cy="7112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defTabSz="457200">
                <a:defRPr sz="4000">
                  <a:latin typeface="Helvetica"/>
                  <a:ea typeface="Helvetica"/>
                  <a:cs typeface="Helvetica"/>
                  <a:sym typeface="Helvetica"/>
                </a:defRPr>
              </a:pPr>
              <a:r>
                <a:t>10</a:t>
              </a:r>
              <a:r>
                <a:rPr baseline="31999"/>
                <a:t>6</a:t>
              </a:r>
            </a:p>
          </p:txBody>
        </p:sp>
        <p:sp>
          <p:nvSpPr>
            <p:cNvPr id="262" name="105"/>
            <p:cNvSpPr txBox="1"/>
            <p:nvPr/>
          </p:nvSpPr>
          <p:spPr>
            <a:xfrm>
              <a:off x="2590799" y="63499"/>
              <a:ext cx="867702" cy="7112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defTabSz="457200">
                <a:defRPr sz="4000">
                  <a:latin typeface="Helvetica"/>
                  <a:ea typeface="Helvetica"/>
                  <a:cs typeface="Helvetica"/>
                  <a:sym typeface="Helvetica"/>
                </a:defRPr>
              </a:pPr>
              <a:r>
                <a:t>10</a:t>
              </a:r>
              <a:r>
                <a:rPr baseline="31999"/>
                <a:t>5</a:t>
              </a:r>
            </a:p>
          </p:txBody>
        </p:sp>
        <p:sp>
          <p:nvSpPr>
            <p:cNvPr id="263" name="104"/>
            <p:cNvSpPr txBox="1"/>
            <p:nvPr/>
          </p:nvSpPr>
          <p:spPr>
            <a:xfrm>
              <a:off x="5181600" y="63499"/>
              <a:ext cx="867702" cy="7112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defTabSz="457200">
                <a:defRPr sz="4000">
                  <a:latin typeface="Helvetica"/>
                  <a:ea typeface="Helvetica"/>
                  <a:cs typeface="Helvetica"/>
                  <a:sym typeface="Helvetica"/>
                </a:defRPr>
              </a:pPr>
              <a:r>
                <a:t>10</a:t>
              </a:r>
              <a:r>
                <a:rPr baseline="31999"/>
                <a:t>4</a:t>
              </a:r>
            </a:p>
          </p:txBody>
        </p:sp>
        <p:sp>
          <p:nvSpPr>
            <p:cNvPr id="264" name="103"/>
            <p:cNvSpPr txBox="1"/>
            <p:nvPr/>
          </p:nvSpPr>
          <p:spPr>
            <a:xfrm>
              <a:off x="7772400" y="63499"/>
              <a:ext cx="867702" cy="7112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defTabSz="457200">
                <a:defRPr sz="4000">
                  <a:latin typeface="Helvetica"/>
                  <a:ea typeface="Helvetica"/>
                  <a:cs typeface="Helvetica"/>
                  <a:sym typeface="Helvetica"/>
                </a:defRPr>
              </a:pPr>
              <a:r>
                <a:t>10</a:t>
              </a:r>
              <a:r>
                <a:rPr baseline="31999"/>
                <a:t>3</a:t>
              </a:r>
            </a:p>
          </p:txBody>
        </p:sp>
        <p:sp>
          <p:nvSpPr>
            <p:cNvPr id="265" name="102"/>
            <p:cNvSpPr txBox="1"/>
            <p:nvPr/>
          </p:nvSpPr>
          <p:spPr>
            <a:xfrm>
              <a:off x="10363199" y="63499"/>
              <a:ext cx="867702" cy="7112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defTabSz="457200">
                <a:defRPr sz="4000">
                  <a:latin typeface="Helvetica"/>
                  <a:ea typeface="Helvetica"/>
                  <a:cs typeface="Helvetica"/>
                  <a:sym typeface="Helvetica"/>
                </a:defRPr>
              </a:pPr>
              <a:r>
                <a:t>10</a:t>
              </a:r>
              <a:r>
                <a:rPr baseline="31999"/>
                <a:t>2</a:t>
              </a:r>
            </a:p>
          </p:txBody>
        </p:sp>
        <p:sp>
          <p:nvSpPr>
            <p:cNvPr id="266" name="101"/>
            <p:cNvSpPr txBox="1"/>
            <p:nvPr/>
          </p:nvSpPr>
          <p:spPr>
            <a:xfrm>
              <a:off x="12954000" y="63499"/>
              <a:ext cx="867702" cy="7112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defTabSz="457200">
                <a:defRPr sz="4000">
                  <a:latin typeface="Helvetica"/>
                  <a:ea typeface="Helvetica"/>
                  <a:cs typeface="Helvetica"/>
                  <a:sym typeface="Helvetica"/>
                </a:defRPr>
              </a:pPr>
              <a:r>
                <a:t>10</a:t>
              </a:r>
              <a:r>
                <a:rPr baseline="31999"/>
                <a:t>1</a:t>
              </a:r>
            </a:p>
          </p:txBody>
        </p:sp>
        <p:sp>
          <p:nvSpPr>
            <p:cNvPr id="267" name="100"/>
            <p:cNvSpPr txBox="1"/>
            <p:nvPr/>
          </p:nvSpPr>
          <p:spPr>
            <a:xfrm>
              <a:off x="15544800" y="38099"/>
              <a:ext cx="867702" cy="7112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defTabSz="457200">
                <a:defRPr sz="4000">
                  <a:latin typeface="Helvetica"/>
                  <a:ea typeface="Helvetica"/>
                  <a:cs typeface="Helvetica"/>
                  <a:sym typeface="Helvetica"/>
                </a:defRPr>
              </a:pPr>
              <a:r>
                <a:t>10</a:t>
              </a:r>
              <a:r>
                <a:rPr baseline="31999"/>
                <a:t>0</a:t>
              </a:r>
            </a:p>
          </p:txBody>
        </p:sp>
        <p:sp>
          <p:nvSpPr>
            <p:cNvPr id="268" name="101"/>
            <p:cNvSpPr txBox="1"/>
            <p:nvPr/>
          </p:nvSpPr>
          <p:spPr>
            <a:xfrm>
              <a:off x="18135600" y="38099"/>
              <a:ext cx="867702" cy="7112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defTabSz="457200">
                <a:defRPr sz="4000">
                  <a:latin typeface="Helvetica"/>
                  <a:ea typeface="Helvetica"/>
                  <a:cs typeface="Helvetica"/>
                  <a:sym typeface="Helvetica"/>
                </a:defRPr>
              </a:pPr>
              <a:r>
                <a:t>10</a:t>
              </a:r>
              <a:r>
                <a:rPr baseline="31999"/>
                <a:t>1</a:t>
              </a:r>
            </a:p>
          </p:txBody>
        </p:sp>
        <p:sp>
          <p:nvSpPr>
            <p:cNvPr id="269" name="102"/>
            <p:cNvSpPr txBox="1"/>
            <p:nvPr/>
          </p:nvSpPr>
          <p:spPr>
            <a:xfrm>
              <a:off x="20726400" y="38099"/>
              <a:ext cx="867702" cy="7112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defTabSz="457200">
                <a:defRPr sz="4000">
                  <a:latin typeface="Helvetica"/>
                  <a:ea typeface="Helvetica"/>
                  <a:cs typeface="Helvetica"/>
                  <a:sym typeface="Helvetica"/>
                </a:defRPr>
              </a:pPr>
              <a:r>
                <a:t>10</a:t>
              </a:r>
              <a:r>
                <a:rPr baseline="31999"/>
                <a:t>2</a:t>
              </a:r>
            </a:p>
          </p:txBody>
        </p:sp>
        <p:sp>
          <p:nvSpPr>
            <p:cNvPr id="270" name="103"/>
            <p:cNvSpPr txBox="1"/>
            <p:nvPr/>
          </p:nvSpPr>
          <p:spPr>
            <a:xfrm>
              <a:off x="22953060" y="-1"/>
              <a:ext cx="867703" cy="7112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defTabSz="457200">
                <a:defRPr sz="4000">
                  <a:latin typeface="Helvetica"/>
                  <a:ea typeface="Helvetica"/>
                  <a:cs typeface="Helvetica"/>
                  <a:sym typeface="Helvetica"/>
                </a:defRPr>
              </a:pPr>
              <a:r>
                <a:t>10</a:t>
              </a:r>
              <a:r>
                <a:rPr baseline="31999"/>
                <a:t>3</a:t>
              </a:r>
            </a:p>
          </p:txBody>
        </p:sp>
        <p:sp>
          <p:nvSpPr>
            <p:cNvPr id="271" name="Years BP"/>
            <p:cNvSpPr txBox="1"/>
            <p:nvPr/>
          </p:nvSpPr>
          <p:spPr>
            <a:xfrm>
              <a:off x="7047009" y="532544"/>
              <a:ext cx="2318483"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4200">
                  <a:latin typeface="Helvetica"/>
                  <a:ea typeface="Helvetica"/>
                  <a:cs typeface="Helvetica"/>
                  <a:sym typeface="Helvetica"/>
                </a:defRPr>
              </a:lvl1pPr>
            </a:lstStyle>
            <a:p>
              <a:pPr/>
              <a:r>
                <a:t>Years BP</a:t>
              </a:r>
            </a:p>
          </p:txBody>
        </p:sp>
        <p:sp>
          <p:nvSpPr>
            <p:cNvPr id="272" name="Years"/>
            <p:cNvSpPr txBox="1"/>
            <p:nvPr/>
          </p:nvSpPr>
          <p:spPr>
            <a:xfrm>
              <a:off x="19816531" y="532543"/>
              <a:ext cx="1458740"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4200">
                  <a:latin typeface="Helvetica"/>
                  <a:ea typeface="Helvetica"/>
                  <a:cs typeface="Helvetica"/>
                  <a:sym typeface="Helvetica"/>
                </a:defRPr>
              </a:lvl1pPr>
            </a:lstStyle>
            <a:p>
              <a:pPr/>
              <a:r>
                <a:t>Years</a:t>
              </a:r>
            </a:p>
          </p:txBody>
        </p:sp>
        <p:sp>
          <p:nvSpPr>
            <p:cNvPr id="273" name="2000"/>
            <p:cNvSpPr txBox="1"/>
            <p:nvPr/>
          </p:nvSpPr>
          <p:spPr>
            <a:xfrm>
              <a:off x="15356450" y="545244"/>
              <a:ext cx="1244402"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4000">
                  <a:latin typeface="Helvetica"/>
                  <a:ea typeface="Helvetica"/>
                  <a:cs typeface="Helvetica"/>
                  <a:sym typeface="Helvetica"/>
                </a:defRPr>
              </a:lvl1pPr>
            </a:lstStyle>
            <a:p>
              <a:pPr/>
              <a:r>
                <a:t>2000</a:t>
              </a:r>
            </a:p>
          </p:txBody>
        </p:sp>
      </p:grpSp>
      <p:grpSp>
        <p:nvGrpSpPr>
          <p:cNvPr id="294" name="Group"/>
          <p:cNvGrpSpPr/>
          <p:nvPr/>
        </p:nvGrpSpPr>
        <p:grpSpPr>
          <a:xfrm>
            <a:off x="4978713" y="10936774"/>
            <a:ext cx="19080278" cy="2751120"/>
            <a:chOff x="0" y="0"/>
            <a:chExt cx="19080277" cy="2751118"/>
          </a:xfrm>
        </p:grpSpPr>
        <p:sp>
          <p:nvSpPr>
            <p:cNvPr id="275" name="Arrow"/>
            <p:cNvSpPr/>
            <p:nvPr/>
          </p:nvSpPr>
          <p:spPr>
            <a:xfrm rot="16200000">
              <a:off x="558784" y="394980"/>
              <a:ext cx="1175446" cy="566441"/>
            </a:xfrm>
            <a:prstGeom prst="rightArrow">
              <a:avLst>
                <a:gd name="adj1" fmla="val 32000"/>
                <a:gd name="adj2" fmla="val 143493"/>
              </a:avLst>
            </a:prstGeom>
            <a:solidFill>
              <a:srgbClr val="A6AAA8"/>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276" name="50 M"/>
            <p:cNvSpPr txBox="1"/>
            <p:nvPr/>
          </p:nvSpPr>
          <p:spPr>
            <a:xfrm>
              <a:off x="2958507" y="1286245"/>
              <a:ext cx="1300127"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4200">
                  <a:latin typeface="Helvetica"/>
                  <a:ea typeface="Helvetica"/>
                  <a:cs typeface="Helvetica"/>
                  <a:sym typeface="Helvetica"/>
                </a:defRPr>
              </a:lvl1pPr>
            </a:lstStyle>
            <a:p>
              <a:pPr/>
              <a:r>
                <a:t>50 M</a:t>
              </a:r>
            </a:p>
          </p:txBody>
        </p:sp>
        <p:sp>
          <p:nvSpPr>
            <p:cNvPr id="277" name="Arrow"/>
            <p:cNvSpPr/>
            <p:nvPr/>
          </p:nvSpPr>
          <p:spPr>
            <a:xfrm rot="16200000">
              <a:off x="3149584" y="394980"/>
              <a:ext cx="1175446" cy="566441"/>
            </a:xfrm>
            <a:prstGeom prst="rightArrow">
              <a:avLst>
                <a:gd name="adj1" fmla="val 32000"/>
                <a:gd name="adj2" fmla="val 143493"/>
              </a:avLst>
            </a:prstGeom>
            <a:solidFill>
              <a:srgbClr val="A6AAA8"/>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278" name="Arrow"/>
            <p:cNvSpPr/>
            <p:nvPr/>
          </p:nvSpPr>
          <p:spPr>
            <a:xfrm rot="16200000">
              <a:off x="5740384" y="304502"/>
              <a:ext cx="1175446" cy="566441"/>
            </a:xfrm>
            <a:prstGeom prst="rightArrow">
              <a:avLst>
                <a:gd name="adj1" fmla="val 32000"/>
                <a:gd name="adj2" fmla="val 143493"/>
              </a:avLst>
            </a:prstGeom>
            <a:solidFill>
              <a:srgbClr val="A6AAA8"/>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279" name="1.6 B"/>
            <p:cNvSpPr txBox="1"/>
            <p:nvPr/>
          </p:nvSpPr>
          <p:spPr>
            <a:xfrm>
              <a:off x="5737917" y="1286245"/>
              <a:ext cx="1359769"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4200">
                  <a:latin typeface="Helvetica"/>
                  <a:ea typeface="Helvetica"/>
                  <a:cs typeface="Helvetica"/>
                  <a:sym typeface="Helvetica"/>
                </a:defRPr>
              </a:lvl1pPr>
            </a:lstStyle>
            <a:p>
              <a:pPr/>
              <a:r>
                <a:t>1.6 B</a:t>
              </a:r>
            </a:p>
          </p:txBody>
        </p:sp>
        <p:sp>
          <p:nvSpPr>
            <p:cNvPr id="280" name="Arrow"/>
            <p:cNvSpPr/>
            <p:nvPr/>
          </p:nvSpPr>
          <p:spPr>
            <a:xfrm rot="16200000">
              <a:off x="10921984" y="304502"/>
              <a:ext cx="1175446" cy="566441"/>
            </a:xfrm>
            <a:prstGeom prst="rightArrow">
              <a:avLst>
                <a:gd name="adj1" fmla="val 32000"/>
                <a:gd name="adj2" fmla="val 143493"/>
              </a:avLst>
            </a:prstGeom>
            <a:solidFill>
              <a:srgbClr val="A6AAA8"/>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281" name="6.0 B"/>
            <p:cNvSpPr txBox="1"/>
            <p:nvPr/>
          </p:nvSpPr>
          <p:spPr>
            <a:xfrm>
              <a:off x="11052246" y="1286245"/>
              <a:ext cx="1359769"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4200">
                  <a:latin typeface="Helvetica"/>
                  <a:ea typeface="Helvetica"/>
                  <a:cs typeface="Helvetica"/>
                  <a:sym typeface="Helvetica"/>
                </a:defRPr>
              </a:lvl1pPr>
            </a:lstStyle>
            <a:p>
              <a:pPr/>
              <a:r>
                <a:t>6.0 B</a:t>
              </a:r>
            </a:p>
          </p:txBody>
        </p:sp>
        <p:sp>
          <p:nvSpPr>
            <p:cNvPr id="282" name="4 M"/>
            <p:cNvSpPr txBox="1"/>
            <p:nvPr/>
          </p:nvSpPr>
          <p:spPr>
            <a:xfrm>
              <a:off x="644769" y="1286245"/>
              <a:ext cx="1003475"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4200">
                  <a:latin typeface="Helvetica"/>
                  <a:ea typeface="Helvetica"/>
                  <a:cs typeface="Helvetica"/>
                  <a:sym typeface="Helvetica"/>
                </a:defRPr>
              </a:lvl1pPr>
            </a:lstStyle>
            <a:p>
              <a:pPr/>
              <a:r>
                <a:t>4 M</a:t>
              </a:r>
            </a:p>
          </p:txBody>
        </p:sp>
        <p:sp>
          <p:nvSpPr>
            <p:cNvPr id="283" name="Arrow"/>
            <p:cNvSpPr/>
            <p:nvPr/>
          </p:nvSpPr>
          <p:spPr>
            <a:xfrm rot="16200000">
              <a:off x="13512784" y="304502"/>
              <a:ext cx="1175446" cy="566441"/>
            </a:xfrm>
            <a:prstGeom prst="rightArrow">
              <a:avLst>
                <a:gd name="adj1" fmla="val 32000"/>
                <a:gd name="adj2" fmla="val 143493"/>
              </a:avLst>
            </a:prstGeom>
            <a:solidFill>
              <a:srgbClr val="A6AAA8"/>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284" name="6.9 B"/>
            <p:cNvSpPr txBox="1"/>
            <p:nvPr/>
          </p:nvSpPr>
          <p:spPr>
            <a:xfrm>
              <a:off x="13643046" y="1286245"/>
              <a:ext cx="1359769"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4200">
                  <a:latin typeface="Helvetica"/>
                  <a:ea typeface="Helvetica"/>
                  <a:cs typeface="Helvetica"/>
                  <a:sym typeface="Helvetica"/>
                </a:defRPr>
              </a:lvl1pPr>
            </a:lstStyle>
            <a:p>
              <a:pPr/>
              <a:r>
                <a:t>6.9 B</a:t>
              </a:r>
            </a:p>
          </p:txBody>
        </p:sp>
        <p:sp>
          <p:nvSpPr>
            <p:cNvPr id="285" name="Arrow"/>
            <p:cNvSpPr/>
            <p:nvPr/>
          </p:nvSpPr>
          <p:spPr>
            <a:xfrm rot="16200000">
              <a:off x="8331184" y="407223"/>
              <a:ext cx="1175446" cy="566441"/>
            </a:xfrm>
            <a:prstGeom prst="rightArrow">
              <a:avLst>
                <a:gd name="adj1" fmla="val 32000"/>
                <a:gd name="adj2" fmla="val 143493"/>
              </a:avLst>
            </a:prstGeom>
            <a:solidFill>
              <a:srgbClr val="A6AAA8"/>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286" name="5.3 B"/>
            <p:cNvSpPr txBox="1"/>
            <p:nvPr/>
          </p:nvSpPr>
          <p:spPr>
            <a:xfrm>
              <a:off x="8395081" y="1286245"/>
              <a:ext cx="1359769"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4200">
                  <a:latin typeface="Helvetica"/>
                  <a:ea typeface="Helvetica"/>
                  <a:cs typeface="Helvetica"/>
                  <a:sym typeface="Helvetica"/>
                </a:defRPr>
              </a:lvl1pPr>
            </a:lstStyle>
            <a:p>
              <a:pPr/>
              <a:r>
                <a:t>5.3 B</a:t>
              </a:r>
            </a:p>
          </p:txBody>
        </p:sp>
        <p:sp>
          <p:nvSpPr>
            <p:cNvPr id="287" name="10.0 TW"/>
            <p:cNvSpPr txBox="1"/>
            <p:nvPr/>
          </p:nvSpPr>
          <p:spPr>
            <a:xfrm>
              <a:off x="8116295" y="1985118"/>
              <a:ext cx="2120541"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4200">
                  <a:solidFill>
                    <a:srgbClr val="00397A"/>
                  </a:solidFill>
                  <a:latin typeface="Helvetica"/>
                  <a:ea typeface="Helvetica"/>
                  <a:cs typeface="Helvetica"/>
                  <a:sym typeface="Helvetica"/>
                </a:defRPr>
              </a:lvl1pPr>
            </a:lstStyle>
            <a:p>
              <a:pPr/>
              <a:r>
                <a:t>10.0 TW</a:t>
              </a:r>
            </a:p>
          </p:txBody>
        </p:sp>
        <p:sp>
          <p:nvSpPr>
            <p:cNvPr id="288" name="16.5 TW"/>
            <p:cNvSpPr txBox="1"/>
            <p:nvPr/>
          </p:nvSpPr>
          <p:spPr>
            <a:xfrm>
              <a:off x="13329023" y="1985118"/>
              <a:ext cx="2120541"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4200">
                  <a:solidFill>
                    <a:srgbClr val="00397A"/>
                  </a:solidFill>
                  <a:latin typeface="Helvetica"/>
                  <a:ea typeface="Helvetica"/>
                  <a:cs typeface="Helvetica"/>
                  <a:sym typeface="Helvetica"/>
                </a:defRPr>
              </a:lvl1pPr>
            </a:lstStyle>
            <a:p>
              <a:pPr/>
              <a:r>
                <a:t>16.5 TW</a:t>
              </a:r>
            </a:p>
          </p:txBody>
        </p:sp>
        <p:sp>
          <p:nvSpPr>
            <p:cNvPr id="289" name="0.5 TW"/>
            <p:cNvSpPr txBox="1"/>
            <p:nvPr/>
          </p:nvSpPr>
          <p:spPr>
            <a:xfrm>
              <a:off x="5547013" y="1985118"/>
              <a:ext cx="1823890"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4200">
                  <a:solidFill>
                    <a:srgbClr val="00397A"/>
                  </a:solidFill>
                  <a:latin typeface="Helvetica"/>
                  <a:ea typeface="Helvetica"/>
                  <a:cs typeface="Helvetica"/>
                  <a:sym typeface="Helvetica"/>
                </a:defRPr>
              </a:lvl1pPr>
            </a:lstStyle>
            <a:p>
              <a:pPr/>
              <a:r>
                <a:t>0.5 TW</a:t>
              </a:r>
            </a:p>
          </p:txBody>
        </p:sp>
        <p:sp>
          <p:nvSpPr>
            <p:cNvPr id="290" name="&lt;10-3 TW"/>
            <p:cNvSpPr txBox="1"/>
            <p:nvPr/>
          </p:nvSpPr>
          <p:spPr>
            <a:xfrm>
              <a:off x="2517530" y="1985118"/>
              <a:ext cx="2303377"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defTabSz="457200">
                <a:defRPr sz="4200">
                  <a:solidFill>
                    <a:srgbClr val="00397A"/>
                  </a:solidFill>
                  <a:latin typeface="Helvetica"/>
                  <a:ea typeface="Helvetica"/>
                  <a:cs typeface="Helvetica"/>
                  <a:sym typeface="Helvetica"/>
                </a:defRPr>
              </a:pPr>
              <a:r>
                <a:t>&lt;10</a:t>
              </a:r>
              <a:r>
                <a:rPr baseline="31999"/>
                <a:t>-3</a:t>
              </a:r>
              <a:r>
                <a:t> TW</a:t>
              </a:r>
            </a:p>
          </p:txBody>
        </p:sp>
        <p:sp>
          <p:nvSpPr>
            <p:cNvPr id="291" name="&lt;10-6 TW"/>
            <p:cNvSpPr txBox="1"/>
            <p:nvPr/>
          </p:nvSpPr>
          <p:spPr>
            <a:xfrm>
              <a:off x="0" y="1985118"/>
              <a:ext cx="2303376"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defTabSz="457200">
                <a:defRPr sz="4200">
                  <a:solidFill>
                    <a:srgbClr val="00397A"/>
                  </a:solidFill>
                  <a:latin typeface="Helvetica"/>
                  <a:ea typeface="Helvetica"/>
                  <a:cs typeface="Helvetica"/>
                  <a:sym typeface="Helvetica"/>
                </a:defRPr>
              </a:pPr>
              <a:r>
                <a:t>&lt;10</a:t>
              </a:r>
              <a:r>
                <a:rPr baseline="31999"/>
                <a:t>-6</a:t>
              </a:r>
              <a:r>
                <a:t> TW</a:t>
              </a:r>
            </a:p>
          </p:txBody>
        </p:sp>
        <p:sp>
          <p:nvSpPr>
            <p:cNvPr id="292" name="12.8 TW"/>
            <p:cNvSpPr txBox="1"/>
            <p:nvPr/>
          </p:nvSpPr>
          <p:spPr>
            <a:xfrm>
              <a:off x="10704090" y="2014518"/>
              <a:ext cx="2120542"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4200">
                  <a:solidFill>
                    <a:srgbClr val="00397A"/>
                  </a:solidFill>
                  <a:latin typeface="Helvetica"/>
                  <a:ea typeface="Helvetica"/>
                  <a:cs typeface="Helvetica"/>
                  <a:sym typeface="Helvetica"/>
                </a:defRPr>
              </a:lvl1pPr>
            </a:lstStyle>
            <a:p>
              <a:pPr/>
              <a:r>
                <a:t>12.8 TW</a:t>
              </a:r>
            </a:p>
          </p:txBody>
        </p:sp>
        <p:sp>
          <p:nvSpPr>
            <p:cNvPr id="293" name="&gt;100.0 TW?"/>
            <p:cNvSpPr txBox="1"/>
            <p:nvPr/>
          </p:nvSpPr>
          <p:spPr>
            <a:xfrm>
              <a:off x="16054936" y="1985118"/>
              <a:ext cx="3025342"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4200">
                  <a:solidFill>
                    <a:srgbClr val="00397A"/>
                  </a:solidFill>
                  <a:latin typeface="Helvetica"/>
                  <a:ea typeface="Helvetica"/>
                  <a:cs typeface="Helvetica"/>
                  <a:sym typeface="Helvetica"/>
                </a:defRPr>
              </a:lvl1pPr>
            </a:lstStyle>
            <a:p>
              <a:pPr/>
              <a:r>
                <a:t>&gt;100.0 TW?</a:t>
              </a:r>
            </a:p>
          </p:txBody>
        </p:sp>
      </p:grpSp>
      <p:pic>
        <p:nvPicPr>
          <p:cNvPr id="295" name="Fire.png" descr="Fire.png"/>
          <p:cNvPicPr>
            <a:picLocks noChangeAspect="1"/>
          </p:cNvPicPr>
          <p:nvPr/>
        </p:nvPicPr>
        <p:blipFill>
          <a:blip r:embed="rId6">
            <a:extLst/>
          </a:blip>
          <a:stretch>
            <a:fillRect/>
          </a:stretch>
        </p:blipFill>
        <p:spPr>
          <a:xfrm>
            <a:off x="467260" y="3858578"/>
            <a:ext cx="1747975" cy="2154142"/>
          </a:xfrm>
          <a:prstGeom prst="rect">
            <a:avLst/>
          </a:prstGeom>
          <a:ln w="12700">
            <a:miter lim="400000"/>
          </a:ln>
        </p:spPr>
      </p:pic>
      <p:pic>
        <p:nvPicPr>
          <p:cNvPr id="296" name="Oil drill2.png" descr="Oil drill2.png"/>
          <p:cNvPicPr>
            <a:picLocks noChangeAspect="1"/>
          </p:cNvPicPr>
          <p:nvPr/>
        </p:nvPicPr>
        <p:blipFill>
          <a:blip r:embed="rId7">
            <a:extLst/>
          </a:blip>
          <a:stretch>
            <a:fillRect/>
          </a:stretch>
        </p:blipFill>
        <p:spPr>
          <a:xfrm>
            <a:off x="12340754" y="5003671"/>
            <a:ext cx="1656155" cy="1696009"/>
          </a:xfrm>
          <a:prstGeom prst="rect">
            <a:avLst/>
          </a:prstGeom>
          <a:ln w="12700">
            <a:miter lim="400000"/>
          </a:ln>
        </p:spPr>
      </p:pic>
      <p:sp>
        <p:nvSpPr>
          <p:cNvPr id="297" name="Population"/>
          <p:cNvSpPr txBox="1"/>
          <p:nvPr/>
        </p:nvSpPr>
        <p:spPr>
          <a:xfrm>
            <a:off x="186055" y="11314245"/>
            <a:ext cx="2783384"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200">
                <a:latin typeface="Helvetica"/>
                <a:ea typeface="Helvetica"/>
                <a:cs typeface="Helvetica"/>
                <a:sym typeface="Helvetica"/>
              </a:defRPr>
            </a:lvl1pPr>
          </a:lstStyle>
          <a:p>
            <a:pPr/>
            <a:r>
              <a:t>Population </a:t>
            </a:r>
          </a:p>
        </p:txBody>
      </p:sp>
      <p:sp>
        <p:nvSpPr>
          <p:cNvPr id="298" name="Line"/>
          <p:cNvSpPr/>
          <p:nvPr/>
        </p:nvSpPr>
        <p:spPr>
          <a:xfrm>
            <a:off x="2814339" y="11682545"/>
            <a:ext cx="1873330" cy="1"/>
          </a:xfrm>
          <a:prstGeom prst="line">
            <a:avLst/>
          </a:prstGeom>
          <a:ln w="101600">
            <a:solidFill>
              <a:srgbClr val="A6AAA8"/>
            </a:solidFill>
            <a:miter lim="400000"/>
            <a:tailEnd type="triangle"/>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299" name="Total energy use"/>
          <p:cNvSpPr txBox="1"/>
          <p:nvPr/>
        </p:nvSpPr>
        <p:spPr>
          <a:xfrm>
            <a:off x="84455" y="12983415"/>
            <a:ext cx="4028332"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200">
                <a:latin typeface="Helvetica"/>
                <a:ea typeface="Helvetica"/>
                <a:cs typeface="Helvetica"/>
                <a:sym typeface="Helvetica"/>
              </a:defRPr>
            </a:lvl1pPr>
          </a:lstStyle>
          <a:p>
            <a:pPr/>
            <a:r>
              <a:t>Total energy use</a:t>
            </a:r>
          </a:p>
        </p:txBody>
      </p:sp>
      <p:sp>
        <p:nvSpPr>
          <p:cNvPr id="300" name="Line"/>
          <p:cNvSpPr/>
          <p:nvPr/>
        </p:nvSpPr>
        <p:spPr>
          <a:xfrm>
            <a:off x="4053277" y="13377115"/>
            <a:ext cx="933017" cy="1"/>
          </a:xfrm>
          <a:prstGeom prst="line">
            <a:avLst/>
          </a:prstGeom>
          <a:ln w="101600">
            <a:solidFill>
              <a:srgbClr val="0065C1"/>
            </a:solidFill>
            <a:miter lim="400000"/>
            <a:tailEnd type="triangle"/>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301" name="DS_Rainfed_Icon.png" descr="DS_Rainfed_Icon.png"/>
          <p:cNvPicPr>
            <a:picLocks noChangeAspect="1"/>
          </p:cNvPicPr>
          <p:nvPr/>
        </p:nvPicPr>
        <p:blipFill>
          <a:blip r:embed="rId8">
            <a:extLst/>
          </a:blip>
          <a:stretch>
            <a:fillRect/>
          </a:stretch>
        </p:blipFill>
        <p:spPr>
          <a:xfrm>
            <a:off x="4898036" y="4630300"/>
            <a:ext cx="2544350" cy="2544351"/>
          </a:xfrm>
          <a:prstGeom prst="rect">
            <a:avLst/>
          </a:prstGeom>
          <a:ln w="12700">
            <a:miter lim="400000"/>
          </a:ln>
        </p:spPr>
      </p:pic>
      <p:pic>
        <p:nvPicPr>
          <p:cNvPr id="302" name="technology.jpeg" descr="technology.jpeg"/>
          <p:cNvPicPr>
            <a:picLocks noChangeAspect="1"/>
          </p:cNvPicPr>
          <p:nvPr/>
        </p:nvPicPr>
        <p:blipFill>
          <a:blip r:embed="rId9">
            <a:extLst/>
          </a:blip>
          <a:stretch>
            <a:fillRect/>
          </a:stretch>
        </p:blipFill>
        <p:spPr>
          <a:xfrm>
            <a:off x="10211296" y="5501444"/>
            <a:ext cx="2163366" cy="1168401"/>
          </a:xfrm>
          <a:prstGeom prst="rect">
            <a:avLst/>
          </a:prstGeom>
          <a:ln w="12700">
            <a:miter lim="400000"/>
          </a:ln>
        </p:spPr>
      </p:pic>
      <p:pic>
        <p:nvPicPr>
          <p:cNvPr id="303" name="Tech-Icon.png" descr="Tech-Icon.png"/>
          <p:cNvPicPr>
            <a:picLocks noChangeAspect="1"/>
          </p:cNvPicPr>
          <p:nvPr/>
        </p:nvPicPr>
        <p:blipFill>
          <a:blip r:embed="rId10">
            <a:extLst/>
          </a:blip>
          <a:stretch>
            <a:fillRect/>
          </a:stretch>
        </p:blipFill>
        <p:spPr>
          <a:xfrm>
            <a:off x="15017779" y="5234233"/>
            <a:ext cx="2697302" cy="2042618"/>
          </a:xfrm>
          <a:prstGeom prst="rect">
            <a:avLst/>
          </a:prstGeom>
          <a:ln w="12700">
            <a:miter lim="400000"/>
          </a:ln>
        </p:spPr>
      </p:pic>
      <p:sp>
        <p:nvSpPr>
          <p:cNvPr id="304" name="12 B?"/>
          <p:cNvSpPr txBox="1"/>
          <p:nvPr/>
        </p:nvSpPr>
        <p:spPr>
          <a:xfrm>
            <a:off x="20949870" y="12225763"/>
            <a:ext cx="1508225"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200">
                <a:latin typeface="Helvetica"/>
                <a:ea typeface="Helvetica"/>
                <a:cs typeface="Helvetica"/>
                <a:sym typeface="Helvetica"/>
              </a:defRPr>
            </a:lvl1pPr>
          </a:lstStyle>
          <a:p>
            <a:pPr/>
            <a:r>
              <a:t>12 B?</a:t>
            </a:r>
          </a:p>
        </p:txBody>
      </p:sp>
      <p:sp>
        <p:nvSpPr>
          <p:cNvPr id="305" name="?"/>
          <p:cNvSpPr txBox="1"/>
          <p:nvPr/>
        </p:nvSpPr>
        <p:spPr>
          <a:xfrm>
            <a:off x="23899262" y="12225763"/>
            <a:ext cx="410952"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200">
                <a:latin typeface="Helvetica"/>
                <a:ea typeface="Helvetica"/>
                <a:cs typeface="Helvetica"/>
                <a:sym typeface="Helvetica"/>
              </a:defRPr>
            </a:lvl1pPr>
          </a:lstStyle>
          <a:p>
            <a:pPr/>
            <a:r>
              <a:t>?</a:t>
            </a:r>
          </a:p>
        </p:txBody>
      </p:sp>
      <p:sp>
        <p:nvSpPr>
          <p:cNvPr id="306" name="Arrow"/>
          <p:cNvSpPr/>
          <p:nvPr/>
        </p:nvSpPr>
        <p:spPr>
          <a:xfrm rot="16200000">
            <a:off x="21078159" y="11370895"/>
            <a:ext cx="1175446" cy="566440"/>
          </a:xfrm>
          <a:prstGeom prst="rightArrow">
            <a:avLst>
              <a:gd name="adj1" fmla="val 32000"/>
              <a:gd name="adj2" fmla="val 143493"/>
            </a:avLst>
          </a:prstGeom>
          <a:solidFill>
            <a:srgbClr val="A6AAA8"/>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307" name="Arrow"/>
          <p:cNvSpPr/>
          <p:nvPr/>
        </p:nvSpPr>
        <p:spPr>
          <a:xfrm rot="16200000">
            <a:off x="23517015" y="11402587"/>
            <a:ext cx="1175446" cy="566441"/>
          </a:xfrm>
          <a:prstGeom prst="rightArrow">
            <a:avLst>
              <a:gd name="adj1" fmla="val 32000"/>
              <a:gd name="adj2" fmla="val 143493"/>
            </a:avLst>
          </a:prstGeom>
          <a:solidFill>
            <a:srgbClr val="A6AAA8"/>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308" name="Increasing food efficiency and reducing time needed to process food"/>
          <p:cNvSpPr/>
          <p:nvPr/>
        </p:nvSpPr>
        <p:spPr>
          <a:xfrm>
            <a:off x="3515076" y="704385"/>
            <a:ext cx="5850831" cy="2737347"/>
          </a:xfrm>
          <a:prstGeom prst="wedgeEllipseCallout">
            <a:avLst>
              <a:gd name="adj1" fmla="val -86469"/>
              <a:gd name="adj2" fmla="val 126470"/>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lvl1pPr>
          </a:lstStyle>
          <a:p>
            <a:pPr/>
            <a:r>
              <a:t>Increasing food efficiency and reducing time needed to process food</a:t>
            </a:r>
          </a:p>
        </p:txBody>
      </p:sp>
      <p:sp>
        <p:nvSpPr>
          <p:cNvPr id="309" name="Reducing time needed to obtain food"/>
          <p:cNvSpPr/>
          <p:nvPr/>
        </p:nvSpPr>
        <p:spPr>
          <a:xfrm>
            <a:off x="-5910" y="9880604"/>
            <a:ext cx="5850831" cy="2737347"/>
          </a:xfrm>
          <a:prstGeom prst="wedgeEllipseCallout">
            <a:avLst>
              <a:gd name="adj1" fmla="val 55117"/>
              <a:gd name="adj2" fmla="val -195749"/>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lvl1pPr>
          </a:lstStyle>
          <a:p>
            <a:pPr/>
            <a:r>
              <a:t>Reducing time needed to obtain food</a:t>
            </a:r>
          </a:p>
        </p:txBody>
      </p:sp>
      <p:sp>
        <p:nvSpPr>
          <p:cNvPr id="310" name="Accumulate, accumulate, …"/>
          <p:cNvSpPr/>
          <p:nvPr/>
        </p:nvSpPr>
        <p:spPr>
          <a:xfrm>
            <a:off x="13875419" y="10643738"/>
            <a:ext cx="5850832" cy="1611611"/>
          </a:xfrm>
          <a:prstGeom prst="wedgeEllipseCallout">
            <a:avLst>
              <a:gd name="adj1" fmla="val -99105"/>
              <a:gd name="adj2" fmla="val -241668"/>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lvl1pPr>
          </a:lstStyle>
          <a:p>
            <a:pPr/>
            <a:r>
              <a:t>Accumulate, accumulate, … </a:t>
            </a:r>
          </a:p>
        </p:txBody>
      </p:sp>
      <p:sp>
        <p:nvSpPr>
          <p:cNvPr id="311" name="Oval"/>
          <p:cNvSpPr/>
          <p:nvPr/>
        </p:nvSpPr>
        <p:spPr>
          <a:xfrm>
            <a:off x="9146210" y="1042789"/>
            <a:ext cx="3086381" cy="7446449"/>
          </a:xfrm>
          <a:prstGeom prst="ellipse">
            <a:avLst/>
          </a:prstGeom>
          <a:ln w="63500">
            <a:solidFill>
              <a:srgbClr val="971817"/>
            </a:solidFill>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312" name="Technology and access to fossil fuels facilitate economic growth"/>
          <p:cNvSpPr/>
          <p:nvPr/>
        </p:nvSpPr>
        <p:spPr>
          <a:xfrm>
            <a:off x="17206281" y="9411642"/>
            <a:ext cx="5850831" cy="2737347"/>
          </a:xfrm>
          <a:prstGeom prst="wedgeEllipseCallout">
            <a:avLst>
              <a:gd name="adj1" fmla="val -62631"/>
              <a:gd name="adj2" fmla="val -169108"/>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lvl1pPr>
          </a:lstStyle>
          <a:p>
            <a:pPr/>
            <a:r>
              <a:t>Technology and access to fossil fuels facilitate economic growth</a:t>
            </a:r>
          </a:p>
        </p:txBody>
      </p:sp>
      <p:sp>
        <p:nvSpPr>
          <p:cNvPr id="313" name="Overcoming extreme poverty:…"/>
          <p:cNvSpPr/>
          <p:nvPr/>
        </p:nvSpPr>
        <p:spPr>
          <a:xfrm>
            <a:off x="18109307" y="5244517"/>
            <a:ext cx="5850831" cy="2737347"/>
          </a:xfrm>
          <a:prstGeom prst="wedgeEllipseCallout">
            <a:avLst>
              <a:gd name="adj1" fmla="val -175296"/>
              <a:gd name="adj2" fmla="val 29453"/>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Overcoming extreme poverty:</a:t>
            </a:r>
          </a:p>
          <a:p>
            <a:pPr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Goal of economy is to create “human wealth”</a:t>
            </a:r>
          </a:p>
        </p:txBody>
      </p:sp>
      <p:sp>
        <p:nvSpPr>
          <p:cNvPr id="314" name="Easy access to seemingly infinite energy combined with technology"/>
          <p:cNvSpPr/>
          <p:nvPr/>
        </p:nvSpPr>
        <p:spPr>
          <a:xfrm>
            <a:off x="18479196" y="-20474"/>
            <a:ext cx="5850831" cy="2737347"/>
          </a:xfrm>
          <a:prstGeom prst="wedgeEllipseCallout">
            <a:avLst>
              <a:gd name="adj1" fmla="val -138731"/>
              <a:gd name="adj2" fmla="val 172224"/>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lvl1pPr>
          </a:lstStyle>
          <a:p>
            <a:pPr/>
            <a:r>
              <a:t>Easy access to seemingly infinite energy combined with technology </a:t>
            </a:r>
          </a:p>
        </p:txBody>
      </p:sp>
      <p:sp>
        <p:nvSpPr>
          <p:cNvPr id="315" name="Mainly a (light-skinned) subspecies from Europe: Increasing access to material resources"/>
          <p:cNvSpPr/>
          <p:nvPr/>
        </p:nvSpPr>
        <p:spPr>
          <a:xfrm>
            <a:off x="13757538" y="273922"/>
            <a:ext cx="5850832" cy="2737347"/>
          </a:xfrm>
          <a:prstGeom prst="wedgeEllipseCallout">
            <a:avLst>
              <a:gd name="adj1" fmla="val -92744"/>
              <a:gd name="adj2" fmla="val 20207"/>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lvl1pPr>
          </a:lstStyle>
          <a:p>
            <a:pPr/>
            <a:r>
              <a:t>Mainly a (light-skinned) subspecies from Europe: Increasing access to material resources</a:t>
            </a:r>
          </a:p>
        </p:txBody>
      </p:sp>
      <p:pic>
        <p:nvPicPr>
          <p:cNvPr id="316" name="catching_fire.tiff" descr="catching_fire.tiff"/>
          <p:cNvPicPr>
            <a:picLocks noChangeAspect="1"/>
          </p:cNvPicPr>
          <p:nvPr/>
        </p:nvPicPr>
        <p:blipFill>
          <a:blip r:embed="rId11">
            <a:extLst/>
          </a:blip>
          <a:stretch>
            <a:fillRect/>
          </a:stretch>
        </p:blipFill>
        <p:spPr>
          <a:xfrm>
            <a:off x="-153699" y="6676998"/>
            <a:ext cx="2989893" cy="4412076"/>
          </a:xfrm>
          <a:prstGeom prst="rect">
            <a:avLst/>
          </a:prstGeom>
          <a:ln w="12700">
            <a:miter lim="400000"/>
          </a:ln>
        </p:spPr>
      </p:pic>
      <p:sp>
        <p:nvSpPr>
          <p:cNvPr id="317" name="Consume, consume, …"/>
          <p:cNvSpPr/>
          <p:nvPr/>
        </p:nvSpPr>
        <p:spPr>
          <a:xfrm>
            <a:off x="14671377" y="11781059"/>
            <a:ext cx="5850831" cy="1611612"/>
          </a:xfrm>
          <a:prstGeom prst="wedgeEllipseCallout">
            <a:avLst>
              <a:gd name="adj1" fmla="val -84772"/>
              <a:gd name="adj2" fmla="val -213680"/>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lvl1pPr>
          </a:lstStyle>
          <a:p>
            <a:pPr/>
            <a:r>
              <a:t>Consume, consume, … </a:t>
            </a:r>
          </a:p>
        </p:txBody>
      </p:sp>
      <p:sp>
        <p:nvSpPr>
          <p:cNvPr id="318" name="Global Dominance of an Invasive Species"/>
          <p:cNvSpPr txBox="1"/>
          <p:nvPr/>
        </p:nvSpPr>
        <p:spPr>
          <a:xfrm>
            <a:off x="158700" y="68312"/>
            <a:ext cx="11260812"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Global Dominance of an Invasive Species</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308"/>
                                        </p:tgtEl>
                                        <p:attrNameLst>
                                          <p:attrName>style.visibility</p:attrName>
                                        </p:attrNameLst>
                                      </p:cBhvr>
                                      <p:to>
                                        <p:strVal val="visible"/>
                                      </p:to>
                                    </p:set>
                                    <p:anim calcmode="lin" valueType="num">
                                      <p:cBhvr>
                                        <p:cTn id="7" dur="750" fill="hold"/>
                                        <p:tgtEl>
                                          <p:spTgt spid="308"/>
                                        </p:tgtEl>
                                        <p:attrNameLst>
                                          <p:attrName>ppt_w</p:attrName>
                                        </p:attrNameLst>
                                      </p:cBhvr>
                                      <p:tavLst>
                                        <p:tav tm="0">
                                          <p:val>
                                            <p:fltVal val="0"/>
                                          </p:val>
                                        </p:tav>
                                        <p:tav tm="100000">
                                          <p:val>
                                            <p:strVal val="#ppt_w"/>
                                          </p:val>
                                        </p:tav>
                                      </p:tavLst>
                                    </p:anim>
                                    <p:anim calcmode="lin" valueType="num">
                                      <p:cBhvr>
                                        <p:cTn id="8" dur="750" fill="hold"/>
                                        <p:tgtEl>
                                          <p:spTgt spid="30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ID="10" grpId="2" fill="hold">
                                  <p:stCondLst>
                                    <p:cond delay="0"/>
                                  </p:stCondLst>
                                  <p:iterate type="el" backwards="0">
                                    <p:tmAbs val="0"/>
                                  </p:iterate>
                                  <p:childTnLst>
                                    <p:set>
                                      <p:cBhvr>
                                        <p:cTn id="12" fill="hold"/>
                                        <p:tgtEl>
                                          <p:spTgt spid="316"/>
                                        </p:tgtEl>
                                        <p:attrNameLst>
                                          <p:attrName>style.visibility</p:attrName>
                                        </p:attrNameLst>
                                      </p:cBhvr>
                                      <p:to>
                                        <p:strVal val="visible"/>
                                      </p:to>
                                    </p:set>
                                    <p:animEffect filter="fade" transition="in">
                                      <p:cBhvr>
                                        <p:cTn id="13" dur="1000"/>
                                        <p:tgtEl>
                                          <p:spTgt spid="316"/>
                                        </p:tgtEl>
                                      </p:cBhvr>
                                    </p:animEffect>
                                  </p:childTnLst>
                                </p:cTn>
                              </p:par>
                            </p:childTnLst>
                          </p:cTn>
                        </p:par>
                      </p:childTnLst>
                    </p:cTn>
                  </p:par>
                  <p:par>
                    <p:cTn id="14" fill="hold">
                      <p:stCondLst>
                        <p:cond delay="indefinite"/>
                      </p:stCondLst>
                      <p:childTnLst>
                        <p:par>
                          <p:cTn id="15" fill="hold">
                            <p:stCondLst>
                              <p:cond delay="0"/>
                            </p:stCondLst>
                            <p:childTnLst>
                              <p:par>
                                <p:cTn id="16" presetClass="exit" nodeType="clickEffect" presetSubtype="0" presetID="1" grpId="3" fill="hold">
                                  <p:stCondLst>
                                    <p:cond delay="0"/>
                                  </p:stCondLst>
                                  <p:iterate type="el" backwards="0">
                                    <p:tmAbs val="0"/>
                                  </p:iterate>
                                  <p:childTnLst>
                                    <p:set>
                                      <p:cBhvr>
                                        <p:cTn id="17" fill="hold">
                                          <p:stCondLst>
                                            <p:cond delay="0"/>
                                          </p:stCondLst>
                                        </p:cTn>
                                        <p:tgtEl>
                                          <p:spTgt spid="316"/>
                                        </p:tgtEl>
                                        <p:attrNameLst>
                                          <p:attrName>style.visibility</p:attrName>
                                        </p:attrNameLst>
                                      </p:cBhvr>
                                      <p:to>
                                        <p:strVal val="hidden"/>
                                      </p:to>
                                    </p:set>
                                  </p:childTnLst>
                                </p:cTn>
                              </p:par>
                            </p:childTnLst>
                          </p:cTn>
                        </p:par>
                        <p:par>
                          <p:cTn id="18" fill="hold">
                            <p:stCondLst>
                              <p:cond delay="0"/>
                            </p:stCondLst>
                            <p:childTnLst>
                              <p:par>
                                <p:cTn id="19" presetClass="exit" nodeType="afterEffect" presetID="10" grpId="4" fill="hold">
                                  <p:stCondLst>
                                    <p:cond delay="0"/>
                                  </p:stCondLst>
                                  <p:iterate type="el" backwards="0">
                                    <p:tmAbs val="0"/>
                                  </p:iterate>
                                  <p:childTnLst>
                                    <p:animEffect filter="fade" transition="out">
                                      <p:cBhvr>
                                        <p:cTn id="20" dur="1000" fill="hold"/>
                                        <p:tgtEl>
                                          <p:spTgt spid="308"/>
                                        </p:tgtEl>
                                      </p:cBhvr>
                                    </p:animEffect>
                                    <p:set>
                                      <p:cBhvr>
                                        <p:cTn id="21" fill="hold">
                                          <p:stCondLst>
                                            <p:cond delay="999"/>
                                          </p:stCondLst>
                                        </p:cTn>
                                        <p:tgtEl>
                                          <p:spTgt spid="308"/>
                                        </p:tgtEl>
                                        <p:attrNameLst>
                                          <p:attrName>style.visibility</p:attrName>
                                        </p:attrNameLst>
                                      </p:cBhvr>
                                      <p:to>
                                        <p:strVal val="hidden"/>
                                      </p:to>
                                    </p:set>
                                  </p:childTnLst>
                                </p:cTn>
                              </p:par>
                            </p:childTnLst>
                          </p:cTn>
                        </p:par>
                        <p:par>
                          <p:cTn id="22" fill="hold">
                            <p:stCondLst>
                              <p:cond delay="1000"/>
                            </p:stCondLst>
                            <p:childTnLst>
                              <p:par>
                                <p:cTn id="23" presetClass="entr" nodeType="afterEffect" presetSubtype="16" presetID="23" grpId="5" fill="hold">
                                  <p:stCondLst>
                                    <p:cond delay="0"/>
                                  </p:stCondLst>
                                  <p:iterate type="el" backwards="0">
                                    <p:tmAbs val="0"/>
                                  </p:iterate>
                                  <p:childTnLst>
                                    <p:set>
                                      <p:cBhvr>
                                        <p:cTn id="24" fill="hold"/>
                                        <p:tgtEl>
                                          <p:spTgt spid="309"/>
                                        </p:tgtEl>
                                        <p:attrNameLst>
                                          <p:attrName>style.visibility</p:attrName>
                                        </p:attrNameLst>
                                      </p:cBhvr>
                                      <p:to>
                                        <p:strVal val="visible"/>
                                      </p:to>
                                    </p:set>
                                    <p:anim calcmode="lin" valueType="num">
                                      <p:cBhvr>
                                        <p:cTn id="25" dur="750" fill="hold"/>
                                        <p:tgtEl>
                                          <p:spTgt spid="309"/>
                                        </p:tgtEl>
                                        <p:attrNameLst>
                                          <p:attrName>ppt_w</p:attrName>
                                        </p:attrNameLst>
                                      </p:cBhvr>
                                      <p:tavLst>
                                        <p:tav tm="0">
                                          <p:val>
                                            <p:fltVal val="0"/>
                                          </p:val>
                                        </p:tav>
                                        <p:tav tm="100000">
                                          <p:val>
                                            <p:strVal val="#ppt_w"/>
                                          </p:val>
                                        </p:tav>
                                      </p:tavLst>
                                    </p:anim>
                                    <p:anim calcmode="lin" valueType="num">
                                      <p:cBhvr>
                                        <p:cTn id="26" dur="750" fill="hold"/>
                                        <p:tgtEl>
                                          <p:spTgt spid="309"/>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Class="exit" nodeType="clickEffect" presetID="10" grpId="6" fill="hold">
                                  <p:stCondLst>
                                    <p:cond delay="0"/>
                                  </p:stCondLst>
                                  <p:iterate type="el" backwards="0">
                                    <p:tmAbs val="0"/>
                                  </p:iterate>
                                  <p:childTnLst>
                                    <p:animEffect filter="fade" transition="out">
                                      <p:cBhvr>
                                        <p:cTn id="30" dur="1000" fill="hold"/>
                                        <p:tgtEl>
                                          <p:spTgt spid="309"/>
                                        </p:tgtEl>
                                      </p:cBhvr>
                                    </p:animEffect>
                                    <p:set>
                                      <p:cBhvr>
                                        <p:cTn id="31" fill="hold">
                                          <p:stCondLst>
                                            <p:cond delay="999"/>
                                          </p:stCondLst>
                                        </p:cTn>
                                        <p:tgtEl>
                                          <p:spTgt spid="309"/>
                                        </p:tgtEl>
                                        <p:attrNameLst>
                                          <p:attrName>style.visibility</p:attrName>
                                        </p:attrNameLst>
                                      </p:cBhvr>
                                      <p:to>
                                        <p:strVal val="hidden"/>
                                      </p:to>
                                    </p:set>
                                  </p:childTnLst>
                                </p:cTn>
                              </p:par>
                            </p:childTnLst>
                          </p:cTn>
                        </p:par>
                        <p:par>
                          <p:cTn id="32" fill="hold">
                            <p:stCondLst>
                              <p:cond delay="1000"/>
                            </p:stCondLst>
                            <p:childTnLst>
                              <p:par>
                                <p:cTn id="33" presetClass="entr" nodeType="afterEffect" presetSubtype="16" presetID="23" grpId="7" fill="hold">
                                  <p:stCondLst>
                                    <p:cond delay="0"/>
                                  </p:stCondLst>
                                  <p:iterate type="el" backwards="0">
                                    <p:tmAbs val="0"/>
                                  </p:iterate>
                                  <p:childTnLst>
                                    <p:set>
                                      <p:cBhvr>
                                        <p:cTn id="34" fill="hold"/>
                                        <p:tgtEl>
                                          <p:spTgt spid="315"/>
                                        </p:tgtEl>
                                        <p:attrNameLst>
                                          <p:attrName>style.visibility</p:attrName>
                                        </p:attrNameLst>
                                      </p:cBhvr>
                                      <p:to>
                                        <p:strVal val="visible"/>
                                      </p:to>
                                    </p:set>
                                    <p:anim calcmode="lin" valueType="num">
                                      <p:cBhvr>
                                        <p:cTn id="35" dur="750" fill="hold"/>
                                        <p:tgtEl>
                                          <p:spTgt spid="315"/>
                                        </p:tgtEl>
                                        <p:attrNameLst>
                                          <p:attrName>ppt_w</p:attrName>
                                        </p:attrNameLst>
                                      </p:cBhvr>
                                      <p:tavLst>
                                        <p:tav tm="0">
                                          <p:val>
                                            <p:fltVal val="0"/>
                                          </p:val>
                                        </p:tav>
                                        <p:tav tm="100000">
                                          <p:val>
                                            <p:strVal val="#ppt_w"/>
                                          </p:val>
                                        </p:tav>
                                      </p:tavLst>
                                    </p:anim>
                                    <p:anim calcmode="lin" valueType="num">
                                      <p:cBhvr>
                                        <p:cTn id="36" dur="750" fill="hold"/>
                                        <p:tgtEl>
                                          <p:spTgt spid="315"/>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16" presetID="23" grpId="8" fill="hold">
                                  <p:stCondLst>
                                    <p:cond delay="0"/>
                                  </p:stCondLst>
                                  <p:iterate type="el" backwards="0">
                                    <p:tmAbs val="0"/>
                                  </p:iterate>
                                  <p:childTnLst>
                                    <p:set>
                                      <p:cBhvr>
                                        <p:cTn id="40" fill="hold"/>
                                        <p:tgtEl>
                                          <p:spTgt spid="313"/>
                                        </p:tgtEl>
                                        <p:attrNameLst>
                                          <p:attrName>style.visibility</p:attrName>
                                        </p:attrNameLst>
                                      </p:cBhvr>
                                      <p:to>
                                        <p:strVal val="visible"/>
                                      </p:to>
                                    </p:set>
                                    <p:anim calcmode="lin" valueType="num">
                                      <p:cBhvr>
                                        <p:cTn id="41" dur="750" fill="hold"/>
                                        <p:tgtEl>
                                          <p:spTgt spid="313"/>
                                        </p:tgtEl>
                                        <p:attrNameLst>
                                          <p:attrName>ppt_w</p:attrName>
                                        </p:attrNameLst>
                                      </p:cBhvr>
                                      <p:tavLst>
                                        <p:tav tm="0">
                                          <p:val>
                                            <p:fltVal val="0"/>
                                          </p:val>
                                        </p:tav>
                                        <p:tav tm="100000">
                                          <p:val>
                                            <p:strVal val="#ppt_w"/>
                                          </p:val>
                                        </p:tav>
                                      </p:tavLst>
                                    </p:anim>
                                    <p:anim calcmode="lin" valueType="num">
                                      <p:cBhvr>
                                        <p:cTn id="42" dur="750" fill="hold"/>
                                        <p:tgtEl>
                                          <p:spTgt spid="313"/>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Class="exit" nodeType="clickEffect" presetID="10" grpId="9" fill="hold">
                                  <p:stCondLst>
                                    <p:cond delay="0"/>
                                  </p:stCondLst>
                                  <p:iterate type="el" backwards="0">
                                    <p:tmAbs val="0"/>
                                  </p:iterate>
                                  <p:childTnLst>
                                    <p:animEffect filter="fade" transition="out">
                                      <p:cBhvr>
                                        <p:cTn id="46" dur="1000" fill="hold"/>
                                        <p:tgtEl>
                                          <p:spTgt spid="315"/>
                                        </p:tgtEl>
                                      </p:cBhvr>
                                    </p:animEffect>
                                    <p:set>
                                      <p:cBhvr>
                                        <p:cTn id="47" fill="hold">
                                          <p:stCondLst>
                                            <p:cond delay="999"/>
                                          </p:stCondLst>
                                        </p:cTn>
                                        <p:tgtEl>
                                          <p:spTgt spid="315"/>
                                        </p:tgtEl>
                                        <p:attrNameLst>
                                          <p:attrName>style.visibility</p:attrName>
                                        </p:attrNameLst>
                                      </p:cBhvr>
                                      <p:to>
                                        <p:strVal val="hidden"/>
                                      </p:to>
                                    </p:set>
                                  </p:childTnLst>
                                </p:cTn>
                              </p:par>
                            </p:childTnLst>
                          </p:cTn>
                        </p:par>
                        <p:par>
                          <p:cTn id="48" fill="hold">
                            <p:stCondLst>
                              <p:cond delay="1000"/>
                            </p:stCondLst>
                            <p:childTnLst>
                              <p:par>
                                <p:cTn id="49" presetClass="entr" nodeType="afterEffect" presetSubtype="16" presetID="23" grpId="10" fill="hold">
                                  <p:stCondLst>
                                    <p:cond delay="0"/>
                                  </p:stCondLst>
                                  <p:iterate type="el" backwards="0">
                                    <p:tmAbs val="0"/>
                                  </p:iterate>
                                  <p:childTnLst>
                                    <p:set>
                                      <p:cBhvr>
                                        <p:cTn id="50" fill="hold"/>
                                        <p:tgtEl>
                                          <p:spTgt spid="314"/>
                                        </p:tgtEl>
                                        <p:attrNameLst>
                                          <p:attrName>style.visibility</p:attrName>
                                        </p:attrNameLst>
                                      </p:cBhvr>
                                      <p:to>
                                        <p:strVal val="visible"/>
                                      </p:to>
                                    </p:set>
                                    <p:anim calcmode="lin" valueType="num">
                                      <p:cBhvr>
                                        <p:cTn id="51" dur="750" fill="hold"/>
                                        <p:tgtEl>
                                          <p:spTgt spid="314"/>
                                        </p:tgtEl>
                                        <p:attrNameLst>
                                          <p:attrName>ppt_w</p:attrName>
                                        </p:attrNameLst>
                                      </p:cBhvr>
                                      <p:tavLst>
                                        <p:tav tm="0">
                                          <p:val>
                                            <p:fltVal val="0"/>
                                          </p:val>
                                        </p:tav>
                                        <p:tav tm="100000">
                                          <p:val>
                                            <p:strVal val="#ppt_w"/>
                                          </p:val>
                                        </p:tav>
                                      </p:tavLst>
                                    </p:anim>
                                    <p:anim calcmode="lin" valueType="num">
                                      <p:cBhvr>
                                        <p:cTn id="52" dur="750" fill="hold"/>
                                        <p:tgtEl>
                                          <p:spTgt spid="314"/>
                                        </p:tgtEl>
                                        <p:attrNameLst>
                                          <p:attrName>ppt_h</p:attrName>
                                        </p:attrNameLst>
                                      </p:cBhvr>
                                      <p:tavLst>
                                        <p:tav tm="0">
                                          <p:val>
                                            <p:fltVal val="0"/>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Class="entr" nodeType="clickEffect" presetSubtype="16" presetID="23" grpId="11" fill="hold">
                                  <p:stCondLst>
                                    <p:cond delay="0"/>
                                  </p:stCondLst>
                                  <p:iterate type="el" backwards="0">
                                    <p:tmAbs val="0"/>
                                  </p:iterate>
                                  <p:childTnLst>
                                    <p:set>
                                      <p:cBhvr>
                                        <p:cTn id="56" fill="hold"/>
                                        <p:tgtEl>
                                          <p:spTgt spid="312"/>
                                        </p:tgtEl>
                                        <p:attrNameLst>
                                          <p:attrName>style.visibility</p:attrName>
                                        </p:attrNameLst>
                                      </p:cBhvr>
                                      <p:to>
                                        <p:strVal val="visible"/>
                                      </p:to>
                                    </p:set>
                                    <p:anim calcmode="lin" valueType="num">
                                      <p:cBhvr>
                                        <p:cTn id="57" dur="750" fill="hold"/>
                                        <p:tgtEl>
                                          <p:spTgt spid="312"/>
                                        </p:tgtEl>
                                        <p:attrNameLst>
                                          <p:attrName>ppt_w</p:attrName>
                                        </p:attrNameLst>
                                      </p:cBhvr>
                                      <p:tavLst>
                                        <p:tav tm="0">
                                          <p:val>
                                            <p:fltVal val="0"/>
                                          </p:val>
                                        </p:tav>
                                        <p:tav tm="100000">
                                          <p:val>
                                            <p:strVal val="#ppt_w"/>
                                          </p:val>
                                        </p:tav>
                                      </p:tavLst>
                                    </p:anim>
                                    <p:anim calcmode="lin" valueType="num">
                                      <p:cBhvr>
                                        <p:cTn id="58" dur="750" fill="hold"/>
                                        <p:tgtEl>
                                          <p:spTgt spid="312"/>
                                        </p:tgtEl>
                                        <p:attrNameLst>
                                          <p:attrName>ppt_h</p:attrName>
                                        </p:attrNameLst>
                                      </p:cBhvr>
                                      <p:tavLst>
                                        <p:tav tm="0">
                                          <p:val>
                                            <p:fltVal val="0"/>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Class="exit" nodeType="clickEffect" presetID="10" grpId="12" fill="hold">
                                  <p:stCondLst>
                                    <p:cond delay="0"/>
                                  </p:stCondLst>
                                  <p:iterate type="el" backwards="0">
                                    <p:tmAbs val="0"/>
                                  </p:iterate>
                                  <p:childTnLst>
                                    <p:animEffect filter="fade" transition="out">
                                      <p:cBhvr>
                                        <p:cTn id="62" dur="1000" fill="hold"/>
                                        <p:tgtEl>
                                          <p:spTgt spid="312"/>
                                        </p:tgtEl>
                                      </p:cBhvr>
                                    </p:animEffect>
                                    <p:set>
                                      <p:cBhvr>
                                        <p:cTn id="63" fill="hold">
                                          <p:stCondLst>
                                            <p:cond delay="999"/>
                                          </p:stCondLst>
                                        </p:cTn>
                                        <p:tgtEl>
                                          <p:spTgt spid="312"/>
                                        </p:tgtEl>
                                        <p:attrNameLst>
                                          <p:attrName>style.visibility</p:attrName>
                                        </p:attrNameLst>
                                      </p:cBhvr>
                                      <p:to>
                                        <p:strVal val="hidden"/>
                                      </p:to>
                                    </p:set>
                                  </p:childTnLst>
                                </p:cTn>
                              </p:par>
                            </p:childTnLst>
                          </p:cTn>
                        </p:par>
                        <p:par>
                          <p:cTn id="64" fill="hold">
                            <p:stCondLst>
                              <p:cond delay="1000"/>
                            </p:stCondLst>
                            <p:childTnLst>
                              <p:par>
                                <p:cTn id="65" presetClass="exit" nodeType="afterEffect" presetID="10" grpId="13" fill="hold">
                                  <p:stCondLst>
                                    <p:cond delay="0"/>
                                  </p:stCondLst>
                                  <p:iterate type="el" backwards="0">
                                    <p:tmAbs val="0"/>
                                  </p:iterate>
                                  <p:childTnLst>
                                    <p:animEffect filter="fade" transition="out">
                                      <p:cBhvr>
                                        <p:cTn id="66" dur="1000" fill="hold"/>
                                        <p:tgtEl>
                                          <p:spTgt spid="313"/>
                                        </p:tgtEl>
                                      </p:cBhvr>
                                    </p:animEffect>
                                    <p:set>
                                      <p:cBhvr>
                                        <p:cTn id="67" fill="hold">
                                          <p:stCondLst>
                                            <p:cond delay="999"/>
                                          </p:stCondLst>
                                        </p:cTn>
                                        <p:tgtEl>
                                          <p:spTgt spid="313"/>
                                        </p:tgtEl>
                                        <p:attrNameLst>
                                          <p:attrName>style.visibility</p:attrName>
                                        </p:attrNameLst>
                                      </p:cBhvr>
                                      <p:to>
                                        <p:strVal val="hidden"/>
                                      </p:to>
                                    </p:set>
                                  </p:childTnLst>
                                </p:cTn>
                              </p:par>
                            </p:childTnLst>
                          </p:cTn>
                        </p:par>
                        <p:par>
                          <p:cTn id="68" fill="hold">
                            <p:stCondLst>
                              <p:cond delay="2000"/>
                            </p:stCondLst>
                            <p:childTnLst>
                              <p:par>
                                <p:cTn id="69" presetClass="exit" nodeType="afterEffect" presetID="10" grpId="14" fill="hold">
                                  <p:stCondLst>
                                    <p:cond delay="0"/>
                                  </p:stCondLst>
                                  <p:iterate type="el" backwards="0">
                                    <p:tmAbs val="0"/>
                                  </p:iterate>
                                  <p:childTnLst>
                                    <p:animEffect filter="fade" transition="out">
                                      <p:cBhvr>
                                        <p:cTn id="70" dur="1000" fill="hold"/>
                                        <p:tgtEl>
                                          <p:spTgt spid="314"/>
                                        </p:tgtEl>
                                      </p:cBhvr>
                                    </p:animEffect>
                                    <p:set>
                                      <p:cBhvr>
                                        <p:cTn id="71" fill="hold">
                                          <p:stCondLst>
                                            <p:cond delay="999"/>
                                          </p:stCondLst>
                                        </p:cTn>
                                        <p:tgtEl>
                                          <p:spTgt spid="314"/>
                                        </p:tgtEl>
                                        <p:attrNameLst>
                                          <p:attrName>style.visibility</p:attrName>
                                        </p:attrNameLst>
                                      </p:cBhvr>
                                      <p:to>
                                        <p:strVal val="hidden"/>
                                      </p:to>
                                    </p:set>
                                  </p:childTnLst>
                                </p:cTn>
                              </p:par>
                            </p:childTnLst>
                          </p:cTn>
                        </p:par>
                        <p:par>
                          <p:cTn id="72" fill="hold">
                            <p:stCondLst>
                              <p:cond delay="3000"/>
                            </p:stCondLst>
                            <p:childTnLst>
                              <p:par>
                                <p:cTn id="73" presetClass="entr" nodeType="afterEffect" presetID="10" grpId="15" fill="hold">
                                  <p:stCondLst>
                                    <p:cond delay="0"/>
                                  </p:stCondLst>
                                  <p:iterate type="el" backwards="0">
                                    <p:tmAbs val="0"/>
                                  </p:iterate>
                                  <p:childTnLst>
                                    <p:set>
                                      <p:cBhvr>
                                        <p:cTn id="74" fill="hold"/>
                                        <p:tgtEl>
                                          <p:spTgt spid="311"/>
                                        </p:tgtEl>
                                        <p:attrNameLst>
                                          <p:attrName>style.visibility</p:attrName>
                                        </p:attrNameLst>
                                      </p:cBhvr>
                                      <p:to>
                                        <p:strVal val="visible"/>
                                      </p:to>
                                    </p:set>
                                    <p:animEffect filter="fade" transition="in">
                                      <p:cBhvr>
                                        <p:cTn id="75" dur="1000"/>
                                        <p:tgtEl>
                                          <p:spTgt spid="311"/>
                                        </p:tgtEl>
                                      </p:cBhvr>
                                    </p:animEffect>
                                  </p:childTnLst>
                                </p:cTn>
                              </p:par>
                            </p:childTnLst>
                          </p:cTn>
                        </p:par>
                        <p:par>
                          <p:cTn id="76" fill="hold">
                            <p:stCondLst>
                              <p:cond delay="4000"/>
                            </p:stCondLst>
                            <p:childTnLst>
                              <p:par>
                                <p:cTn id="77" presetClass="entr" nodeType="afterEffect" presetSubtype="16" presetID="23" grpId="16" fill="hold">
                                  <p:stCondLst>
                                    <p:cond delay="0"/>
                                  </p:stCondLst>
                                  <p:iterate type="el" backwards="0">
                                    <p:tmAbs val="0"/>
                                  </p:iterate>
                                  <p:childTnLst>
                                    <p:set>
                                      <p:cBhvr>
                                        <p:cTn id="78" fill="hold"/>
                                        <p:tgtEl>
                                          <p:spTgt spid="310"/>
                                        </p:tgtEl>
                                        <p:attrNameLst>
                                          <p:attrName>style.visibility</p:attrName>
                                        </p:attrNameLst>
                                      </p:cBhvr>
                                      <p:to>
                                        <p:strVal val="visible"/>
                                      </p:to>
                                    </p:set>
                                    <p:anim calcmode="lin" valueType="num">
                                      <p:cBhvr>
                                        <p:cTn id="79" dur="750" fill="hold"/>
                                        <p:tgtEl>
                                          <p:spTgt spid="310"/>
                                        </p:tgtEl>
                                        <p:attrNameLst>
                                          <p:attrName>ppt_w</p:attrName>
                                        </p:attrNameLst>
                                      </p:cBhvr>
                                      <p:tavLst>
                                        <p:tav tm="0">
                                          <p:val>
                                            <p:fltVal val="0"/>
                                          </p:val>
                                        </p:tav>
                                        <p:tav tm="100000">
                                          <p:val>
                                            <p:strVal val="#ppt_w"/>
                                          </p:val>
                                        </p:tav>
                                      </p:tavLst>
                                    </p:anim>
                                    <p:anim calcmode="lin" valueType="num">
                                      <p:cBhvr>
                                        <p:cTn id="80" dur="750" fill="hold"/>
                                        <p:tgtEl>
                                          <p:spTgt spid="310"/>
                                        </p:tgtEl>
                                        <p:attrNameLst>
                                          <p:attrName>ppt_h</p:attrName>
                                        </p:attrNameLst>
                                      </p:cBhvr>
                                      <p:tavLst>
                                        <p:tav tm="0">
                                          <p:val>
                                            <p:fltVal val="0"/>
                                          </p:val>
                                        </p:tav>
                                        <p:tav tm="100000">
                                          <p:val>
                                            <p:strVal val="#ppt_h"/>
                                          </p:val>
                                        </p:tav>
                                      </p:tavLst>
                                    </p:anim>
                                  </p:childTnLst>
                                </p:cTn>
                              </p:par>
                            </p:childTnLst>
                          </p:cTn>
                        </p:par>
                      </p:childTnLst>
                    </p:cTn>
                  </p:par>
                  <p:par>
                    <p:cTn id="81" fill="hold">
                      <p:stCondLst>
                        <p:cond delay="indefinite"/>
                      </p:stCondLst>
                      <p:childTnLst>
                        <p:par>
                          <p:cTn id="82" fill="hold">
                            <p:stCondLst>
                              <p:cond delay="0"/>
                            </p:stCondLst>
                            <p:childTnLst>
                              <p:par>
                                <p:cTn id="83" presetClass="entr" nodeType="clickEffect" presetSubtype="16" presetID="23" grpId="17" fill="hold">
                                  <p:stCondLst>
                                    <p:cond delay="0"/>
                                  </p:stCondLst>
                                  <p:iterate type="el" backwards="0">
                                    <p:tmAbs val="0"/>
                                  </p:iterate>
                                  <p:childTnLst>
                                    <p:set>
                                      <p:cBhvr>
                                        <p:cTn id="84" fill="hold"/>
                                        <p:tgtEl>
                                          <p:spTgt spid="317"/>
                                        </p:tgtEl>
                                        <p:attrNameLst>
                                          <p:attrName>style.visibility</p:attrName>
                                        </p:attrNameLst>
                                      </p:cBhvr>
                                      <p:to>
                                        <p:strVal val="visible"/>
                                      </p:to>
                                    </p:set>
                                    <p:anim calcmode="lin" valueType="num">
                                      <p:cBhvr>
                                        <p:cTn id="85" dur="750" fill="hold"/>
                                        <p:tgtEl>
                                          <p:spTgt spid="317"/>
                                        </p:tgtEl>
                                        <p:attrNameLst>
                                          <p:attrName>ppt_w</p:attrName>
                                        </p:attrNameLst>
                                      </p:cBhvr>
                                      <p:tavLst>
                                        <p:tav tm="0">
                                          <p:val>
                                            <p:fltVal val="0"/>
                                          </p:val>
                                        </p:tav>
                                        <p:tav tm="100000">
                                          <p:val>
                                            <p:strVal val="#ppt_w"/>
                                          </p:val>
                                        </p:tav>
                                      </p:tavLst>
                                    </p:anim>
                                    <p:anim calcmode="lin" valueType="num">
                                      <p:cBhvr>
                                        <p:cTn id="86" dur="750" fill="hold"/>
                                        <p:tgtEl>
                                          <p:spTgt spid="3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7" grpId="17"/>
      <p:bldP build="whole" bldLvl="1" animBg="1" rev="0" advAuto="0" spid="315" grpId="7"/>
      <p:bldP build="whole" bldLvl="1" animBg="1" rev="0" advAuto="0" spid="313" grpId="8"/>
      <p:bldP build="whole" bldLvl="1" animBg="1" rev="0" advAuto="0" spid="314" grpId="10"/>
      <p:bldP build="whole" bldLvl="1" animBg="1" rev="0" advAuto="0" spid="315" grpId="9"/>
      <p:bldP build="whole" bldLvl="1" animBg="1" rev="0" advAuto="0" spid="311" grpId="15"/>
      <p:bldP build="whole" bldLvl="1" animBg="1" rev="0" advAuto="0" spid="316" grpId="2"/>
      <p:bldP build="whole" bldLvl="1" animBg="1" rev="0" advAuto="0" spid="316" grpId="3"/>
      <p:bldP build="whole" bldLvl="1" animBg="1" rev="0" advAuto="0" spid="313" grpId="13"/>
      <p:bldP build="whole" bldLvl="1" animBg="1" rev="0" advAuto="0" spid="314" grpId="14"/>
      <p:bldP build="whole" bldLvl="1" animBg="1" rev="0" advAuto="0" spid="310" grpId="16"/>
      <p:bldP build="whole" bldLvl="1" animBg="1" rev="0" advAuto="0" spid="308" grpId="1"/>
      <p:bldP build="whole" bldLvl="1" animBg="1" rev="0" advAuto="0" spid="308" grpId="4"/>
      <p:bldP build="whole" bldLvl="1" animBg="1" rev="0" advAuto="0" spid="312" grpId="11"/>
      <p:bldP build="whole" bldLvl="1" animBg="1" rev="0" advAuto="0" spid="312" grpId="12"/>
      <p:bldP build="whole" bldLvl="1" animBg="1" rev="0" advAuto="0" spid="309" grpId="5"/>
      <p:bldP build="whole" bldLvl="1" animBg="1" rev="0" advAuto="0" spid="309" grpId="6"/>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320" name="20150412_155717_resized.jpg" descr="20150412_155717_resized.jpg"/>
          <p:cNvPicPr>
            <a:picLocks noChangeAspect="1"/>
          </p:cNvPicPr>
          <p:nvPr/>
        </p:nvPicPr>
        <p:blipFill>
          <a:blip r:embed="rId2">
            <a:extLst/>
          </a:blip>
          <a:stretch>
            <a:fillRect/>
          </a:stretch>
        </p:blipFill>
        <p:spPr>
          <a:xfrm>
            <a:off x="0" y="9263"/>
            <a:ext cx="24384000" cy="13716001"/>
          </a:xfrm>
          <a:prstGeom prst="rect">
            <a:avLst/>
          </a:prstGeom>
          <a:ln w="12700">
            <a:miter lim="400000"/>
          </a:ln>
        </p:spPr>
      </p:pic>
      <p:sp>
        <p:nvSpPr>
          <p:cNvPr id="321" name="Rectangle"/>
          <p:cNvSpPr/>
          <p:nvPr/>
        </p:nvSpPr>
        <p:spPr>
          <a:xfrm>
            <a:off x="582116" y="912069"/>
            <a:ext cx="23219768" cy="11891863"/>
          </a:xfrm>
          <a:prstGeom prst="rect">
            <a:avLst/>
          </a:prstGeom>
          <a:solidFill>
            <a:srgbClr val="FFFFFF">
              <a:alpha val="71705"/>
            </a:srgbClr>
          </a:solidFill>
          <a:ln w="12700">
            <a:miter lim="400000"/>
          </a:ln>
          <a:effectLst>
            <a:outerShdw sx="100000" sy="100000" kx="0" ky="0" algn="b" rotWithShape="0" blurRad="76200" dist="0" dir="18900000">
              <a:srgbClr val="000000">
                <a:alpha val="72832"/>
              </a:srgbClr>
            </a:outerShdw>
          </a:effectLst>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grpSp>
        <p:nvGrpSpPr>
          <p:cNvPr id="358" name="Group"/>
          <p:cNvGrpSpPr/>
          <p:nvPr/>
        </p:nvGrpSpPr>
        <p:grpSpPr>
          <a:xfrm>
            <a:off x="647699" y="1013158"/>
            <a:ext cx="23064442" cy="11837195"/>
            <a:chOff x="0" y="0"/>
            <a:chExt cx="23064440" cy="11837193"/>
          </a:xfrm>
        </p:grpSpPr>
        <p:grpSp>
          <p:nvGrpSpPr>
            <p:cNvPr id="355" name="Group"/>
            <p:cNvGrpSpPr/>
            <p:nvPr/>
          </p:nvGrpSpPr>
          <p:grpSpPr>
            <a:xfrm>
              <a:off x="1446559" y="0"/>
              <a:ext cx="21617882" cy="10859294"/>
              <a:chOff x="0" y="0"/>
              <a:chExt cx="21617879" cy="10859293"/>
            </a:xfrm>
          </p:grpSpPr>
          <p:sp>
            <p:nvSpPr>
              <p:cNvPr id="322" name="Rectangle"/>
              <p:cNvSpPr/>
              <p:nvPr/>
            </p:nvSpPr>
            <p:spPr>
              <a:xfrm>
                <a:off x="1145479" y="0"/>
                <a:ext cx="20472401" cy="9914733"/>
              </a:xfrm>
              <a:prstGeom prst="rect">
                <a:avLst/>
              </a:prstGeom>
              <a:noFill/>
              <a:ln w="9525" cap="flat">
                <a:solidFill>
                  <a:srgbClr val="000000"/>
                </a:solidFill>
                <a:prstDash val="solid"/>
                <a:round/>
              </a:ln>
              <a:effectLst/>
            </p:spPr>
            <p:txBody>
              <a:bodyPr wrap="square" lIns="50800" tIns="50800" rIns="50800" bIns="50800" numCol="1" anchor="ctr">
                <a:noAutofit/>
              </a:bodyPr>
              <a:lstStyle/>
              <a:p>
                <a:pPr marL="71123" marR="71123"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323" name="Line"/>
              <p:cNvSpPr/>
              <p:nvPr/>
            </p:nvSpPr>
            <p:spPr>
              <a:xfrm flipV="1">
                <a:off x="2618680" y="9919493"/>
                <a:ext cx="1" cy="334863"/>
              </a:xfrm>
              <a:prstGeom prst="line">
                <a:avLst/>
              </a:prstGeom>
              <a:noFill/>
              <a:ln w="9525" cap="flat">
                <a:solidFill>
                  <a:srgbClr val="000000"/>
                </a:solidFill>
                <a:prstDash val="solid"/>
                <a:round/>
              </a:ln>
              <a:effectLst/>
            </p:spPr>
            <p:txBody>
              <a:bodyPr wrap="square" lIns="0" tIns="0" rIns="0" bIns="0" numCol="1" anchor="t">
                <a:noAutofit/>
              </a:bodyPr>
              <a:lstStyle/>
              <a:p>
                <a:pPr marL="71123" marR="71123"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324" name="Line"/>
              <p:cNvSpPr/>
              <p:nvPr/>
            </p:nvSpPr>
            <p:spPr>
              <a:xfrm flipV="1">
                <a:off x="20398676" y="9919493"/>
                <a:ext cx="1" cy="334863"/>
              </a:xfrm>
              <a:prstGeom prst="line">
                <a:avLst/>
              </a:prstGeom>
              <a:noFill/>
              <a:ln w="9525" cap="flat">
                <a:solidFill>
                  <a:srgbClr val="000000"/>
                </a:solidFill>
                <a:prstDash val="solid"/>
                <a:round/>
              </a:ln>
              <a:effectLst/>
            </p:spPr>
            <p:txBody>
              <a:bodyPr wrap="square" lIns="0" tIns="0" rIns="0" bIns="0" numCol="1" anchor="t">
                <a:noAutofit/>
              </a:bodyPr>
              <a:lstStyle/>
              <a:p>
                <a:pPr marL="71123" marR="71123"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325" name="Line"/>
              <p:cNvSpPr/>
              <p:nvPr/>
            </p:nvSpPr>
            <p:spPr>
              <a:xfrm flipV="1">
                <a:off x="5158679" y="9919493"/>
                <a:ext cx="1" cy="334863"/>
              </a:xfrm>
              <a:prstGeom prst="line">
                <a:avLst/>
              </a:prstGeom>
              <a:noFill/>
              <a:ln w="9525" cap="flat">
                <a:solidFill>
                  <a:srgbClr val="000000"/>
                </a:solidFill>
                <a:prstDash val="solid"/>
                <a:round/>
              </a:ln>
              <a:effectLst/>
            </p:spPr>
            <p:txBody>
              <a:bodyPr wrap="square" lIns="0" tIns="0" rIns="0" bIns="0" numCol="1" anchor="t">
                <a:noAutofit/>
              </a:bodyPr>
              <a:lstStyle/>
              <a:p>
                <a:pPr marL="71123" marR="71123"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326" name="Line"/>
              <p:cNvSpPr/>
              <p:nvPr/>
            </p:nvSpPr>
            <p:spPr>
              <a:xfrm flipV="1">
                <a:off x="7703441" y="9919493"/>
                <a:ext cx="1" cy="334863"/>
              </a:xfrm>
              <a:prstGeom prst="line">
                <a:avLst/>
              </a:prstGeom>
              <a:noFill/>
              <a:ln w="9525" cap="flat">
                <a:solidFill>
                  <a:srgbClr val="000000"/>
                </a:solidFill>
                <a:prstDash val="solid"/>
                <a:round/>
              </a:ln>
              <a:effectLst/>
            </p:spPr>
            <p:txBody>
              <a:bodyPr wrap="square" lIns="0" tIns="0" rIns="0" bIns="0" numCol="1" anchor="t">
                <a:noAutofit/>
              </a:bodyPr>
              <a:lstStyle/>
              <a:p>
                <a:pPr marL="71123" marR="71123"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327" name="Line"/>
              <p:cNvSpPr/>
              <p:nvPr/>
            </p:nvSpPr>
            <p:spPr>
              <a:xfrm flipV="1">
                <a:off x="10238679" y="9919493"/>
                <a:ext cx="1" cy="334863"/>
              </a:xfrm>
              <a:prstGeom prst="line">
                <a:avLst/>
              </a:prstGeom>
              <a:noFill/>
              <a:ln w="9525" cap="flat">
                <a:solidFill>
                  <a:srgbClr val="000000"/>
                </a:solidFill>
                <a:prstDash val="solid"/>
                <a:round/>
              </a:ln>
              <a:effectLst/>
            </p:spPr>
            <p:txBody>
              <a:bodyPr wrap="square" lIns="0" tIns="0" rIns="0" bIns="0" numCol="1" anchor="t">
                <a:noAutofit/>
              </a:bodyPr>
              <a:lstStyle/>
              <a:p>
                <a:pPr marL="71123" marR="71123"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328" name="Line"/>
              <p:cNvSpPr/>
              <p:nvPr/>
            </p:nvSpPr>
            <p:spPr>
              <a:xfrm flipV="1">
                <a:off x="12773915" y="9919493"/>
                <a:ext cx="1" cy="334863"/>
              </a:xfrm>
              <a:prstGeom prst="line">
                <a:avLst/>
              </a:prstGeom>
              <a:noFill/>
              <a:ln w="9525" cap="flat">
                <a:solidFill>
                  <a:srgbClr val="000000"/>
                </a:solidFill>
                <a:prstDash val="solid"/>
                <a:round/>
              </a:ln>
              <a:effectLst/>
            </p:spPr>
            <p:txBody>
              <a:bodyPr wrap="square" lIns="0" tIns="0" rIns="0" bIns="0" numCol="1" anchor="t">
                <a:noAutofit/>
              </a:bodyPr>
              <a:lstStyle/>
              <a:p>
                <a:pPr marL="71123" marR="71123"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329" name="Line"/>
              <p:cNvSpPr/>
              <p:nvPr/>
            </p:nvSpPr>
            <p:spPr>
              <a:xfrm flipV="1">
                <a:off x="15318678" y="9919493"/>
                <a:ext cx="1" cy="334863"/>
              </a:xfrm>
              <a:prstGeom prst="line">
                <a:avLst/>
              </a:prstGeom>
              <a:noFill/>
              <a:ln w="9525" cap="flat">
                <a:solidFill>
                  <a:srgbClr val="000000"/>
                </a:solidFill>
                <a:prstDash val="solid"/>
                <a:round/>
              </a:ln>
              <a:effectLst/>
            </p:spPr>
            <p:txBody>
              <a:bodyPr wrap="square" lIns="0" tIns="0" rIns="0" bIns="0" numCol="1" anchor="t">
                <a:noAutofit/>
              </a:bodyPr>
              <a:lstStyle/>
              <a:p>
                <a:pPr marL="71123" marR="71123"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330" name="Line"/>
              <p:cNvSpPr/>
              <p:nvPr/>
            </p:nvSpPr>
            <p:spPr>
              <a:xfrm flipV="1">
                <a:off x="17863439" y="9919493"/>
                <a:ext cx="1" cy="334863"/>
              </a:xfrm>
              <a:prstGeom prst="line">
                <a:avLst/>
              </a:prstGeom>
              <a:noFill/>
              <a:ln w="9525" cap="flat">
                <a:solidFill>
                  <a:srgbClr val="000000"/>
                </a:solidFill>
                <a:prstDash val="solid"/>
                <a:round/>
              </a:ln>
              <a:effectLst/>
            </p:spPr>
            <p:txBody>
              <a:bodyPr wrap="square" lIns="0" tIns="0" rIns="0" bIns="0" numCol="1" anchor="t">
                <a:noAutofit/>
              </a:bodyPr>
              <a:lstStyle/>
              <a:p>
                <a:pPr marL="71123" marR="71123"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331" name="0"/>
              <p:cNvSpPr txBox="1"/>
              <p:nvPr/>
            </p:nvSpPr>
            <p:spPr>
              <a:xfrm>
                <a:off x="2404190" y="10198893"/>
                <a:ext cx="438506"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71123" marR="71123"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3800">
                    <a:uFill>
                      <a:solidFill>
                        <a:srgbClr val="000000"/>
                      </a:solidFill>
                    </a:uFill>
                    <a:latin typeface="Trebuchet MS"/>
                    <a:ea typeface="Trebuchet MS"/>
                    <a:cs typeface="Trebuchet MS"/>
                    <a:sym typeface="Trebuchet MS"/>
                  </a:defRPr>
                </a:lvl1pPr>
              </a:lstStyle>
              <a:p>
                <a:pPr/>
                <a:r>
                  <a:t>0</a:t>
                </a:r>
              </a:p>
            </p:txBody>
          </p:sp>
          <p:sp>
            <p:nvSpPr>
              <p:cNvPr id="332" name="1"/>
              <p:cNvSpPr txBox="1"/>
              <p:nvPr/>
            </p:nvSpPr>
            <p:spPr>
              <a:xfrm>
                <a:off x="4941808" y="10198893"/>
                <a:ext cx="438506"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71123" marR="71123"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3800">
                    <a:uFill>
                      <a:solidFill>
                        <a:srgbClr val="000000"/>
                      </a:solidFill>
                    </a:uFill>
                    <a:latin typeface="Trebuchet MS"/>
                    <a:ea typeface="Trebuchet MS"/>
                    <a:cs typeface="Trebuchet MS"/>
                    <a:sym typeface="Trebuchet MS"/>
                  </a:defRPr>
                </a:lvl1pPr>
              </a:lstStyle>
              <a:p>
                <a:pPr/>
                <a:r>
                  <a:t>1</a:t>
                </a:r>
              </a:p>
            </p:txBody>
          </p:sp>
          <p:sp>
            <p:nvSpPr>
              <p:cNvPr id="333" name="2"/>
              <p:cNvSpPr txBox="1"/>
              <p:nvPr/>
            </p:nvSpPr>
            <p:spPr>
              <a:xfrm>
                <a:off x="7479427" y="10198893"/>
                <a:ext cx="438506"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71123" marR="71123"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3800">
                    <a:uFill>
                      <a:solidFill>
                        <a:srgbClr val="000000"/>
                      </a:solidFill>
                    </a:uFill>
                    <a:latin typeface="Trebuchet MS"/>
                    <a:ea typeface="Trebuchet MS"/>
                    <a:cs typeface="Trebuchet MS"/>
                    <a:sym typeface="Trebuchet MS"/>
                  </a:defRPr>
                </a:lvl1pPr>
              </a:lstStyle>
              <a:p>
                <a:pPr/>
                <a:r>
                  <a:t>2</a:t>
                </a:r>
              </a:p>
            </p:txBody>
          </p:sp>
          <p:sp>
            <p:nvSpPr>
              <p:cNvPr id="334" name="6"/>
              <p:cNvSpPr txBox="1"/>
              <p:nvPr/>
            </p:nvSpPr>
            <p:spPr>
              <a:xfrm>
                <a:off x="17639424" y="10135393"/>
                <a:ext cx="438507"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71123" marR="71123"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3800">
                    <a:uFill>
                      <a:solidFill>
                        <a:srgbClr val="000000"/>
                      </a:solidFill>
                    </a:uFill>
                    <a:latin typeface="Trebuchet MS"/>
                    <a:ea typeface="Trebuchet MS"/>
                    <a:cs typeface="Trebuchet MS"/>
                    <a:sym typeface="Trebuchet MS"/>
                  </a:defRPr>
                </a:lvl1pPr>
              </a:lstStyle>
              <a:p>
                <a:pPr/>
                <a:r>
                  <a:t>6</a:t>
                </a:r>
              </a:p>
            </p:txBody>
          </p:sp>
          <p:sp>
            <p:nvSpPr>
              <p:cNvPr id="335" name="5"/>
              <p:cNvSpPr txBox="1"/>
              <p:nvPr/>
            </p:nvSpPr>
            <p:spPr>
              <a:xfrm>
                <a:off x="15099424" y="10135393"/>
                <a:ext cx="438507"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71123" marR="71123"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3800">
                    <a:uFill>
                      <a:solidFill>
                        <a:srgbClr val="000000"/>
                      </a:solidFill>
                    </a:uFill>
                    <a:latin typeface="Trebuchet MS"/>
                    <a:ea typeface="Trebuchet MS"/>
                    <a:cs typeface="Trebuchet MS"/>
                    <a:sym typeface="Trebuchet MS"/>
                  </a:defRPr>
                </a:lvl1pPr>
              </a:lstStyle>
              <a:p>
                <a:pPr/>
                <a:r>
                  <a:t>5</a:t>
                </a:r>
              </a:p>
            </p:txBody>
          </p:sp>
          <p:sp>
            <p:nvSpPr>
              <p:cNvPr id="336" name="4"/>
              <p:cNvSpPr txBox="1"/>
              <p:nvPr/>
            </p:nvSpPr>
            <p:spPr>
              <a:xfrm>
                <a:off x="12559425" y="10198893"/>
                <a:ext cx="438506"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71123" marR="71123"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3800">
                    <a:uFill>
                      <a:solidFill>
                        <a:srgbClr val="000000"/>
                      </a:solidFill>
                    </a:uFill>
                    <a:latin typeface="Trebuchet MS"/>
                    <a:ea typeface="Trebuchet MS"/>
                    <a:cs typeface="Trebuchet MS"/>
                    <a:sym typeface="Trebuchet MS"/>
                  </a:defRPr>
                </a:lvl1pPr>
              </a:lstStyle>
              <a:p>
                <a:pPr/>
                <a:r>
                  <a:t>4</a:t>
                </a:r>
              </a:p>
            </p:txBody>
          </p:sp>
          <p:sp>
            <p:nvSpPr>
              <p:cNvPr id="337" name="3"/>
              <p:cNvSpPr txBox="1"/>
              <p:nvPr/>
            </p:nvSpPr>
            <p:spPr>
              <a:xfrm>
                <a:off x="10021807" y="10198893"/>
                <a:ext cx="438506"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71123" marR="71123"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3800">
                    <a:uFill>
                      <a:solidFill>
                        <a:srgbClr val="000000"/>
                      </a:solidFill>
                    </a:uFill>
                    <a:latin typeface="Trebuchet MS"/>
                    <a:ea typeface="Trebuchet MS"/>
                    <a:cs typeface="Trebuchet MS"/>
                    <a:sym typeface="Trebuchet MS"/>
                  </a:defRPr>
                </a:lvl1pPr>
              </a:lstStyle>
              <a:p>
                <a:pPr/>
                <a:r>
                  <a:t>3</a:t>
                </a:r>
              </a:p>
            </p:txBody>
          </p:sp>
          <p:sp>
            <p:nvSpPr>
              <p:cNvPr id="338" name="7"/>
              <p:cNvSpPr txBox="1"/>
              <p:nvPr/>
            </p:nvSpPr>
            <p:spPr>
              <a:xfrm>
                <a:off x="20179423" y="10198893"/>
                <a:ext cx="438506"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71123" marR="71123"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3800">
                    <a:uFill>
                      <a:solidFill>
                        <a:srgbClr val="000000"/>
                      </a:solidFill>
                    </a:uFill>
                    <a:latin typeface="Trebuchet MS"/>
                    <a:ea typeface="Trebuchet MS"/>
                    <a:cs typeface="Trebuchet MS"/>
                    <a:sym typeface="Trebuchet MS"/>
                  </a:defRPr>
                </a:lvl1pPr>
              </a:lstStyle>
              <a:p>
                <a:pPr/>
                <a:r>
                  <a:t>7</a:t>
                </a:r>
              </a:p>
            </p:txBody>
          </p:sp>
          <p:sp>
            <p:nvSpPr>
              <p:cNvPr id="339" name="Line"/>
              <p:cNvSpPr/>
              <p:nvPr/>
            </p:nvSpPr>
            <p:spPr>
              <a:xfrm flipH="1">
                <a:off x="688280" y="9513093"/>
                <a:ext cx="438506" cy="1"/>
              </a:xfrm>
              <a:prstGeom prst="line">
                <a:avLst/>
              </a:prstGeom>
              <a:noFill/>
              <a:ln w="9525" cap="flat">
                <a:solidFill>
                  <a:srgbClr val="000000"/>
                </a:solidFill>
                <a:prstDash val="solid"/>
                <a:round/>
              </a:ln>
              <a:effectLst/>
            </p:spPr>
            <p:txBody>
              <a:bodyPr wrap="square" lIns="0" tIns="0" rIns="0" bIns="0" numCol="1" anchor="t">
                <a:noAutofit/>
              </a:bodyPr>
              <a:lstStyle/>
              <a:p>
                <a:pPr marL="71123" marR="71123"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340" name="Line"/>
              <p:cNvSpPr/>
              <p:nvPr/>
            </p:nvSpPr>
            <p:spPr>
              <a:xfrm flipH="1">
                <a:off x="751780" y="4423569"/>
                <a:ext cx="438506" cy="1"/>
              </a:xfrm>
              <a:prstGeom prst="line">
                <a:avLst/>
              </a:prstGeom>
              <a:noFill/>
              <a:ln w="9525" cap="flat">
                <a:solidFill>
                  <a:srgbClr val="000000"/>
                </a:solidFill>
                <a:prstDash val="solid"/>
                <a:round/>
              </a:ln>
              <a:effectLst/>
            </p:spPr>
            <p:txBody>
              <a:bodyPr wrap="square" lIns="0" tIns="0" rIns="0" bIns="0" numCol="1" anchor="t">
                <a:noAutofit/>
              </a:bodyPr>
              <a:lstStyle/>
              <a:p>
                <a:pPr marL="71123" marR="71123"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341" name="Line"/>
              <p:cNvSpPr/>
              <p:nvPr/>
            </p:nvSpPr>
            <p:spPr>
              <a:xfrm flipH="1">
                <a:off x="751780" y="5703093"/>
                <a:ext cx="438506" cy="1"/>
              </a:xfrm>
              <a:prstGeom prst="line">
                <a:avLst/>
              </a:prstGeom>
              <a:noFill/>
              <a:ln w="9525" cap="flat">
                <a:solidFill>
                  <a:srgbClr val="000000"/>
                </a:solidFill>
                <a:prstDash val="solid"/>
                <a:round/>
              </a:ln>
              <a:effectLst/>
            </p:spPr>
            <p:txBody>
              <a:bodyPr wrap="square" lIns="0" tIns="0" rIns="0" bIns="0" numCol="1" anchor="t">
                <a:noAutofit/>
              </a:bodyPr>
              <a:lstStyle/>
              <a:p>
                <a:pPr marL="71123" marR="71123"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342" name="Line"/>
              <p:cNvSpPr/>
              <p:nvPr/>
            </p:nvSpPr>
            <p:spPr>
              <a:xfrm flipH="1">
                <a:off x="688280" y="6968331"/>
                <a:ext cx="438506" cy="1"/>
              </a:xfrm>
              <a:prstGeom prst="line">
                <a:avLst/>
              </a:prstGeom>
              <a:noFill/>
              <a:ln w="9525" cap="flat">
                <a:solidFill>
                  <a:srgbClr val="000000"/>
                </a:solidFill>
                <a:prstDash val="solid"/>
                <a:round/>
              </a:ln>
              <a:effectLst/>
            </p:spPr>
            <p:txBody>
              <a:bodyPr wrap="square" lIns="0" tIns="0" rIns="0" bIns="0" numCol="1" anchor="t">
                <a:noAutofit/>
              </a:bodyPr>
              <a:lstStyle/>
              <a:p>
                <a:pPr marL="71123" marR="71123"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343" name="Line"/>
              <p:cNvSpPr/>
              <p:nvPr/>
            </p:nvSpPr>
            <p:spPr>
              <a:xfrm flipH="1">
                <a:off x="688280" y="8233568"/>
                <a:ext cx="438506" cy="1"/>
              </a:xfrm>
              <a:prstGeom prst="line">
                <a:avLst/>
              </a:prstGeom>
              <a:noFill/>
              <a:ln w="9525" cap="flat">
                <a:solidFill>
                  <a:srgbClr val="000000"/>
                </a:solidFill>
                <a:prstDash val="solid"/>
                <a:round/>
              </a:ln>
              <a:effectLst/>
            </p:spPr>
            <p:txBody>
              <a:bodyPr wrap="square" lIns="0" tIns="0" rIns="0" bIns="0" numCol="1" anchor="t">
                <a:noAutofit/>
              </a:bodyPr>
              <a:lstStyle/>
              <a:p>
                <a:pPr marL="71123" marR="71123"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344" name="Line"/>
              <p:cNvSpPr/>
              <p:nvPr/>
            </p:nvSpPr>
            <p:spPr>
              <a:xfrm flipH="1" flipV="1">
                <a:off x="751780" y="618331"/>
                <a:ext cx="438506" cy="1"/>
              </a:xfrm>
              <a:prstGeom prst="line">
                <a:avLst/>
              </a:prstGeom>
              <a:noFill/>
              <a:ln w="9525" cap="flat">
                <a:solidFill>
                  <a:srgbClr val="000000"/>
                </a:solidFill>
                <a:prstDash val="solid"/>
                <a:round/>
              </a:ln>
              <a:effectLst/>
            </p:spPr>
            <p:txBody>
              <a:bodyPr wrap="square" lIns="0" tIns="0" rIns="0" bIns="0" numCol="1" anchor="t">
                <a:noAutofit/>
              </a:bodyPr>
              <a:lstStyle/>
              <a:p>
                <a:pPr marL="71123" marR="71123"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345" name="Line"/>
              <p:cNvSpPr/>
              <p:nvPr/>
            </p:nvSpPr>
            <p:spPr>
              <a:xfrm flipH="1">
                <a:off x="751780" y="1883568"/>
                <a:ext cx="438506" cy="1"/>
              </a:xfrm>
              <a:prstGeom prst="line">
                <a:avLst/>
              </a:prstGeom>
              <a:noFill/>
              <a:ln w="9525" cap="flat">
                <a:solidFill>
                  <a:srgbClr val="000000"/>
                </a:solidFill>
                <a:prstDash val="solid"/>
                <a:round/>
              </a:ln>
              <a:effectLst/>
            </p:spPr>
            <p:txBody>
              <a:bodyPr wrap="square" lIns="0" tIns="0" rIns="0" bIns="0" numCol="1" anchor="t">
                <a:noAutofit/>
              </a:bodyPr>
              <a:lstStyle/>
              <a:p>
                <a:pPr marL="71123" marR="71123"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346" name="Line"/>
              <p:cNvSpPr/>
              <p:nvPr/>
            </p:nvSpPr>
            <p:spPr>
              <a:xfrm flipH="1">
                <a:off x="688280" y="3160712"/>
                <a:ext cx="438506" cy="1"/>
              </a:xfrm>
              <a:prstGeom prst="line">
                <a:avLst/>
              </a:prstGeom>
              <a:noFill/>
              <a:ln w="9525" cap="flat">
                <a:solidFill>
                  <a:srgbClr val="000000"/>
                </a:solidFill>
                <a:prstDash val="solid"/>
                <a:round/>
              </a:ln>
              <a:effectLst/>
            </p:spPr>
            <p:txBody>
              <a:bodyPr wrap="square" lIns="0" tIns="0" rIns="0" bIns="0" numCol="1" anchor="t">
                <a:noAutofit/>
              </a:bodyPr>
              <a:lstStyle/>
              <a:p>
                <a:pPr marL="71123" marR="71123"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347" name="15"/>
              <p:cNvSpPr txBox="1"/>
              <p:nvPr/>
            </p:nvSpPr>
            <p:spPr>
              <a:xfrm>
                <a:off x="0" y="9187656"/>
                <a:ext cx="927121"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marL="71123" marR="71123"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3800">
                    <a:uFill>
                      <a:solidFill>
                        <a:srgbClr val="000000"/>
                      </a:solidFill>
                    </a:uFill>
                    <a:latin typeface="Trebuchet MS"/>
                    <a:ea typeface="Trebuchet MS"/>
                    <a:cs typeface="Trebuchet MS"/>
                    <a:sym typeface="Trebuchet MS"/>
                  </a:defRPr>
                </a:lvl1pPr>
              </a:lstStyle>
              <a:p>
                <a:pPr/>
                <a:r>
                  <a:t>15</a:t>
                </a:r>
              </a:p>
            </p:txBody>
          </p:sp>
          <p:sp>
            <p:nvSpPr>
              <p:cNvPr id="348" name="16"/>
              <p:cNvSpPr txBox="1"/>
              <p:nvPr/>
            </p:nvSpPr>
            <p:spPr>
              <a:xfrm>
                <a:off x="0" y="7943850"/>
                <a:ext cx="927121"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marL="71123" marR="71123"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3800">
                    <a:uFill>
                      <a:solidFill>
                        <a:srgbClr val="000000"/>
                      </a:solidFill>
                    </a:uFill>
                    <a:latin typeface="Trebuchet MS"/>
                    <a:ea typeface="Trebuchet MS"/>
                    <a:cs typeface="Trebuchet MS"/>
                    <a:sym typeface="Trebuchet MS"/>
                  </a:defRPr>
                </a:lvl1pPr>
              </a:lstStyle>
              <a:p>
                <a:pPr/>
                <a:r>
                  <a:t>16</a:t>
                </a:r>
              </a:p>
            </p:txBody>
          </p:sp>
          <p:sp>
            <p:nvSpPr>
              <p:cNvPr id="349" name="17"/>
              <p:cNvSpPr txBox="1"/>
              <p:nvPr/>
            </p:nvSpPr>
            <p:spPr>
              <a:xfrm>
                <a:off x="0" y="6574631"/>
                <a:ext cx="927121"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marL="71123" marR="71123"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3800">
                    <a:uFill>
                      <a:solidFill>
                        <a:srgbClr val="000000"/>
                      </a:solidFill>
                    </a:uFill>
                    <a:latin typeface="Trebuchet MS"/>
                    <a:ea typeface="Trebuchet MS"/>
                    <a:cs typeface="Trebuchet MS"/>
                    <a:sym typeface="Trebuchet MS"/>
                  </a:defRPr>
                </a:lvl1pPr>
              </a:lstStyle>
              <a:p>
                <a:pPr/>
                <a:r>
                  <a:t>17</a:t>
                </a:r>
              </a:p>
            </p:txBody>
          </p:sp>
          <p:sp>
            <p:nvSpPr>
              <p:cNvPr id="350" name="18"/>
              <p:cNvSpPr txBox="1"/>
              <p:nvPr/>
            </p:nvSpPr>
            <p:spPr>
              <a:xfrm>
                <a:off x="0" y="5368131"/>
                <a:ext cx="927121"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marL="71123" marR="71123"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3800">
                    <a:uFill>
                      <a:solidFill>
                        <a:srgbClr val="000000"/>
                      </a:solidFill>
                    </a:uFill>
                    <a:latin typeface="Trebuchet MS"/>
                    <a:ea typeface="Trebuchet MS"/>
                    <a:cs typeface="Trebuchet MS"/>
                    <a:sym typeface="Trebuchet MS"/>
                  </a:defRPr>
                </a:lvl1pPr>
              </a:lstStyle>
              <a:p>
                <a:pPr/>
                <a:r>
                  <a:t>18</a:t>
                </a:r>
              </a:p>
            </p:txBody>
          </p:sp>
          <p:sp>
            <p:nvSpPr>
              <p:cNvPr id="351" name="19"/>
              <p:cNvSpPr txBox="1"/>
              <p:nvPr/>
            </p:nvSpPr>
            <p:spPr>
              <a:xfrm>
                <a:off x="0" y="4017168"/>
                <a:ext cx="927121"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marL="71123" marR="71123"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3800">
                    <a:uFill>
                      <a:solidFill>
                        <a:srgbClr val="000000"/>
                      </a:solidFill>
                    </a:uFill>
                    <a:latin typeface="Trebuchet MS"/>
                    <a:ea typeface="Trebuchet MS"/>
                    <a:cs typeface="Trebuchet MS"/>
                    <a:sym typeface="Trebuchet MS"/>
                  </a:defRPr>
                </a:lvl1pPr>
              </a:lstStyle>
              <a:p>
                <a:pPr/>
                <a:r>
                  <a:t>19</a:t>
                </a:r>
              </a:p>
            </p:txBody>
          </p:sp>
          <p:sp>
            <p:nvSpPr>
              <p:cNvPr id="352" name="20"/>
              <p:cNvSpPr txBox="1"/>
              <p:nvPr/>
            </p:nvSpPr>
            <p:spPr>
              <a:xfrm>
                <a:off x="0" y="2863850"/>
                <a:ext cx="927121"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marL="71123" marR="71123"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3800">
                    <a:uFill>
                      <a:solidFill>
                        <a:srgbClr val="000000"/>
                      </a:solidFill>
                    </a:uFill>
                    <a:latin typeface="Trebuchet MS"/>
                    <a:ea typeface="Trebuchet MS"/>
                    <a:cs typeface="Trebuchet MS"/>
                    <a:sym typeface="Trebuchet MS"/>
                  </a:defRPr>
                </a:lvl1pPr>
              </a:lstStyle>
              <a:p>
                <a:pPr/>
                <a:r>
                  <a:t>20</a:t>
                </a:r>
              </a:p>
            </p:txBody>
          </p:sp>
          <p:sp>
            <p:nvSpPr>
              <p:cNvPr id="353" name="21"/>
              <p:cNvSpPr txBox="1"/>
              <p:nvPr/>
            </p:nvSpPr>
            <p:spPr>
              <a:xfrm>
                <a:off x="12699" y="1558131"/>
                <a:ext cx="927122"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marL="71123" marR="71123"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3800">
                    <a:uFill>
                      <a:solidFill>
                        <a:srgbClr val="000000"/>
                      </a:solidFill>
                    </a:uFill>
                    <a:latin typeface="Trebuchet MS"/>
                    <a:ea typeface="Trebuchet MS"/>
                    <a:cs typeface="Trebuchet MS"/>
                    <a:sym typeface="Trebuchet MS"/>
                  </a:defRPr>
                </a:lvl1pPr>
              </a:lstStyle>
              <a:p>
                <a:pPr/>
                <a:r>
                  <a:t>21</a:t>
                </a:r>
              </a:p>
            </p:txBody>
          </p:sp>
          <p:sp>
            <p:nvSpPr>
              <p:cNvPr id="354" name="22"/>
              <p:cNvSpPr txBox="1"/>
              <p:nvPr/>
            </p:nvSpPr>
            <p:spPr>
              <a:xfrm>
                <a:off x="0" y="242887"/>
                <a:ext cx="927121"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marL="71123" marR="71123"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3800">
                    <a:uFill>
                      <a:solidFill>
                        <a:srgbClr val="000000"/>
                      </a:solidFill>
                    </a:uFill>
                    <a:latin typeface="Trebuchet MS"/>
                    <a:ea typeface="Trebuchet MS"/>
                    <a:cs typeface="Trebuchet MS"/>
                    <a:sym typeface="Trebuchet MS"/>
                  </a:defRPr>
                </a:lvl1pPr>
              </a:lstStyle>
              <a:p>
                <a:pPr/>
                <a:r>
                  <a:t>22</a:t>
                </a:r>
              </a:p>
            </p:txBody>
          </p:sp>
        </p:grpSp>
        <p:sp>
          <p:nvSpPr>
            <p:cNvPr id="356" name="Recurrence Log (Years)"/>
            <p:cNvSpPr txBox="1"/>
            <p:nvPr/>
          </p:nvSpPr>
          <p:spPr>
            <a:xfrm>
              <a:off x="6778186" y="10795793"/>
              <a:ext cx="8516228" cy="1041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71123" marR="71123"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lvl1pPr>
            </a:lstStyle>
            <a:p>
              <a:pPr/>
              <a:r>
                <a:t>Recurrence Log (Years)</a:t>
              </a:r>
            </a:p>
          </p:txBody>
        </p:sp>
        <p:sp>
          <p:nvSpPr>
            <p:cNvPr id="357" name="Energy Log (Joules)"/>
            <p:cNvSpPr txBox="1"/>
            <p:nvPr/>
          </p:nvSpPr>
          <p:spPr>
            <a:xfrm rot="16200000">
              <a:off x="-3106779" y="4206541"/>
              <a:ext cx="7254958" cy="1041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71123" marR="71123"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lvl1pPr>
            </a:lstStyle>
            <a:p>
              <a:pPr/>
              <a:r>
                <a:t>Energy Log (Joules)</a:t>
              </a:r>
            </a:p>
          </p:txBody>
        </p:sp>
      </p:grpSp>
      <p:grpSp>
        <p:nvGrpSpPr>
          <p:cNvPr id="362" name="Group"/>
          <p:cNvGrpSpPr/>
          <p:nvPr/>
        </p:nvGrpSpPr>
        <p:grpSpPr>
          <a:xfrm>
            <a:off x="4216598" y="2645133"/>
            <a:ext cx="4920449" cy="2226072"/>
            <a:chOff x="0" y="0"/>
            <a:chExt cx="4920447" cy="2226071"/>
          </a:xfrm>
        </p:grpSpPr>
        <p:sp>
          <p:nvSpPr>
            <p:cNvPr id="359" name="Oval"/>
            <p:cNvSpPr/>
            <p:nvPr/>
          </p:nvSpPr>
          <p:spPr>
            <a:xfrm>
              <a:off x="0" y="0"/>
              <a:ext cx="1270000" cy="2226072"/>
            </a:xfrm>
            <a:prstGeom prst="ellipse">
              <a:avLst/>
            </a:prstGeom>
            <a:solidFill>
              <a:srgbClr val="A6AAA9">
                <a:alpha val="40234"/>
              </a:srgbClr>
            </a:solidFill>
            <a:ln w="9525" cap="flat">
              <a:solidFill>
                <a:srgbClr val="000000">
                  <a:alpha val="40234"/>
                </a:srgbClr>
              </a:solidFill>
              <a:prstDash val="solid"/>
              <a:round/>
            </a:ln>
            <a:effectLst/>
          </p:spPr>
          <p:txBody>
            <a:bodyPr wrap="square" lIns="50800" tIns="50800" rIns="50800" bIns="50800" numCol="1" anchor="ctr">
              <a:noAutofit/>
            </a:bodyPr>
            <a:lstStyle/>
            <a:p>
              <a:pPr marL="71123" marR="71123"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360" name="Triangle"/>
            <p:cNvSpPr/>
            <p:nvPr/>
          </p:nvSpPr>
          <p:spPr>
            <a:xfrm>
              <a:off x="0" y="308669"/>
              <a:ext cx="1270001" cy="1270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chemeClr val="accent3">
                <a:hueOff val="-546623"/>
                <a:satOff val="7767"/>
                <a:lumOff val="-14512"/>
              </a:schemeClr>
            </a:solidFill>
            <a:ln w="9525" cap="flat">
              <a:solidFill>
                <a:srgbClr val="000000"/>
              </a:solidFill>
              <a:prstDash val="solid"/>
              <a:round/>
            </a:ln>
            <a:effectLst/>
          </p:spPr>
          <p:txBody>
            <a:bodyPr wrap="square" lIns="50800" tIns="50800" rIns="50800" bIns="50800" numCol="1" anchor="ctr">
              <a:noAutofit/>
            </a:bodyPr>
            <a:lstStyle/>
            <a:p>
              <a:pPr marL="71123" marR="71123"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361" name="Homo sapiens…"/>
            <p:cNvSpPr txBox="1"/>
            <p:nvPr/>
          </p:nvSpPr>
          <p:spPr>
            <a:xfrm>
              <a:off x="1232206" y="473971"/>
              <a:ext cx="3688242" cy="12781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marL="71123" marR="71123"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4200">
                  <a:uFill>
                    <a:solidFill>
                      <a:srgbClr val="000000"/>
                    </a:solidFill>
                  </a:uFill>
                  <a:latin typeface="Trebuchet MS"/>
                  <a:ea typeface="Trebuchet MS"/>
                  <a:cs typeface="Trebuchet MS"/>
                  <a:sym typeface="Trebuchet MS"/>
                </a:defRPr>
              </a:pPr>
              <a:r>
                <a:t>Homo sapiens</a:t>
              </a:r>
            </a:p>
            <a:p>
              <a:pPr marL="71123" marR="71123"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4200">
                  <a:uFill>
                    <a:solidFill>
                      <a:srgbClr val="000000"/>
                    </a:solidFill>
                  </a:uFill>
                  <a:latin typeface="Trebuchet MS"/>
                  <a:ea typeface="Trebuchet MS"/>
                  <a:cs typeface="Trebuchet MS"/>
                  <a:sym typeface="Trebuchet MS"/>
                </a:defRPr>
              </a:pPr>
              <a:r>
                <a:t>2</a:t>
              </a:r>
              <a:r>
                <a:rPr b="1" baseline="31999"/>
                <a:t>.</a:t>
              </a:r>
              <a:r>
                <a:t>10</a:t>
              </a:r>
              <a:r>
                <a:rPr baseline="31999"/>
                <a:t>13 </a:t>
              </a:r>
              <a:r>
                <a:t>W</a:t>
              </a:r>
            </a:p>
          </p:txBody>
        </p:sp>
      </p:grpSp>
      <p:sp>
        <p:nvSpPr>
          <p:cNvPr id="363" name="“Single-Species…"/>
          <p:cNvSpPr txBox="1"/>
          <p:nvPr/>
        </p:nvSpPr>
        <p:spPr>
          <a:xfrm>
            <a:off x="4501773" y="1900936"/>
            <a:ext cx="4005433" cy="12781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71123" marR="71123"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4200">
                <a:uFill>
                  <a:solidFill>
                    <a:srgbClr val="000000"/>
                  </a:solidFill>
                </a:uFill>
                <a:latin typeface="Trebuchet MS"/>
                <a:ea typeface="Trebuchet MS"/>
                <a:cs typeface="Trebuchet MS"/>
                <a:sym typeface="Trebuchet MS"/>
              </a:defRPr>
            </a:pPr>
            <a:r>
              <a:t>“Single-Species </a:t>
            </a:r>
          </a:p>
          <a:p>
            <a:pPr marL="71123" marR="71123"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4200">
                <a:uFill>
                  <a:solidFill>
                    <a:srgbClr val="000000"/>
                  </a:solidFill>
                </a:uFill>
                <a:latin typeface="Trebuchet MS"/>
                <a:ea typeface="Trebuchet MS"/>
                <a:cs typeface="Trebuchet MS"/>
                <a:sym typeface="Trebuchet MS"/>
              </a:defRPr>
            </a:pPr>
            <a:r>
              <a:t>Cataclysm”</a:t>
            </a:r>
          </a:p>
        </p:txBody>
      </p:sp>
      <p:grpSp>
        <p:nvGrpSpPr>
          <p:cNvPr id="367" name="Group"/>
          <p:cNvGrpSpPr/>
          <p:nvPr/>
        </p:nvGrpSpPr>
        <p:grpSpPr>
          <a:xfrm>
            <a:off x="16170257" y="1899262"/>
            <a:ext cx="4646052" cy="3717815"/>
            <a:chOff x="0" y="0"/>
            <a:chExt cx="4646050" cy="3717813"/>
          </a:xfrm>
        </p:grpSpPr>
        <p:sp>
          <p:nvSpPr>
            <p:cNvPr id="364" name="Oval"/>
            <p:cNvSpPr/>
            <p:nvPr/>
          </p:nvSpPr>
          <p:spPr>
            <a:xfrm>
              <a:off x="234371" y="0"/>
              <a:ext cx="1734741" cy="1874044"/>
            </a:xfrm>
            <a:prstGeom prst="ellipse">
              <a:avLst/>
            </a:prstGeom>
            <a:solidFill>
              <a:srgbClr val="A6AAA9">
                <a:alpha val="40040"/>
              </a:srgbClr>
            </a:solidFill>
            <a:ln w="9525" cap="flat">
              <a:solidFill>
                <a:srgbClr val="000000">
                  <a:alpha val="40040"/>
                </a:srgbClr>
              </a:solidFill>
              <a:prstDash val="solid"/>
              <a:round/>
            </a:ln>
            <a:effectLst/>
          </p:spPr>
          <p:txBody>
            <a:bodyPr wrap="square" lIns="50800" tIns="50800" rIns="50800" bIns="50800" numCol="1" anchor="ctr">
              <a:noAutofit/>
            </a:bodyPr>
            <a:lstStyle/>
            <a:p>
              <a:pPr marL="71123" marR="71123"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365" name="Diamond"/>
            <p:cNvSpPr/>
            <p:nvPr/>
          </p:nvSpPr>
          <p:spPr>
            <a:xfrm>
              <a:off x="466741" y="302021"/>
              <a:ext cx="1270001" cy="1270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10800" y="21600"/>
                  </a:lnTo>
                  <a:lnTo>
                    <a:pt x="21600" y="10800"/>
                  </a:lnTo>
                  <a:lnTo>
                    <a:pt x="10800" y="0"/>
                  </a:lnTo>
                  <a:close/>
                </a:path>
              </a:pathLst>
            </a:custGeom>
            <a:solidFill>
              <a:schemeClr val="accent5">
                <a:hueOff val="-522602"/>
                <a:satOff val="-6700"/>
                <a:lumOff val="-22320"/>
              </a:schemeClr>
            </a:solidFill>
            <a:ln w="9525" cap="flat">
              <a:solidFill>
                <a:srgbClr val="000000"/>
              </a:solidFill>
              <a:prstDash val="solid"/>
              <a:round/>
            </a:ln>
            <a:effectLst/>
          </p:spPr>
          <p:txBody>
            <a:bodyPr wrap="square" lIns="50800" tIns="50800" rIns="50800" bIns="50800" numCol="1" anchor="ctr">
              <a:noAutofit/>
            </a:bodyPr>
            <a:lstStyle/>
            <a:p>
              <a:pPr marL="71123" marR="71123"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366" name="VEI 8…"/>
            <p:cNvSpPr txBox="1"/>
            <p:nvPr/>
          </p:nvSpPr>
          <p:spPr>
            <a:xfrm>
              <a:off x="0" y="1305829"/>
              <a:ext cx="4646051" cy="241198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marL="71123" marR="71123"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4200">
                  <a:uFill>
                    <a:solidFill>
                      <a:srgbClr val="000000"/>
                    </a:solidFill>
                  </a:uFill>
                  <a:latin typeface="Trebuchet MS"/>
                  <a:ea typeface="Trebuchet MS"/>
                  <a:cs typeface="Trebuchet MS"/>
                  <a:sym typeface="Trebuchet MS"/>
                </a:defRPr>
              </a:pPr>
              <a:r>
                <a:t>VEI 8</a:t>
              </a:r>
            </a:p>
            <a:p>
              <a:pPr marL="71123" marR="71123"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4200">
                  <a:uFill>
                    <a:solidFill>
                      <a:srgbClr val="000000"/>
                    </a:solidFill>
                  </a:uFill>
                  <a:latin typeface="Trebuchet MS"/>
                  <a:ea typeface="Trebuchet MS"/>
                  <a:cs typeface="Trebuchet MS"/>
                  <a:sym typeface="Trebuchet MS"/>
                </a:defRPr>
              </a:pPr>
              <a:r>
                <a:t>Toba-Type </a:t>
              </a:r>
            </a:p>
            <a:p>
              <a:pPr marL="71123" marR="71123"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4200">
                  <a:uFill>
                    <a:solidFill>
                      <a:srgbClr val="000000"/>
                    </a:solidFill>
                  </a:uFill>
                  <a:latin typeface="Trebuchet MS"/>
                  <a:ea typeface="Trebuchet MS"/>
                  <a:cs typeface="Trebuchet MS"/>
                  <a:sym typeface="Trebuchet MS"/>
                </a:defRPr>
              </a:pPr>
              <a:r>
                <a:t>Eruption</a:t>
              </a:r>
            </a:p>
            <a:p>
              <a:pPr marL="71123" marR="71123"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4200">
                  <a:uFill>
                    <a:solidFill>
                      <a:srgbClr val="000000"/>
                    </a:solidFill>
                  </a:uFill>
                  <a:latin typeface="Trebuchet MS"/>
                  <a:ea typeface="Trebuchet MS"/>
                  <a:cs typeface="Trebuchet MS"/>
                  <a:sym typeface="Trebuchet MS"/>
                </a:defRPr>
              </a:pPr>
              <a:r>
                <a:t>10</a:t>
              </a:r>
              <a:r>
                <a:rPr baseline="31999"/>
                <a:t>16 </a:t>
              </a:r>
              <a:r>
                <a:t>W lasting 10</a:t>
              </a:r>
              <a:r>
                <a:rPr baseline="31999"/>
                <a:t>5 </a:t>
              </a:r>
              <a:r>
                <a:t>s</a:t>
              </a:r>
            </a:p>
          </p:txBody>
        </p:sp>
      </p:grpSp>
      <p:grpSp>
        <p:nvGrpSpPr>
          <p:cNvPr id="371" name="Group"/>
          <p:cNvGrpSpPr/>
          <p:nvPr/>
        </p:nvGrpSpPr>
        <p:grpSpPr>
          <a:xfrm>
            <a:off x="8276629" y="4864100"/>
            <a:ext cx="3739655" cy="3845322"/>
            <a:chOff x="0" y="0"/>
            <a:chExt cx="3739653" cy="3845321"/>
          </a:xfrm>
        </p:grpSpPr>
        <p:sp>
          <p:nvSpPr>
            <p:cNvPr id="368" name="Oval"/>
            <p:cNvSpPr/>
            <p:nvPr/>
          </p:nvSpPr>
          <p:spPr>
            <a:xfrm>
              <a:off x="0" y="0"/>
              <a:ext cx="1734741" cy="1874044"/>
            </a:xfrm>
            <a:prstGeom prst="ellipse">
              <a:avLst/>
            </a:prstGeom>
            <a:solidFill>
              <a:srgbClr val="A6AAA9">
                <a:alpha val="39876"/>
              </a:srgbClr>
            </a:solidFill>
            <a:ln w="9525" cap="flat">
              <a:solidFill>
                <a:srgbClr val="000000">
                  <a:alpha val="39876"/>
                </a:srgbClr>
              </a:solidFill>
              <a:prstDash val="solid"/>
              <a:round/>
            </a:ln>
            <a:effectLst/>
          </p:spPr>
          <p:txBody>
            <a:bodyPr wrap="square" lIns="50800" tIns="50800" rIns="50800" bIns="50800" numCol="1" anchor="ctr">
              <a:noAutofit/>
            </a:bodyPr>
            <a:lstStyle/>
            <a:p>
              <a:pPr marL="71123" marR="71123"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369" name="Polygon"/>
            <p:cNvSpPr/>
            <p:nvPr/>
          </p:nvSpPr>
          <p:spPr>
            <a:xfrm>
              <a:off x="203057" y="254422"/>
              <a:ext cx="1328627" cy="1263600"/>
            </a:xfrm>
            <a:prstGeom prst="pentagon">
              <a:avLst/>
            </a:prstGeom>
            <a:solidFill>
              <a:schemeClr val="accent2">
                <a:hueOff val="-902888"/>
                <a:satOff val="-15377"/>
                <a:lumOff val="-12864"/>
              </a:schemeClr>
            </a:solidFill>
            <a:ln w="9525" cap="flat">
              <a:solidFill>
                <a:srgbClr val="000000"/>
              </a:solidFill>
              <a:prstDash val="solid"/>
              <a:round/>
            </a:ln>
            <a:effectLst/>
          </p:spPr>
          <p:txBody>
            <a:bodyPr wrap="square" lIns="50800" tIns="50800" rIns="50800" bIns="50800" numCol="1" anchor="ctr">
              <a:noAutofit/>
            </a:bodyPr>
            <a:lstStyle/>
            <a:p>
              <a:pPr marL="71123" marR="71123"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370" name="M = 9.5…"/>
            <p:cNvSpPr/>
            <p:nvPr/>
          </p:nvSpPr>
          <p:spPr>
            <a:xfrm>
              <a:off x="2469653" y="2575321"/>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marL="71123" marR="71123"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4200">
                  <a:uFill>
                    <a:solidFill>
                      <a:srgbClr val="000000"/>
                    </a:solidFill>
                  </a:uFill>
                  <a:latin typeface="Trebuchet MS"/>
                  <a:ea typeface="Trebuchet MS"/>
                  <a:cs typeface="Trebuchet MS"/>
                  <a:sym typeface="Trebuchet MS"/>
                </a:defRPr>
              </a:pPr>
              <a:r>
                <a:t>M = 9.5</a:t>
              </a:r>
            </a:p>
            <a:p>
              <a:pPr marL="71123" marR="71123"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4200">
                  <a:uFill>
                    <a:solidFill>
                      <a:srgbClr val="000000"/>
                    </a:solidFill>
                  </a:uFill>
                  <a:latin typeface="Trebuchet MS"/>
                  <a:ea typeface="Trebuchet MS"/>
                  <a:cs typeface="Trebuchet MS"/>
                  <a:sym typeface="Trebuchet MS"/>
                </a:defRPr>
              </a:pPr>
              <a:r>
                <a:t>Earthquake</a:t>
              </a:r>
            </a:p>
            <a:p>
              <a:pPr marL="71123" marR="71123"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4200">
                  <a:uFill>
                    <a:solidFill>
                      <a:srgbClr val="000000"/>
                    </a:solidFill>
                  </a:uFill>
                  <a:latin typeface="Trebuchet MS"/>
                  <a:ea typeface="Trebuchet MS"/>
                  <a:cs typeface="Trebuchet MS"/>
                  <a:sym typeface="Trebuchet MS"/>
                </a:defRPr>
              </a:pPr>
              <a:r>
                <a:t>10</a:t>
              </a:r>
              <a:r>
                <a:rPr baseline="31999"/>
                <a:t>17 </a:t>
              </a:r>
              <a:r>
                <a:t>W lasting  </a:t>
              </a:r>
            </a:p>
            <a:p>
              <a:pPr marL="71123" marR="71123"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4200">
                  <a:uFill>
                    <a:solidFill>
                      <a:srgbClr val="000000"/>
                    </a:solidFill>
                  </a:uFill>
                  <a:latin typeface="Trebuchet MS"/>
                  <a:ea typeface="Trebuchet MS"/>
                  <a:cs typeface="Trebuchet MS"/>
                  <a:sym typeface="Trebuchet MS"/>
                </a:defRPr>
              </a:pPr>
              <a:r>
                <a:t>100 s</a:t>
              </a:r>
            </a:p>
          </p:txBody>
        </p:sp>
      </p:grpSp>
      <p:grpSp>
        <p:nvGrpSpPr>
          <p:cNvPr id="375" name="Group"/>
          <p:cNvGrpSpPr/>
          <p:nvPr/>
        </p:nvGrpSpPr>
        <p:grpSpPr>
          <a:xfrm>
            <a:off x="12035829" y="4186290"/>
            <a:ext cx="3714255" cy="3455691"/>
            <a:chOff x="0" y="0"/>
            <a:chExt cx="3714253" cy="3455689"/>
          </a:xfrm>
        </p:grpSpPr>
        <p:sp>
          <p:nvSpPr>
            <p:cNvPr id="372" name="Oval"/>
            <p:cNvSpPr/>
            <p:nvPr/>
          </p:nvSpPr>
          <p:spPr>
            <a:xfrm>
              <a:off x="0" y="0"/>
              <a:ext cx="1734741" cy="1874044"/>
            </a:xfrm>
            <a:prstGeom prst="ellipse">
              <a:avLst/>
            </a:prstGeom>
            <a:solidFill>
              <a:srgbClr val="A6AAA9">
                <a:alpha val="40081"/>
              </a:srgbClr>
            </a:solidFill>
            <a:ln w="9525" cap="flat">
              <a:solidFill>
                <a:srgbClr val="000000">
                  <a:alpha val="40081"/>
                </a:srgbClr>
              </a:solidFill>
              <a:prstDash val="solid"/>
              <a:round/>
            </a:ln>
            <a:effectLst/>
          </p:spPr>
          <p:txBody>
            <a:bodyPr wrap="square" lIns="50800" tIns="50800" rIns="50800" bIns="50800" numCol="1" anchor="ctr">
              <a:noAutofit/>
            </a:bodyPr>
            <a:lstStyle/>
            <a:p>
              <a:pPr marL="71123" marR="71123"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373" name="VEI 7…"/>
            <p:cNvSpPr/>
            <p:nvPr/>
          </p:nvSpPr>
          <p:spPr>
            <a:xfrm>
              <a:off x="2444253" y="2185689"/>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marL="71123" marR="71123"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4200">
                  <a:uFill>
                    <a:solidFill>
                      <a:srgbClr val="000000"/>
                    </a:solidFill>
                  </a:uFill>
                  <a:latin typeface="Trebuchet MS"/>
                  <a:ea typeface="Trebuchet MS"/>
                  <a:cs typeface="Trebuchet MS"/>
                  <a:sym typeface="Trebuchet MS"/>
                </a:defRPr>
              </a:pPr>
              <a:r>
                <a:t>VEI 7</a:t>
              </a:r>
            </a:p>
            <a:p>
              <a:pPr marL="71123" marR="71123"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4200">
                  <a:uFill>
                    <a:solidFill>
                      <a:srgbClr val="000000"/>
                    </a:solidFill>
                  </a:uFill>
                  <a:latin typeface="Trebuchet MS"/>
                  <a:ea typeface="Trebuchet MS"/>
                  <a:cs typeface="Trebuchet MS"/>
                  <a:sym typeface="Trebuchet MS"/>
                </a:defRPr>
              </a:pPr>
              <a:r>
                <a:t>Tambora-Type </a:t>
              </a:r>
            </a:p>
            <a:p>
              <a:pPr marL="71123" marR="71123"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4200">
                  <a:uFill>
                    <a:solidFill>
                      <a:srgbClr val="000000"/>
                    </a:solidFill>
                  </a:uFill>
                  <a:latin typeface="Trebuchet MS"/>
                  <a:ea typeface="Trebuchet MS"/>
                  <a:cs typeface="Trebuchet MS"/>
                  <a:sym typeface="Trebuchet MS"/>
                </a:defRPr>
              </a:pPr>
              <a:r>
                <a:t>Eruption</a:t>
              </a:r>
            </a:p>
          </p:txBody>
        </p:sp>
        <p:sp>
          <p:nvSpPr>
            <p:cNvPr id="374" name="Diamond"/>
            <p:cNvSpPr/>
            <p:nvPr/>
          </p:nvSpPr>
          <p:spPr>
            <a:xfrm>
              <a:off x="232370" y="302021"/>
              <a:ext cx="1270001" cy="1270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10800" y="21600"/>
                  </a:lnTo>
                  <a:lnTo>
                    <a:pt x="21600" y="10800"/>
                  </a:lnTo>
                  <a:lnTo>
                    <a:pt x="10800" y="0"/>
                  </a:lnTo>
                  <a:close/>
                </a:path>
              </a:pathLst>
            </a:custGeom>
            <a:solidFill>
              <a:schemeClr val="accent5">
                <a:hueOff val="-522602"/>
                <a:satOff val="-6700"/>
                <a:lumOff val="-22320"/>
              </a:schemeClr>
            </a:solidFill>
            <a:ln w="9525" cap="flat">
              <a:solidFill>
                <a:srgbClr val="000000"/>
              </a:solidFill>
              <a:prstDash val="solid"/>
              <a:round/>
            </a:ln>
            <a:effectLst/>
          </p:spPr>
          <p:txBody>
            <a:bodyPr wrap="square" lIns="50800" tIns="50800" rIns="50800" bIns="50800" numCol="1" anchor="ctr">
              <a:noAutofit/>
            </a:bodyPr>
            <a:lstStyle/>
            <a:p>
              <a:pPr marL="71123" marR="71123"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grpSp>
      <p:grpSp>
        <p:nvGrpSpPr>
          <p:cNvPr id="379" name="Group"/>
          <p:cNvGrpSpPr/>
          <p:nvPr/>
        </p:nvGrpSpPr>
        <p:grpSpPr>
          <a:xfrm>
            <a:off x="19058929" y="739378"/>
            <a:ext cx="3950573" cy="2033287"/>
            <a:chOff x="0" y="0"/>
            <a:chExt cx="3950572" cy="2033285"/>
          </a:xfrm>
        </p:grpSpPr>
        <p:sp>
          <p:nvSpPr>
            <p:cNvPr id="376" name="Oval"/>
            <p:cNvSpPr/>
            <p:nvPr/>
          </p:nvSpPr>
          <p:spPr>
            <a:xfrm>
              <a:off x="0" y="0"/>
              <a:ext cx="1734741" cy="1874044"/>
            </a:xfrm>
            <a:prstGeom prst="ellipse">
              <a:avLst/>
            </a:prstGeom>
            <a:solidFill>
              <a:srgbClr val="A6AAA9">
                <a:alpha val="40138"/>
              </a:srgbClr>
            </a:solidFill>
            <a:ln w="9525" cap="flat">
              <a:solidFill>
                <a:srgbClr val="000000">
                  <a:alpha val="40138"/>
                </a:srgbClr>
              </a:solidFill>
              <a:prstDash val="solid"/>
              <a:round/>
            </a:ln>
            <a:effectLst/>
          </p:spPr>
          <p:txBody>
            <a:bodyPr wrap="square" lIns="50800" tIns="50800" rIns="50800" bIns="50800" numCol="1" anchor="ctr">
              <a:noAutofit/>
            </a:bodyPr>
            <a:lstStyle/>
            <a:p>
              <a:pPr marL="71123" marR="71123"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377" name="2 km…"/>
            <p:cNvSpPr txBox="1"/>
            <p:nvPr/>
          </p:nvSpPr>
          <p:spPr>
            <a:xfrm>
              <a:off x="1623735" y="755157"/>
              <a:ext cx="2326838" cy="12781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marL="71123" marR="71123"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4200">
                  <a:uFill>
                    <a:solidFill>
                      <a:srgbClr val="000000"/>
                    </a:solidFill>
                  </a:uFill>
                  <a:latin typeface="Trebuchet MS"/>
                  <a:ea typeface="Trebuchet MS"/>
                  <a:cs typeface="Trebuchet MS"/>
                  <a:sym typeface="Trebuchet MS"/>
                </a:defRPr>
              </a:pPr>
              <a:r>
                <a:t>2 km </a:t>
              </a:r>
            </a:p>
            <a:p>
              <a:pPr marL="71123" marR="71123"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4200">
                  <a:uFill>
                    <a:solidFill>
                      <a:srgbClr val="000000"/>
                    </a:solidFill>
                  </a:uFill>
                  <a:latin typeface="Trebuchet MS"/>
                  <a:ea typeface="Trebuchet MS"/>
                  <a:cs typeface="Trebuchet MS"/>
                  <a:sym typeface="Trebuchet MS"/>
                </a:defRPr>
              </a:pPr>
              <a:r>
                <a:t>impactor</a:t>
              </a:r>
            </a:p>
          </p:txBody>
        </p:sp>
        <p:sp>
          <p:nvSpPr>
            <p:cNvPr id="378" name="Star"/>
            <p:cNvSpPr/>
            <p:nvPr/>
          </p:nvSpPr>
          <p:spPr>
            <a:xfrm>
              <a:off x="203057" y="305211"/>
              <a:ext cx="1328627" cy="1263600"/>
            </a:xfrm>
            <a:prstGeom prst="star5">
              <a:avLst>
                <a:gd name="adj" fmla="val 19100"/>
                <a:gd name="hf" fmla="val 105146"/>
                <a:gd name="vf" fmla="val 110557"/>
              </a:avLst>
            </a:prstGeom>
            <a:solidFill>
              <a:schemeClr val="accent6"/>
            </a:solidFill>
            <a:ln w="9525" cap="flat">
              <a:solidFill>
                <a:srgbClr val="000000"/>
              </a:solidFill>
              <a:prstDash val="solid"/>
              <a:round/>
            </a:ln>
            <a:effectLst/>
          </p:spPr>
          <p:txBody>
            <a:bodyPr wrap="square" lIns="50800" tIns="50800" rIns="50800" bIns="50800" numCol="1" anchor="ctr">
              <a:noAutofit/>
            </a:bodyPr>
            <a:lstStyle/>
            <a:p>
              <a:pPr marL="71123" marR="71123"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grpSp>
      <p:sp>
        <p:nvSpPr>
          <p:cNvPr id="380" name="Oval"/>
          <p:cNvSpPr/>
          <p:nvPr/>
        </p:nvSpPr>
        <p:spPr>
          <a:xfrm>
            <a:off x="3881039" y="1296992"/>
            <a:ext cx="5246901" cy="4312755"/>
          </a:xfrm>
          <a:prstGeom prst="ellipse">
            <a:avLst/>
          </a:prstGeom>
          <a:ln w="114300">
            <a:solidFill>
              <a:srgbClr val="921400"/>
            </a:solidFill>
            <a:miter lim="400000"/>
          </a:ln>
        </p:spPr>
        <p:txBody>
          <a:bodyPr lIns="50800" tIns="50800" rIns="50800" bIns="50800" anchor="ctr"/>
          <a:lstStyle/>
          <a:p>
            <a:pPr defTabSz="8001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81" name="Line"/>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382" name="Mari_Logo1.jpg" descr="Mari_Logo1.jpg"/>
          <p:cNvPicPr>
            <a:picLocks noChangeAspect="1"/>
          </p:cNvPicPr>
          <p:nvPr/>
        </p:nvPicPr>
        <p:blipFill>
          <a:blip r:embed="rId3">
            <a:extLst/>
          </a:blip>
          <a:stretch>
            <a:fillRect/>
          </a:stretch>
        </p:blipFill>
        <p:spPr>
          <a:xfrm>
            <a:off x="23455572" y="91975"/>
            <a:ext cx="933017" cy="765474"/>
          </a:xfrm>
          <a:prstGeom prst="rect">
            <a:avLst/>
          </a:prstGeom>
          <a:ln w="12700">
            <a:miter lim="400000"/>
          </a:ln>
        </p:spPr>
      </p:pic>
      <p:sp>
        <p:nvSpPr>
          <p:cNvPr id="383" name="The Homo sapiens: Cataclysmic “Virus” (HCV) in the Earth’s Life-Support System"/>
          <p:cNvSpPr txBox="1"/>
          <p:nvPr/>
        </p:nvSpPr>
        <p:spPr>
          <a:xfrm>
            <a:off x="843597" y="9869841"/>
            <a:ext cx="22729305" cy="8509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900"/>
            </a:lvl1pPr>
          </a:lstStyle>
          <a:p>
            <a:pPr/>
            <a:r>
              <a:t>The Homo sapiens: Cataclysmic “Virus” (HCV) in the Earth’s Life-Support System </a:t>
            </a:r>
          </a:p>
        </p:txBody>
      </p:sp>
      <p:sp>
        <p:nvSpPr>
          <p:cNvPr id="384" name="Global Dominance of an Invasive Species"/>
          <p:cNvSpPr txBox="1"/>
          <p:nvPr/>
        </p:nvSpPr>
        <p:spPr>
          <a:xfrm>
            <a:off x="158700" y="68312"/>
            <a:ext cx="11260812"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Global Dominance of an Invasive Species</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21"/>
                                        </p:tgtEl>
                                        <p:attrNameLst>
                                          <p:attrName>style.visibility</p:attrName>
                                        </p:attrNameLst>
                                      </p:cBhvr>
                                      <p:to>
                                        <p:strVal val="visible"/>
                                      </p:to>
                                    </p:set>
                                    <p:animEffect filter="fade" transition="in">
                                      <p:cBhvr>
                                        <p:cTn id="7" dur="1000"/>
                                        <p:tgtEl>
                                          <p:spTgt spid="321"/>
                                        </p:tgtEl>
                                      </p:cBhvr>
                                    </p:animEffect>
                                  </p:childTnLst>
                                </p:cTn>
                              </p:par>
                            </p:childTnLst>
                          </p:cTn>
                        </p:par>
                        <p:par>
                          <p:cTn id="8" fill="hold">
                            <p:stCondLst>
                              <p:cond delay="1000"/>
                            </p:stCondLst>
                            <p:childTnLst>
                              <p:par>
                                <p:cTn id="9" presetClass="entr" nodeType="afterEffect" presetID="10" grpId="2" fill="hold">
                                  <p:stCondLst>
                                    <p:cond delay="0"/>
                                  </p:stCondLst>
                                  <p:iterate type="el" backwards="0">
                                    <p:tmAbs val="0"/>
                                  </p:iterate>
                                  <p:childTnLst>
                                    <p:set>
                                      <p:cBhvr>
                                        <p:cTn id="10" fill="hold"/>
                                        <p:tgtEl>
                                          <p:spTgt spid="358"/>
                                        </p:tgtEl>
                                        <p:attrNameLst>
                                          <p:attrName>style.visibility</p:attrName>
                                        </p:attrNameLst>
                                      </p:cBhvr>
                                      <p:to>
                                        <p:strVal val="visible"/>
                                      </p:to>
                                    </p:set>
                                    <p:animEffect filter="fade" transition="in">
                                      <p:cBhvr>
                                        <p:cTn id="11" dur="1000"/>
                                        <p:tgtEl>
                                          <p:spTgt spid="358"/>
                                        </p:tgtEl>
                                      </p:cBhvr>
                                    </p:animEffect>
                                  </p:childTnLst>
                                </p:cTn>
                              </p:par>
                            </p:childTnLst>
                          </p:cTn>
                        </p:par>
                        <p:par>
                          <p:cTn id="12" fill="hold">
                            <p:stCondLst>
                              <p:cond delay="2000"/>
                            </p:stCondLst>
                            <p:childTnLst>
                              <p:par>
                                <p:cTn id="13" presetClass="entr" nodeType="afterEffect" presetID="10" grpId="3" fill="hold">
                                  <p:stCondLst>
                                    <p:cond delay="0"/>
                                  </p:stCondLst>
                                  <p:iterate type="el" backwards="0">
                                    <p:tmAbs val="0"/>
                                  </p:iterate>
                                  <p:childTnLst>
                                    <p:set>
                                      <p:cBhvr>
                                        <p:cTn id="14" fill="hold"/>
                                        <p:tgtEl>
                                          <p:spTgt spid="371"/>
                                        </p:tgtEl>
                                        <p:attrNameLst>
                                          <p:attrName>style.visibility</p:attrName>
                                        </p:attrNameLst>
                                      </p:cBhvr>
                                      <p:to>
                                        <p:strVal val="visible"/>
                                      </p:to>
                                    </p:set>
                                    <p:animEffect filter="fade" transition="in">
                                      <p:cBhvr>
                                        <p:cTn id="15" dur="500"/>
                                        <p:tgtEl>
                                          <p:spTgt spid="371"/>
                                        </p:tgtEl>
                                      </p:cBhvr>
                                    </p:animEffect>
                                  </p:childTnLst>
                                </p:cTn>
                              </p:par>
                            </p:childTnLst>
                          </p:cTn>
                        </p:par>
                        <p:par>
                          <p:cTn id="16" fill="hold">
                            <p:stCondLst>
                              <p:cond delay="2500"/>
                            </p:stCondLst>
                            <p:childTnLst>
                              <p:par>
                                <p:cTn id="17" presetClass="entr" nodeType="afterEffect" presetID="10" grpId="4" fill="hold">
                                  <p:stCondLst>
                                    <p:cond delay="0"/>
                                  </p:stCondLst>
                                  <p:iterate type="el" backwards="0">
                                    <p:tmAbs val="0"/>
                                  </p:iterate>
                                  <p:childTnLst>
                                    <p:set>
                                      <p:cBhvr>
                                        <p:cTn id="18" fill="hold"/>
                                        <p:tgtEl>
                                          <p:spTgt spid="375"/>
                                        </p:tgtEl>
                                        <p:attrNameLst>
                                          <p:attrName>style.visibility</p:attrName>
                                        </p:attrNameLst>
                                      </p:cBhvr>
                                      <p:to>
                                        <p:strVal val="visible"/>
                                      </p:to>
                                    </p:set>
                                    <p:animEffect filter="fade" transition="in">
                                      <p:cBhvr>
                                        <p:cTn id="19" dur="500"/>
                                        <p:tgtEl>
                                          <p:spTgt spid="375"/>
                                        </p:tgtEl>
                                      </p:cBhvr>
                                    </p:animEffect>
                                  </p:childTnLst>
                                </p:cTn>
                              </p:par>
                            </p:childTnLst>
                          </p:cTn>
                        </p:par>
                        <p:par>
                          <p:cTn id="20" fill="hold">
                            <p:stCondLst>
                              <p:cond delay="3000"/>
                            </p:stCondLst>
                            <p:childTnLst>
                              <p:par>
                                <p:cTn id="21" presetClass="entr" nodeType="afterEffect" presetID="10" grpId="5" fill="hold">
                                  <p:stCondLst>
                                    <p:cond delay="0"/>
                                  </p:stCondLst>
                                  <p:iterate type="el" backwards="0">
                                    <p:tmAbs val="0"/>
                                  </p:iterate>
                                  <p:childTnLst>
                                    <p:set>
                                      <p:cBhvr>
                                        <p:cTn id="22" fill="hold"/>
                                        <p:tgtEl>
                                          <p:spTgt spid="367"/>
                                        </p:tgtEl>
                                        <p:attrNameLst>
                                          <p:attrName>style.visibility</p:attrName>
                                        </p:attrNameLst>
                                      </p:cBhvr>
                                      <p:to>
                                        <p:strVal val="visible"/>
                                      </p:to>
                                    </p:set>
                                    <p:animEffect filter="fade" transition="in">
                                      <p:cBhvr>
                                        <p:cTn id="23" dur="500"/>
                                        <p:tgtEl>
                                          <p:spTgt spid="367"/>
                                        </p:tgtEl>
                                      </p:cBhvr>
                                    </p:animEffect>
                                  </p:childTnLst>
                                </p:cTn>
                              </p:par>
                            </p:childTnLst>
                          </p:cTn>
                        </p:par>
                        <p:par>
                          <p:cTn id="24" fill="hold">
                            <p:stCondLst>
                              <p:cond delay="3500"/>
                            </p:stCondLst>
                            <p:childTnLst>
                              <p:par>
                                <p:cTn id="25" presetClass="entr" nodeType="afterEffect" presetID="10" grpId="6" fill="hold">
                                  <p:stCondLst>
                                    <p:cond delay="0"/>
                                  </p:stCondLst>
                                  <p:iterate type="el" backwards="0">
                                    <p:tmAbs val="0"/>
                                  </p:iterate>
                                  <p:childTnLst>
                                    <p:set>
                                      <p:cBhvr>
                                        <p:cTn id="26" fill="hold"/>
                                        <p:tgtEl>
                                          <p:spTgt spid="379"/>
                                        </p:tgtEl>
                                        <p:attrNameLst>
                                          <p:attrName>style.visibility</p:attrName>
                                        </p:attrNameLst>
                                      </p:cBhvr>
                                      <p:to>
                                        <p:strVal val="visible"/>
                                      </p:to>
                                    </p:set>
                                    <p:animEffect filter="fade" transition="in">
                                      <p:cBhvr>
                                        <p:cTn id="27" dur="500"/>
                                        <p:tgtEl>
                                          <p:spTgt spid="379"/>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10" grpId="7" fill="hold">
                                  <p:stCondLst>
                                    <p:cond delay="0"/>
                                  </p:stCondLst>
                                  <p:iterate type="el" backwards="0">
                                    <p:tmAbs val="0"/>
                                  </p:iterate>
                                  <p:childTnLst>
                                    <p:set>
                                      <p:cBhvr>
                                        <p:cTn id="31" fill="hold"/>
                                        <p:tgtEl>
                                          <p:spTgt spid="362"/>
                                        </p:tgtEl>
                                        <p:attrNameLst>
                                          <p:attrName>style.visibility</p:attrName>
                                        </p:attrNameLst>
                                      </p:cBhvr>
                                      <p:to>
                                        <p:strVal val="visible"/>
                                      </p:to>
                                    </p:set>
                                    <p:animEffect filter="fade" transition="in">
                                      <p:cBhvr>
                                        <p:cTn id="32" dur="500"/>
                                        <p:tgtEl>
                                          <p:spTgt spid="362"/>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ID="10" grpId="8" fill="hold">
                                  <p:stCondLst>
                                    <p:cond delay="0"/>
                                  </p:stCondLst>
                                  <p:iterate type="el" backwards="0">
                                    <p:tmAbs val="0"/>
                                  </p:iterate>
                                  <p:childTnLst>
                                    <p:set>
                                      <p:cBhvr>
                                        <p:cTn id="36" fill="hold"/>
                                        <p:tgtEl>
                                          <p:spTgt spid="363"/>
                                        </p:tgtEl>
                                        <p:attrNameLst>
                                          <p:attrName>style.visibility</p:attrName>
                                        </p:attrNameLst>
                                      </p:cBhvr>
                                      <p:to>
                                        <p:strVal val="visible"/>
                                      </p:to>
                                    </p:set>
                                    <p:animEffect filter="fade" transition="in">
                                      <p:cBhvr>
                                        <p:cTn id="37" dur="500"/>
                                        <p:tgtEl>
                                          <p:spTgt spid="363"/>
                                        </p:tgtEl>
                                      </p:cBhvr>
                                    </p:animEffect>
                                  </p:childTnLst>
                                </p:cTn>
                              </p:par>
                            </p:childTnLst>
                          </p:cTn>
                        </p:par>
                        <p:par>
                          <p:cTn id="38" fill="hold">
                            <p:stCondLst>
                              <p:cond delay="500"/>
                            </p:stCondLst>
                            <p:childTnLst>
                              <p:par>
                                <p:cTn id="39" presetClass="entr" nodeType="afterEffect" presetID="10" grpId="9" fill="hold">
                                  <p:stCondLst>
                                    <p:cond delay="0"/>
                                  </p:stCondLst>
                                  <p:iterate type="el" backwards="0">
                                    <p:tmAbs val="0"/>
                                  </p:iterate>
                                  <p:childTnLst>
                                    <p:set>
                                      <p:cBhvr>
                                        <p:cTn id="40" fill="hold"/>
                                        <p:tgtEl>
                                          <p:spTgt spid="380"/>
                                        </p:tgtEl>
                                        <p:attrNameLst>
                                          <p:attrName>style.visibility</p:attrName>
                                        </p:attrNameLst>
                                      </p:cBhvr>
                                      <p:to>
                                        <p:strVal val="visible"/>
                                      </p:to>
                                    </p:set>
                                    <p:animEffect filter="fade" transition="in">
                                      <p:cBhvr>
                                        <p:cTn id="41" dur="500"/>
                                        <p:tgtEl>
                                          <p:spTgt spid="380"/>
                                        </p:tgtEl>
                                      </p:cBhvr>
                                    </p:animEffect>
                                  </p:childTnLst>
                                </p:cTn>
                              </p:par>
                            </p:childTnLst>
                          </p:cTn>
                        </p:par>
                      </p:childTnLst>
                    </p:cTn>
                  </p:par>
                  <p:par>
                    <p:cTn id="42" fill="hold">
                      <p:stCondLst>
                        <p:cond delay="indefinite"/>
                      </p:stCondLst>
                      <p:childTnLst>
                        <p:par>
                          <p:cTn id="43" fill="hold">
                            <p:stCondLst>
                              <p:cond delay="0"/>
                            </p:stCondLst>
                            <p:childTnLst>
                              <p:par>
                                <p:cTn id="44" presetClass="entr" nodeType="clickEffect" presetID="10" grpId="10" fill="hold">
                                  <p:stCondLst>
                                    <p:cond delay="0"/>
                                  </p:stCondLst>
                                  <p:iterate type="el" backwards="0">
                                    <p:tmAbs val="0"/>
                                  </p:iterate>
                                  <p:childTnLst>
                                    <p:set>
                                      <p:cBhvr>
                                        <p:cTn id="45" fill="hold"/>
                                        <p:tgtEl>
                                          <p:spTgt spid="383"/>
                                        </p:tgtEl>
                                        <p:attrNameLst>
                                          <p:attrName>style.visibility</p:attrName>
                                        </p:attrNameLst>
                                      </p:cBhvr>
                                      <p:to>
                                        <p:strVal val="visible"/>
                                      </p:to>
                                    </p:set>
                                    <p:animEffect filter="fade" transition="in">
                                      <p:cBhvr>
                                        <p:cTn id="46" dur="1000"/>
                                        <p:tgtEl>
                                          <p:spTgt spid="3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1" grpId="1"/>
      <p:bldP build="whole" bldLvl="1" animBg="1" rev="0" advAuto="0" spid="362" grpId="7"/>
      <p:bldP build="whole" bldLvl="1" animBg="1" rev="0" advAuto="0" spid="380" grpId="9"/>
      <p:bldP build="whole" bldLvl="1" animBg="1" rev="0" advAuto="0" spid="358" grpId="2"/>
      <p:bldP build="whole" bldLvl="1" animBg="1" rev="0" advAuto="0" spid="363" grpId="8"/>
      <p:bldP build="whole" bldLvl="1" animBg="1" rev="0" advAuto="0" spid="383" grpId="10"/>
      <p:bldP build="whole" bldLvl="1" animBg="1" rev="0" advAuto="0" spid="375" grpId="4"/>
      <p:bldP build="whole" bldLvl="1" animBg="1" rev="0" advAuto="0" spid="367" grpId="5"/>
      <p:bldP build="whole" bldLvl="1" animBg="1" rev="0" advAuto="0" spid="371" grpId="3"/>
      <p:bldP build="whole" bldLvl="1" animBg="1" rev="0" advAuto="0" spid="379" grpId="6"/>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grpSp>
        <p:nvGrpSpPr>
          <p:cNvPr id="400" name="Group"/>
          <p:cNvGrpSpPr/>
          <p:nvPr/>
        </p:nvGrpSpPr>
        <p:grpSpPr>
          <a:xfrm>
            <a:off x="1168562" y="3289579"/>
            <a:ext cx="9951713" cy="6062786"/>
            <a:chOff x="0" y="-50800"/>
            <a:chExt cx="9951711" cy="6062785"/>
          </a:xfrm>
        </p:grpSpPr>
        <p:sp>
          <p:nvSpPr>
            <p:cNvPr id="386" name="10-10-10-9"/>
            <p:cNvSpPr txBox="1"/>
            <p:nvPr/>
          </p:nvSpPr>
          <p:spPr>
            <a:xfrm>
              <a:off x="2440111" y="-50801"/>
              <a:ext cx="3980575" cy="1231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defTabSz="457200">
                <a:defRPr sz="7400">
                  <a:latin typeface="Helvetica"/>
                  <a:ea typeface="Helvetica"/>
                  <a:cs typeface="Helvetica"/>
                  <a:sym typeface="Helvetica"/>
                </a:defRPr>
              </a:pPr>
              <a:r>
                <a:t>10</a:t>
              </a:r>
              <a:r>
                <a:rPr baseline="31999"/>
                <a:t>-10</a:t>
              </a:r>
              <a:r>
                <a:t>-10</a:t>
              </a:r>
              <a:r>
                <a:rPr baseline="31999"/>
                <a:t>-9</a:t>
              </a:r>
            </a:p>
          </p:txBody>
        </p:sp>
        <p:grpSp>
          <p:nvGrpSpPr>
            <p:cNvPr id="399" name="Group"/>
            <p:cNvGrpSpPr/>
            <p:nvPr/>
          </p:nvGrpSpPr>
          <p:grpSpPr>
            <a:xfrm>
              <a:off x="0" y="303158"/>
              <a:ext cx="9951712" cy="5708828"/>
              <a:chOff x="0" y="0"/>
              <a:chExt cx="9951711" cy="5708826"/>
            </a:xfrm>
          </p:grpSpPr>
          <p:grpSp>
            <p:nvGrpSpPr>
              <p:cNvPr id="397" name="Group"/>
              <p:cNvGrpSpPr/>
              <p:nvPr/>
            </p:nvGrpSpPr>
            <p:grpSpPr>
              <a:xfrm>
                <a:off x="0" y="0"/>
                <a:ext cx="9951712" cy="5708827"/>
                <a:chOff x="0" y="0"/>
                <a:chExt cx="9951711" cy="5708826"/>
              </a:xfrm>
            </p:grpSpPr>
            <p:pic>
              <p:nvPicPr>
                <p:cNvPr id="387" name="Society Economy Environment2_8.jpg" descr="Society Economy Environment2_8.jpg"/>
                <p:cNvPicPr>
                  <a:picLocks noChangeAspect="1"/>
                </p:cNvPicPr>
                <p:nvPr/>
              </p:nvPicPr>
              <p:blipFill>
                <a:blip r:embed="rId2">
                  <a:extLst/>
                </a:blip>
                <a:stretch>
                  <a:fillRect/>
                </a:stretch>
              </p:blipFill>
              <p:spPr>
                <a:xfrm>
                  <a:off x="4089296" y="1209746"/>
                  <a:ext cx="1836101" cy="1774231"/>
                </a:xfrm>
                <a:prstGeom prst="rect">
                  <a:avLst/>
                </a:prstGeom>
                <a:ln w="12700" cap="flat">
                  <a:noFill/>
                  <a:miter lim="400000"/>
                </a:ln>
                <a:effectLst/>
              </p:spPr>
            </p:pic>
            <p:sp>
              <p:nvSpPr>
                <p:cNvPr id="388" name="Triangle"/>
                <p:cNvSpPr/>
                <p:nvPr/>
              </p:nvSpPr>
              <p:spPr>
                <a:xfrm>
                  <a:off x="3911600" y="2926542"/>
                  <a:ext cx="1016001" cy="1016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gradFill flip="none" rotWithShape="1">
                  <a:gsLst>
                    <a:gs pos="0">
                      <a:srgbClr val="0066C1"/>
                    </a:gs>
                    <a:gs pos="100000">
                      <a:srgbClr val="094593"/>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389" name="Arrow"/>
                <p:cNvSpPr/>
                <p:nvPr/>
              </p:nvSpPr>
              <p:spPr>
                <a:xfrm rot="5400000">
                  <a:off x="399327" y="672604"/>
                  <a:ext cx="1774231" cy="2572885"/>
                </a:xfrm>
                <a:prstGeom prst="rightArrow">
                  <a:avLst>
                    <a:gd name="adj1" fmla="val 32000"/>
                    <a:gd name="adj2" fmla="val 45811"/>
                  </a:avLst>
                </a:prstGeom>
                <a:gradFill flip="none" rotWithShape="1">
                  <a:gsLst>
                    <a:gs pos="0">
                      <a:srgbClr val="0066C1"/>
                    </a:gs>
                    <a:gs pos="100000">
                      <a:srgbClr val="094593"/>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390" name="Arrow"/>
                <p:cNvSpPr/>
                <p:nvPr/>
              </p:nvSpPr>
              <p:spPr>
                <a:xfrm rot="16200000">
                  <a:off x="6673127" y="785019"/>
                  <a:ext cx="1774231" cy="2572885"/>
                </a:xfrm>
                <a:prstGeom prst="rightArrow">
                  <a:avLst>
                    <a:gd name="adj1" fmla="val 32000"/>
                    <a:gd name="adj2" fmla="val 45811"/>
                  </a:avLst>
                </a:prstGeom>
                <a:gradFill flip="none" rotWithShape="1">
                  <a:gsLst>
                    <a:gs pos="0">
                      <a:srgbClr val="0066C1"/>
                    </a:gs>
                    <a:gs pos="100000">
                      <a:srgbClr val="094593"/>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391" name="Arrow"/>
                <p:cNvSpPr/>
                <p:nvPr/>
              </p:nvSpPr>
              <p:spPr>
                <a:xfrm rot="5400000">
                  <a:off x="7052242" y="3318782"/>
                  <a:ext cx="1016001" cy="231521"/>
                </a:xfrm>
                <a:prstGeom prst="rightArrow">
                  <a:avLst>
                    <a:gd name="adj1" fmla="val 32000"/>
                    <a:gd name="adj2" fmla="val 273209"/>
                  </a:avLst>
                </a:prstGeom>
                <a:gradFill flip="none" rotWithShape="1">
                  <a:gsLst>
                    <a:gs pos="0">
                      <a:srgbClr val="0066C1"/>
                    </a:gs>
                    <a:gs pos="100000">
                      <a:srgbClr val="094593"/>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392" name="Incoming…"/>
                <p:cNvSpPr txBox="1"/>
                <p:nvPr/>
              </p:nvSpPr>
              <p:spPr>
                <a:xfrm>
                  <a:off x="442190" y="-1"/>
                  <a:ext cx="1688505" cy="1016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l" defTabSz="457200">
                    <a:defRPr sz="3000">
                      <a:latin typeface="Helvetica"/>
                      <a:ea typeface="Helvetica"/>
                      <a:cs typeface="Helvetica"/>
                      <a:sym typeface="Helvetica"/>
                    </a:defRPr>
                  </a:pPr>
                  <a:r>
                    <a:t>Incoming </a:t>
                  </a:r>
                </a:p>
                <a:p>
                  <a:pPr algn="l" defTabSz="457200">
                    <a:defRPr sz="3000">
                      <a:latin typeface="Helvetica"/>
                      <a:ea typeface="Helvetica"/>
                      <a:cs typeface="Helvetica"/>
                      <a:sym typeface="Helvetica"/>
                    </a:defRPr>
                  </a:pPr>
                  <a:r>
                    <a:t>Solar</a:t>
                  </a:r>
                </a:p>
              </p:txBody>
            </p:sp>
            <p:sp>
              <p:nvSpPr>
                <p:cNvPr id="393" name="Outgoing Radiation"/>
                <p:cNvSpPr txBox="1"/>
                <p:nvPr/>
              </p:nvSpPr>
              <p:spPr>
                <a:xfrm>
                  <a:off x="6587997" y="63499"/>
                  <a:ext cx="1944490" cy="1016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457200">
                    <a:defRPr sz="3000">
                      <a:latin typeface="Helvetica"/>
                      <a:ea typeface="Helvetica"/>
                      <a:cs typeface="Helvetica"/>
                      <a:sym typeface="Helvetica"/>
                    </a:defRPr>
                  </a:lvl1pPr>
                </a:lstStyle>
                <a:p>
                  <a:pPr/>
                  <a:r>
                    <a:t>Outgoing Radiation</a:t>
                  </a:r>
                </a:p>
              </p:txBody>
            </p:sp>
            <p:sp>
              <p:nvSpPr>
                <p:cNvPr id="394" name="Last 200 Million years"/>
                <p:cNvSpPr txBox="1"/>
                <p:nvPr/>
              </p:nvSpPr>
              <p:spPr>
                <a:xfrm>
                  <a:off x="1972591" y="4997626"/>
                  <a:ext cx="5334100"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457200">
                    <a:defRPr sz="4000">
                      <a:latin typeface="Helvetica"/>
                      <a:ea typeface="Helvetica"/>
                      <a:cs typeface="Helvetica"/>
                      <a:sym typeface="Helvetica"/>
                    </a:defRPr>
                  </a:lvl1pPr>
                </a:lstStyle>
                <a:p>
                  <a:pPr/>
                  <a:r>
                    <a:t>Last 200 Million years</a:t>
                  </a:r>
                </a:p>
              </p:txBody>
            </p:sp>
            <p:sp>
              <p:nvSpPr>
                <p:cNvPr id="395" name="Imbalance on the order of 10-10-10-9"/>
                <p:cNvSpPr txBox="1"/>
                <p:nvPr/>
              </p:nvSpPr>
              <p:spPr>
                <a:xfrm>
                  <a:off x="568199" y="4375560"/>
                  <a:ext cx="8002093" cy="647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l" defTabSz="457200">
                    <a:defRPr sz="3600">
                      <a:latin typeface="Helvetica"/>
                      <a:ea typeface="Helvetica"/>
                      <a:cs typeface="Helvetica"/>
                      <a:sym typeface="Helvetica"/>
                    </a:defRPr>
                  </a:pPr>
                  <a:r>
                    <a:t>Imbalance on the order of 10</a:t>
                  </a:r>
                  <a:r>
                    <a:rPr baseline="31999"/>
                    <a:t>-10</a:t>
                  </a:r>
                  <a:r>
                    <a:t>-10</a:t>
                  </a:r>
                  <a:r>
                    <a:rPr baseline="31999"/>
                    <a:t>-9</a:t>
                  </a:r>
                </a:p>
              </p:txBody>
            </p:sp>
            <p:sp>
              <p:nvSpPr>
                <p:cNvPr id="396" name="Storage in fossil fuels"/>
                <p:cNvSpPr txBox="1"/>
                <p:nvPr/>
              </p:nvSpPr>
              <p:spPr>
                <a:xfrm>
                  <a:off x="6156197" y="3728392"/>
                  <a:ext cx="3795515" cy="558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457200">
                    <a:defRPr sz="3000">
                      <a:latin typeface="Helvetica"/>
                      <a:ea typeface="Helvetica"/>
                      <a:cs typeface="Helvetica"/>
                      <a:sym typeface="Helvetica"/>
                    </a:defRPr>
                  </a:lvl1pPr>
                </a:lstStyle>
                <a:p>
                  <a:pPr/>
                  <a:r>
                    <a:t>Storage in fossil fuels</a:t>
                  </a:r>
                </a:p>
              </p:txBody>
            </p:sp>
          </p:grpSp>
          <p:sp>
            <p:nvSpPr>
              <p:cNvPr id="398" name="Line"/>
              <p:cNvSpPr/>
              <p:nvPr/>
            </p:nvSpPr>
            <p:spPr>
              <a:xfrm>
                <a:off x="1245082" y="2881740"/>
                <a:ext cx="6349036" cy="110824"/>
              </a:xfrm>
              <a:prstGeom prst="line">
                <a:avLst/>
              </a:prstGeom>
              <a:noFill/>
              <a:ln w="50800" cap="flat">
                <a:solidFill>
                  <a:srgbClr val="000000"/>
                </a:solidFill>
                <a:prstDash val="solid"/>
                <a:miter lim="400000"/>
              </a:ln>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grpSp>
      </p:grpSp>
      <p:grpSp>
        <p:nvGrpSpPr>
          <p:cNvPr id="414" name="Group"/>
          <p:cNvGrpSpPr/>
          <p:nvPr/>
        </p:nvGrpSpPr>
        <p:grpSpPr>
          <a:xfrm>
            <a:off x="1181100" y="3314979"/>
            <a:ext cx="10586712" cy="6011986"/>
            <a:chOff x="0" y="0"/>
            <a:chExt cx="10586711" cy="6011985"/>
          </a:xfrm>
        </p:grpSpPr>
        <p:grpSp>
          <p:nvGrpSpPr>
            <p:cNvPr id="411" name="Group"/>
            <p:cNvGrpSpPr/>
            <p:nvPr/>
          </p:nvGrpSpPr>
          <p:grpSpPr>
            <a:xfrm>
              <a:off x="0" y="163458"/>
              <a:ext cx="10586712" cy="5848527"/>
              <a:chOff x="0" y="-139700"/>
              <a:chExt cx="10586711" cy="5848526"/>
            </a:xfrm>
          </p:grpSpPr>
          <p:pic>
            <p:nvPicPr>
              <p:cNvPr id="401" name="Society Economy Environment2_8.jpg" descr="Society Economy Environment2_8.jpg"/>
              <p:cNvPicPr>
                <a:picLocks noChangeAspect="1"/>
              </p:cNvPicPr>
              <p:nvPr/>
            </p:nvPicPr>
            <p:blipFill>
              <a:blip r:embed="rId2">
                <a:extLst/>
              </a:blip>
              <a:stretch>
                <a:fillRect/>
              </a:stretch>
            </p:blipFill>
            <p:spPr>
              <a:xfrm>
                <a:off x="4801091" y="1362146"/>
                <a:ext cx="1836101" cy="1774231"/>
              </a:xfrm>
              <a:prstGeom prst="rect">
                <a:avLst/>
              </a:prstGeom>
              <a:ln w="12700" cap="flat">
                <a:noFill/>
                <a:miter lim="400000"/>
              </a:ln>
              <a:effectLst/>
            </p:spPr>
          </p:pic>
          <p:sp>
            <p:nvSpPr>
              <p:cNvPr id="402" name="Triangle"/>
              <p:cNvSpPr/>
              <p:nvPr/>
            </p:nvSpPr>
            <p:spPr>
              <a:xfrm>
                <a:off x="3911600" y="2926542"/>
                <a:ext cx="1016001" cy="1016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gradFill flip="none" rotWithShape="1">
                <a:gsLst>
                  <a:gs pos="0">
                    <a:srgbClr val="0066C1"/>
                  </a:gs>
                  <a:gs pos="100000">
                    <a:srgbClr val="094593"/>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403" name="Arrow"/>
              <p:cNvSpPr/>
              <p:nvPr/>
            </p:nvSpPr>
            <p:spPr>
              <a:xfrm rot="5400000">
                <a:off x="399327" y="494804"/>
                <a:ext cx="1774231" cy="2572885"/>
              </a:xfrm>
              <a:prstGeom prst="rightArrow">
                <a:avLst>
                  <a:gd name="adj1" fmla="val 32000"/>
                  <a:gd name="adj2" fmla="val 45811"/>
                </a:avLst>
              </a:prstGeom>
              <a:gradFill flip="none" rotWithShape="1">
                <a:gsLst>
                  <a:gs pos="0">
                    <a:srgbClr val="0066C1"/>
                  </a:gs>
                  <a:gs pos="100000">
                    <a:srgbClr val="094593"/>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404" name="Arrow"/>
              <p:cNvSpPr/>
              <p:nvPr/>
            </p:nvSpPr>
            <p:spPr>
              <a:xfrm rot="16200000">
                <a:off x="6673127" y="1000919"/>
                <a:ext cx="1774231" cy="2572885"/>
              </a:xfrm>
              <a:prstGeom prst="rightArrow">
                <a:avLst>
                  <a:gd name="adj1" fmla="val 32000"/>
                  <a:gd name="adj2" fmla="val 45811"/>
                </a:avLst>
              </a:prstGeom>
              <a:gradFill flip="none" rotWithShape="1">
                <a:gsLst>
                  <a:gs pos="0">
                    <a:srgbClr val="0066C1"/>
                  </a:gs>
                  <a:gs pos="100000">
                    <a:srgbClr val="094593"/>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405" name="Arrow"/>
              <p:cNvSpPr/>
              <p:nvPr/>
            </p:nvSpPr>
            <p:spPr>
              <a:xfrm rot="5400000">
                <a:off x="7110285" y="3413139"/>
                <a:ext cx="1016001" cy="500007"/>
              </a:xfrm>
              <a:prstGeom prst="rightArrow">
                <a:avLst>
                  <a:gd name="adj1" fmla="val 32000"/>
                  <a:gd name="adj2" fmla="val 126505"/>
                </a:avLst>
              </a:prstGeom>
              <a:gradFill flip="none" rotWithShape="1">
                <a:gsLst>
                  <a:gs pos="0">
                    <a:srgbClr val="0066C1"/>
                  </a:gs>
                  <a:gs pos="100000">
                    <a:srgbClr val="094593"/>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406" name="Incoming…"/>
              <p:cNvSpPr txBox="1"/>
              <p:nvPr/>
            </p:nvSpPr>
            <p:spPr>
              <a:xfrm>
                <a:off x="442190" y="-139701"/>
                <a:ext cx="1688505" cy="1016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l" defTabSz="457200">
                  <a:defRPr sz="3000">
                    <a:latin typeface="Helvetica"/>
                    <a:ea typeface="Helvetica"/>
                    <a:cs typeface="Helvetica"/>
                    <a:sym typeface="Helvetica"/>
                  </a:defRPr>
                </a:pPr>
                <a:r>
                  <a:t>Incoming </a:t>
                </a:r>
              </a:p>
              <a:p>
                <a:pPr algn="l" defTabSz="457200">
                  <a:defRPr sz="3000">
                    <a:latin typeface="Helvetica"/>
                    <a:ea typeface="Helvetica"/>
                    <a:cs typeface="Helvetica"/>
                    <a:sym typeface="Helvetica"/>
                  </a:defRPr>
                </a:pPr>
                <a:r>
                  <a:t>Solar</a:t>
                </a:r>
              </a:p>
            </p:txBody>
          </p:sp>
          <p:sp>
            <p:nvSpPr>
              <p:cNvPr id="407" name="Outgoing Radiation"/>
              <p:cNvSpPr txBox="1"/>
              <p:nvPr/>
            </p:nvSpPr>
            <p:spPr>
              <a:xfrm>
                <a:off x="6587997" y="63499"/>
                <a:ext cx="1944490" cy="1016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457200">
                  <a:defRPr sz="3000">
                    <a:latin typeface="Helvetica"/>
                    <a:ea typeface="Helvetica"/>
                    <a:cs typeface="Helvetica"/>
                    <a:sym typeface="Helvetica"/>
                  </a:defRPr>
                </a:lvl1pPr>
              </a:lstStyle>
              <a:p>
                <a:pPr/>
                <a:r>
                  <a:t>Outgoing Radiation</a:t>
                </a:r>
              </a:p>
            </p:txBody>
          </p:sp>
          <p:sp>
            <p:nvSpPr>
              <p:cNvPr id="408" name="Last 70 years"/>
              <p:cNvSpPr txBox="1"/>
              <p:nvPr/>
            </p:nvSpPr>
            <p:spPr>
              <a:xfrm>
                <a:off x="3013991" y="4997626"/>
                <a:ext cx="5334100"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457200">
                  <a:defRPr sz="4000">
                    <a:latin typeface="Helvetica"/>
                    <a:ea typeface="Helvetica"/>
                    <a:cs typeface="Helvetica"/>
                    <a:sym typeface="Helvetica"/>
                  </a:defRPr>
                </a:lvl1pPr>
              </a:lstStyle>
              <a:p>
                <a:pPr/>
                <a:r>
                  <a:t>Last 70 years</a:t>
                </a:r>
              </a:p>
            </p:txBody>
          </p:sp>
          <p:sp>
            <p:nvSpPr>
              <p:cNvPr id="409" name="Imbalance on the order of 3x10-3"/>
              <p:cNvSpPr txBox="1"/>
              <p:nvPr/>
            </p:nvSpPr>
            <p:spPr>
              <a:xfrm>
                <a:off x="568199" y="4426360"/>
                <a:ext cx="6969126" cy="647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l" defTabSz="457200">
                  <a:defRPr sz="3600">
                    <a:latin typeface="Helvetica"/>
                    <a:ea typeface="Helvetica"/>
                    <a:cs typeface="Helvetica"/>
                    <a:sym typeface="Helvetica"/>
                  </a:defRPr>
                </a:pPr>
                <a:r>
                  <a:t>Imbalance on the order of 3x10</a:t>
                </a:r>
                <a:r>
                  <a:rPr baseline="31999"/>
                  <a:t>-3</a:t>
                </a:r>
              </a:p>
            </p:txBody>
          </p:sp>
          <p:sp>
            <p:nvSpPr>
              <p:cNvPr id="410" name="Storage in heat"/>
              <p:cNvSpPr txBox="1"/>
              <p:nvPr/>
            </p:nvSpPr>
            <p:spPr>
              <a:xfrm>
                <a:off x="6791197" y="4058592"/>
                <a:ext cx="3795515" cy="558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457200">
                  <a:defRPr sz="3000">
                    <a:latin typeface="Helvetica"/>
                    <a:ea typeface="Helvetica"/>
                    <a:cs typeface="Helvetica"/>
                    <a:sym typeface="Helvetica"/>
                  </a:defRPr>
                </a:lvl1pPr>
              </a:lstStyle>
              <a:p>
                <a:pPr/>
                <a:r>
                  <a:t>Storage in heat</a:t>
                </a:r>
              </a:p>
            </p:txBody>
          </p:sp>
        </p:grpSp>
        <p:sp>
          <p:nvSpPr>
            <p:cNvPr id="412" name="Line"/>
            <p:cNvSpPr/>
            <p:nvPr/>
          </p:nvSpPr>
          <p:spPr>
            <a:xfrm>
              <a:off x="1243981" y="2963591"/>
              <a:ext cx="6325839" cy="553440"/>
            </a:xfrm>
            <a:prstGeom prst="line">
              <a:avLst/>
            </a:prstGeom>
            <a:noFill/>
            <a:ln w="50800" cap="flat">
              <a:solidFill>
                <a:srgbClr val="000000"/>
              </a:solidFill>
              <a:prstDash val="solid"/>
              <a:miter lim="400000"/>
            </a:ln>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413" name="3x10-3"/>
            <p:cNvSpPr txBox="1"/>
            <p:nvPr/>
          </p:nvSpPr>
          <p:spPr>
            <a:xfrm>
              <a:off x="3653710" y="-1"/>
              <a:ext cx="2709305" cy="1231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defTabSz="457200">
                <a:defRPr sz="7400">
                  <a:latin typeface="Helvetica"/>
                  <a:ea typeface="Helvetica"/>
                  <a:cs typeface="Helvetica"/>
                  <a:sym typeface="Helvetica"/>
                </a:defRPr>
              </a:pPr>
              <a:r>
                <a:t>3x10</a:t>
              </a:r>
              <a:r>
                <a:rPr baseline="31999"/>
                <a:t>-3</a:t>
              </a:r>
            </a:p>
          </p:txBody>
        </p:sp>
      </p:grpSp>
      <p:sp>
        <p:nvSpPr>
          <p:cNvPr id="415" name="Total energy storage in 200 Myrs:…"/>
          <p:cNvSpPr txBox="1"/>
          <p:nvPr/>
        </p:nvSpPr>
        <p:spPr>
          <a:xfrm>
            <a:off x="1905669" y="10845800"/>
            <a:ext cx="7766299"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sz="4000">
                <a:latin typeface="Helvetica"/>
                <a:ea typeface="Helvetica"/>
                <a:cs typeface="Helvetica"/>
                <a:sym typeface="Helvetica"/>
              </a:defRPr>
            </a:pPr>
            <a:r>
              <a:t>Total energy storage in 200 Myrs: </a:t>
            </a:r>
          </a:p>
          <a:p>
            <a:pPr defTabSz="457200">
              <a:defRPr sz="4000">
                <a:latin typeface="Helvetica"/>
                <a:ea typeface="Helvetica"/>
                <a:cs typeface="Helvetica"/>
                <a:sym typeface="Helvetica"/>
              </a:defRPr>
            </a:pPr>
            <a:r>
              <a:t>Order 100-1000 ZetaJoules</a:t>
            </a:r>
          </a:p>
        </p:txBody>
      </p:sp>
      <p:sp>
        <p:nvSpPr>
          <p:cNvPr id="416" name="Total energy storage per century:…"/>
          <p:cNvSpPr txBox="1"/>
          <p:nvPr/>
        </p:nvSpPr>
        <p:spPr>
          <a:xfrm>
            <a:off x="14326269" y="10845800"/>
            <a:ext cx="7681963"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sz="4000">
                <a:latin typeface="Helvetica"/>
                <a:ea typeface="Helvetica"/>
                <a:cs typeface="Helvetica"/>
                <a:sym typeface="Helvetica"/>
              </a:defRPr>
            </a:pPr>
            <a:r>
              <a:t>Total energy storage per century: </a:t>
            </a:r>
          </a:p>
          <a:p>
            <a:pPr defTabSz="457200">
              <a:defRPr sz="4000">
                <a:latin typeface="Helvetica"/>
                <a:ea typeface="Helvetica"/>
                <a:cs typeface="Helvetica"/>
                <a:sym typeface="Helvetica"/>
              </a:defRPr>
            </a:pPr>
            <a:r>
              <a:t>Order 1000 ZetaJoules</a:t>
            </a:r>
          </a:p>
        </p:txBody>
      </p:sp>
      <p:sp>
        <p:nvSpPr>
          <p:cNvPr id="417" name="Line"/>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418" name="Mari_Logo1.jpg" descr="Mari_Logo1.jpg"/>
          <p:cNvPicPr>
            <a:picLocks noChangeAspect="1"/>
          </p:cNvPicPr>
          <p:nvPr/>
        </p:nvPicPr>
        <p:blipFill>
          <a:blip r:embed="rId3">
            <a:extLst/>
          </a:blip>
          <a:stretch>
            <a:fillRect/>
          </a:stretch>
        </p:blipFill>
        <p:spPr>
          <a:xfrm>
            <a:off x="23455572" y="91975"/>
            <a:ext cx="933017" cy="765474"/>
          </a:xfrm>
          <a:prstGeom prst="rect">
            <a:avLst/>
          </a:prstGeom>
          <a:ln w="12700">
            <a:miter lim="400000"/>
          </a:ln>
        </p:spPr>
      </p:pic>
      <p:sp>
        <p:nvSpPr>
          <p:cNvPr id="419" name="The Earth’s Energy Imbalance increased by a factor of 106 to 107!"/>
          <p:cNvSpPr txBox="1"/>
          <p:nvPr/>
        </p:nvSpPr>
        <p:spPr>
          <a:xfrm>
            <a:off x="1079214" y="2146299"/>
            <a:ext cx="22225571" cy="101600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sz="6000">
                <a:solidFill>
                  <a:srgbClr val="FFFFFF"/>
                </a:solidFill>
                <a:latin typeface="Helvetica"/>
                <a:ea typeface="Helvetica"/>
                <a:cs typeface="Helvetica"/>
                <a:sym typeface="Helvetica"/>
              </a:defRPr>
            </a:pPr>
            <a:r>
              <a:t>The Earth’s Energy Imbalance increased by a factor of 10</a:t>
            </a:r>
            <a:r>
              <a:rPr baseline="31999"/>
              <a:t>6</a:t>
            </a:r>
            <a:r>
              <a:t> to 10</a:t>
            </a:r>
            <a:r>
              <a:rPr baseline="31999"/>
              <a:t>7</a:t>
            </a:r>
            <a:r>
              <a:t>!</a:t>
            </a:r>
          </a:p>
        </p:txBody>
      </p:sp>
      <p:sp>
        <p:nvSpPr>
          <p:cNvPr id="420" name="Earth’s Energy Imbalance"/>
          <p:cNvSpPr txBox="1"/>
          <p:nvPr/>
        </p:nvSpPr>
        <p:spPr>
          <a:xfrm>
            <a:off x="184100" y="1180820"/>
            <a:ext cx="6947015"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Earth’s Energy Imbalance</a:t>
            </a:r>
          </a:p>
        </p:txBody>
      </p:sp>
      <p:sp>
        <p:nvSpPr>
          <p:cNvPr id="421" name="Global Dominance of an Invasive Species"/>
          <p:cNvSpPr txBox="1"/>
          <p:nvPr/>
        </p:nvSpPr>
        <p:spPr>
          <a:xfrm>
            <a:off x="158700" y="68312"/>
            <a:ext cx="11260812"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Global Dominance of an Invasive Species</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400"/>
                                        </p:tgtEl>
                                        <p:attrNameLst>
                                          <p:attrName>style.visibility</p:attrName>
                                        </p:attrNameLst>
                                      </p:cBhvr>
                                      <p:to>
                                        <p:strVal val="visible"/>
                                      </p:to>
                                    </p:set>
                                    <p:animEffect filter="fade" transition="in">
                                      <p:cBhvr>
                                        <p:cTn id="7" dur="1000"/>
                                        <p:tgtEl>
                                          <p:spTgt spid="400"/>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415"/>
                                        </p:tgtEl>
                                        <p:attrNameLst>
                                          <p:attrName>style.visibility</p:attrName>
                                        </p:attrNameLst>
                                      </p:cBhvr>
                                      <p:to>
                                        <p:strVal val="visible"/>
                                      </p:to>
                                    </p:set>
                                    <p:animEffect filter="fade" transition="in">
                                      <p:cBhvr>
                                        <p:cTn id="12" dur="1000"/>
                                        <p:tgtEl>
                                          <p:spTgt spid="415"/>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414"/>
                                        </p:tgtEl>
                                        <p:attrNameLst>
                                          <p:attrName>style.visibility</p:attrName>
                                        </p:attrNameLst>
                                      </p:cBhvr>
                                      <p:to>
                                        <p:strVal val="visible"/>
                                      </p:to>
                                    </p:set>
                                    <p:animEffect filter="fade" transition="in">
                                      <p:cBhvr>
                                        <p:cTn id="17" dur="1000"/>
                                        <p:tgtEl>
                                          <p:spTgt spid="414"/>
                                        </p:tgtEl>
                                      </p:cBhvr>
                                    </p:animEffect>
                                  </p:childTnLst>
                                </p:cTn>
                              </p:par>
                            </p:childTnLst>
                          </p:cTn>
                        </p:par>
                        <p:par>
                          <p:cTn id="18" fill="hold">
                            <p:stCondLst>
                              <p:cond delay="0"/>
                            </p:stCondLst>
                            <p:childTnLst>
                              <p:par>
                                <p:cTn id="19" presetClass="path" nodeType="afterEffect" presetSubtype="0" presetID="-1" grpId="4" accel="50000" decel="50000" fill="hold">
                                  <p:stCondLst>
                                    <p:cond delay="0"/>
                                  </p:stCondLst>
                                  <p:childTnLst>
                                    <p:animMotion path="M 0.000000 0.000000 L 0.520833 0.000000" origin="layout" pathEditMode="relative">
                                      <p:cBhvr>
                                        <p:cTn id="20" dur="1000" fill="hold"/>
                                        <p:tgtEl>
                                          <p:spTgt spid="414"/>
                                        </p:tgtEl>
                                        <p:attrNameLst>
                                          <p:attrName>ppt_x</p:attrName>
                                          <p:attrName>ppt_y</p:attrName>
                                        </p:attrNameLst>
                                      </p:cBhvr>
                                    </p:animMotion>
                                  </p:childTnLst>
                                </p:cTn>
                              </p:par>
                            </p:childTnLst>
                          </p:cTn>
                        </p:par>
                        <p:par>
                          <p:cTn id="21" fill="hold">
                            <p:stCondLst>
                              <p:cond delay="1000"/>
                            </p:stCondLst>
                            <p:childTnLst>
                              <p:par>
                                <p:cTn id="22" presetClass="entr" nodeType="afterEffect" presetID="10" grpId="5" fill="hold">
                                  <p:stCondLst>
                                    <p:cond delay="0"/>
                                  </p:stCondLst>
                                  <p:iterate type="el" backwards="0">
                                    <p:tmAbs val="0"/>
                                  </p:iterate>
                                  <p:childTnLst>
                                    <p:set>
                                      <p:cBhvr>
                                        <p:cTn id="23" fill="hold"/>
                                        <p:tgtEl>
                                          <p:spTgt spid="416"/>
                                        </p:tgtEl>
                                        <p:attrNameLst>
                                          <p:attrName>style.visibility</p:attrName>
                                        </p:attrNameLst>
                                      </p:cBhvr>
                                      <p:to>
                                        <p:strVal val="visible"/>
                                      </p:to>
                                    </p:set>
                                    <p:animEffect filter="fade" transition="in">
                                      <p:cBhvr>
                                        <p:cTn id="24" dur="1000"/>
                                        <p:tgtEl>
                                          <p:spTgt spid="416"/>
                                        </p:tgtEl>
                                      </p:cBhvr>
                                    </p:animEffect>
                                  </p:childTnLst>
                                </p:cTn>
                              </p:par>
                            </p:childTnLst>
                          </p:cTn>
                        </p:par>
                      </p:childTnLst>
                    </p:cTn>
                  </p:par>
                  <p:par>
                    <p:cTn id="25" fill="hold">
                      <p:stCondLst>
                        <p:cond delay="indefinite"/>
                      </p:stCondLst>
                      <p:childTnLst>
                        <p:par>
                          <p:cTn id="26" fill="hold">
                            <p:stCondLst>
                              <p:cond delay="0"/>
                            </p:stCondLst>
                            <p:childTnLst>
                              <p:par>
                                <p:cTn id="27" presetClass="entr" nodeType="clickEffect" presetID="10" grpId="6" fill="hold">
                                  <p:stCondLst>
                                    <p:cond delay="0"/>
                                  </p:stCondLst>
                                  <p:iterate type="el" backwards="0">
                                    <p:tmAbs val="0"/>
                                  </p:iterate>
                                  <p:childTnLst>
                                    <p:set>
                                      <p:cBhvr>
                                        <p:cTn id="28" fill="hold"/>
                                        <p:tgtEl>
                                          <p:spTgt spid="419"/>
                                        </p:tgtEl>
                                        <p:attrNameLst>
                                          <p:attrName>style.visibility</p:attrName>
                                        </p:attrNameLst>
                                      </p:cBhvr>
                                      <p:to>
                                        <p:strVal val="visible"/>
                                      </p:to>
                                    </p:set>
                                    <p:animEffect filter="fade" transition="in">
                                      <p:cBhvr>
                                        <p:cTn id="29" dur="1000"/>
                                        <p:tgtEl>
                                          <p:spTgt spid="4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16" grpId="5"/>
      <p:bldP build="whole" bldLvl="1" animBg="1" rev="0" advAuto="0" spid="414" grpId="3"/>
      <p:bldP build="whole" bldLvl="1" animBg="1" rev="0" advAuto="0" spid="415" grpId="2"/>
      <p:bldP build="whole" bldLvl="1" animBg="1" rev="0" advAuto="0" spid="419" grpId="6"/>
      <p:bldP build="whole" bldLvl="1" animBg="1" rev="0" advAuto="0" spid="400"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423" name="Global Dominance of an Invasive Species"/>
          <p:cNvSpPr txBox="1"/>
          <p:nvPr/>
        </p:nvSpPr>
        <p:spPr>
          <a:xfrm>
            <a:off x="158700" y="68312"/>
            <a:ext cx="11260812"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Global Dominance of an Invasive Species</a:t>
            </a:r>
          </a:p>
        </p:txBody>
      </p:sp>
      <p:grpSp>
        <p:nvGrpSpPr>
          <p:cNvPr id="426" name="Group"/>
          <p:cNvGrpSpPr/>
          <p:nvPr/>
        </p:nvGrpSpPr>
        <p:grpSpPr>
          <a:xfrm>
            <a:off x="12039450" y="1071111"/>
            <a:ext cx="12814301" cy="12383970"/>
            <a:chOff x="0" y="0"/>
            <a:chExt cx="12814300" cy="12383968"/>
          </a:xfrm>
        </p:grpSpPr>
        <p:pic>
          <p:nvPicPr>
            <p:cNvPr id="424" name="Society Economy Environment2.jpg" descr="Society Economy Environment2.jpg"/>
            <p:cNvPicPr>
              <a:picLocks noChangeAspect="1"/>
            </p:cNvPicPr>
            <p:nvPr/>
          </p:nvPicPr>
          <p:blipFill>
            <a:blip r:embed="rId2">
              <a:extLst/>
            </a:blip>
            <a:stretch>
              <a:fillRect/>
            </a:stretch>
          </p:blipFill>
          <p:spPr>
            <a:xfrm>
              <a:off x="0" y="0"/>
              <a:ext cx="12814300" cy="12383969"/>
            </a:xfrm>
            <a:prstGeom prst="rect">
              <a:avLst/>
            </a:prstGeom>
            <a:ln w="12700" cap="flat">
              <a:noFill/>
              <a:miter lim="400000"/>
            </a:ln>
            <a:effectLst/>
          </p:spPr>
        </p:pic>
        <p:sp>
          <p:nvSpPr>
            <p:cNvPr id="425" name="FLOWS"/>
            <p:cNvSpPr/>
            <p:nvPr/>
          </p:nvSpPr>
          <p:spPr>
            <a:xfrm>
              <a:off x="4984492" y="2537893"/>
              <a:ext cx="2438600" cy="758492"/>
            </a:xfrm>
            <a:prstGeom prst="roundRect">
              <a:avLst>
                <a:gd name="adj" fmla="val 25116"/>
              </a:avLst>
            </a:prstGeom>
            <a:solidFill>
              <a:srgbClr val="D7E8E7"/>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defTabSz="1130300">
                <a:defRPr sz="3000">
                  <a:solidFill>
                    <a:srgbClr val="235D0B"/>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r>
                <a:rPr sz="4000"/>
                <a:t>F</a:t>
              </a:r>
              <a:r>
                <a:t>LOWS</a:t>
              </a:r>
            </a:p>
          </p:txBody>
        </p:sp>
      </p:grpSp>
      <p:pic>
        <p:nvPicPr>
          <p:cNvPr id="427" name="Earth with Text.png" descr="Earth with Text.png"/>
          <p:cNvPicPr>
            <a:picLocks noChangeAspect="0"/>
          </p:cNvPicPr>
          <p:nvPr/>
        </p:nvPicPr>
        <p:blipFill>
          <a:blip r:embed="rId3">
            <a:extLst/>
          </a:blip>
          <a:stretch>
            <a:fillRect/>
          </a:stretch>
        </p:blipFill>
        <p:spPr>
          <a:xfrm>
            <a:off x="44300" y="1179795"/>
            <a:ext cx="12115801" cy="11684001"/>
          </a:xfrm>
          <a:prstGeom prst="rect">
            <a:avLst/>
          </a:prstGeom>
          <a:ln w="12700">
            <a:miter lim="400000"/>
          </a:ln>
        </p:spPr>
      </p:pic>
      <p:sp>
        <p:nvSpPr>
          <p:cNvPr id="428" name="Line"/>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grpSp>
        <p:nvGrpSpPr>
          <p:cNvPr id="431" name="Group"/>
          <p:cNvGrpSpPr/>
          <p:nvPr/>
        </p:nvGrpSpPr>
        <p:grpSpPr>
          <a:xfrm>
            <a:off x="113688" y="10126178"/>
            <a:ext cx="6905722" cy="3483379"/>
            <a:chOff x="-35357" y="76200"/>
            <a:chExt cx="6905721" cy="3483378"/>
          </a:xfrm>
        </p:grpSpPr>
        <p:sp>
          <p:nvSpPr>
            <p:cNvPr id="429" name="Quote Bubble"/>
            <p:cNvSpPr/>
            <p:nvPr/>
          </p:nvSpPr>
          <p:spPr>
            <a:xfrm>
              <a:off x="-35358" y="76200"/>
              <a:ext cx="6905722" cy="3483379"/>
            </a:xfrm>
            <a:prstGeom prst="wedgeEllipseCallout">
              <a:avLst>
                <a:gd name="adj1" fmla="val 16677"/>
                <a:gd name="adj2" fmla="val -135680"/>
              </a:avLst>
            </a:prstGeom>
            <a:solidFill>
              <a:srgbClr val="DCDEE0"/>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defTabSz="1130300">
                <a:defRPr sz="38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p>
          </p:txBody>
        </p:sp>
        <p:sp>
          <p:nvSpPr>
            <p:cNvPr id="430" name="Life-Support System for many species"/>
            <p:cNvSpPr txBox="1"/>
            <p:nvPr/>
          </p:nvSpPr>
          <p:spPr>
            <a:xfrm>
              <a:off x="684706" y="1056022"/>
              <a:ext cx="5465498" cy="147278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1130300">
                <a:defRPr sz="38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lvl1pPr>
            </a:lstStyle>
            <a:p>
              <a:pPr/>
              <a:r>
                <a:t>Life-Support System for many species</a:t>
              </a:r>
            </a:p>
          </p:txBody>
        </p:sp>
      </p:grpSp>
      <p:sp>
        <p:nvSpPr>
          <p:cNvPr id="432" name="Everything is about flows"/>
          <p:cNvSpPr/>
          <p:nvPr/>
        </p:nvSpPr>
        <p:spPr>
          <a:xfrm>
            <a:off x="9308487" y="118578"/>
            <a:ext cx="6905722" cy="3483379"/>
          </a:xfrm>
          <a:prstGeom prst="wedgeEllipseCallout">
            <a:avLst>
              <a:gd name="adj1" fmla="val 75223"/>
              <a:gd name="adj2" fmla="val 63793"/>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38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lvl1pPr>
          </a:lstStyle>
          <a:p>
            <a:pPr/>
            <a:r>
              <a:t>Everything is about flows</a:t>
            </a:r>
          </a:p>
        </p:txBody>
      </p:sp>
      <p:sp>
        <p:nvSpPr>
          <p:cNvPr id="433" name="Limitations in the flows limit the growth of the community"/>
          <p:cNvSpPr/>
          <p:nvPr/>
        </p:nvSpPr>
        <p:spPr>
          <a:xfrm>
            <a:off x="6940101" y="3623751"/>
            <a:ext cx="7440791" cy="2894430"/>
          </a:xfrm>
          <a:prstGeom prst="wedgeEllipseCallout">
            <a:avLst>
              <a:gd name="adj1" fmla="val 100342"/>
              <a:gd name="adj2" fmla="val -26668"/>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38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lvl1pPr>
          </a:lstStyle>
          <a:p>
            <a:pPr/>
            <a:r>
              <a:t>Limitations in the flows limit the growth of the community</a:t>
            </a:r>
          </a:p>
        </p:txBody>
      </p:sp>
      <p:sp>
        <p:nvSpPr>
          <p:cNvPr id="434" name="Changing the limits of growth requires a change of the planetary physiology"/>
          <p:cNvSpPr/>
          <p:nvPr/>
        </p:nvSpPr>
        <p:spPr>
          <a:xfrm>
            <a:off x="5940226" y="7245632"/>
            <a:ext cx="7440791" cy="2894430"/>
          </a:xfrm>
          <a:prstGeom prst="wedgeEllipseCallout">
            <a:avLst>
              <a:gd name="adj1" fmla="val 117499"/>
              <a:gd name="adj2" fmla="val -161728"/>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38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lvl1pPr>
          </a:lstStyle>
          <a:p>
            <a:pPr/>
            <a:r>
              <a:t>Changing the limits of growth requires a change of the planetary physiology</a:t>
            </a:r>
          </a:p>
        </p:txBody>
      </p:sp>
      <p:sp>
        <p:nvSpPr>
          <p:cNvPr id="435" name="Flows have accelerated dramatically in the last 200 years"/>
          <p:cNvSpPr txBox="1"/>
          <p:nvPr/>
        </p:nvSpPr>
        <p:spPr>
          <a:xfrm>
            <a:off x="432583" y="6261100"/>
            <a:ext cx="23518835" cy="1193801"/>
          </a:xfrm>
          <a:prstGeom prst="rect">
            <a:avLst/>
          </a:prstGeom>
          <a:solidFill>
            <a:srgbClr val="A6AAA8"/>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7200"/>
            </a:lvl1pPr>
          </a:lstStyle>
          <a:p>
            <a:pPr/>
            <a:r>
              <a:t>Flows have accelerated dramatically in the last 200 years</a:t>
            </a:r>
          </a:p>
        </p:txBody>
      </p:sp>
    </p:spTree>
  </p:cSld>
  <p:clrMapOvr>
    <a:masterClrMapping/>
  </p:clrMapOvr>
  <mc:AlternateContent xmlns:mc="http://schemas.openxmlformats.org/markup-compatibility/2006">
    <mc:Choice xmlns:p14="http://schemas.microsoft.com/office/powerpoint/2010/main" Requires="p14">
      <p:transition spd="slow" advClick="1" p14:dur="1500">
        <p:wipe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431"/>
                                        </p:tgtEl>
                                        <p:attrNameLst>
                                          <p:attrName>style.visibility</p:attrName>
                                        </p:attrNameLst>
                                      </p:cBhvr>
                                      <p:to>
                                        <p:strVal val="visible"/>
                                      </p:to>
                                    </p:set>
                                    <p:anim calcmode="lin" valueType="num">
                                      <p:cBhvr>
                                        <p:cTn id="7" dur="750" fill="hold"/>
                                        <p:tgtEl>
                                          <p:spTgt spid="431"/>
                                        </p:tgtEl>
                                        <p:attrNameLst>
                                          <p:attrName>ppt_w</p:attrName>
                                        </p:attrNameLst>
                                      </p:cBhvr>
                                      <p:tavLst>
                                        <p:tav tm="0">
                                          <p:val>
                                            <p:fltVal val="0"/>
                                          </p:val>
                                        </p:tav>
                                        <p:tav tm="100000">
                                          <p:val>
                                            <p:strVal val="#ppt_w"/>
                                          </p:val>
                                        </p:tav>
                                      </p:tavLst>
                                    </p:anim>
                                    <p:anim calcmode="lin" valueType="num">
                                      <p:cBhvr>
                                        <p:cTn id="8" dur="750" fill="hold"/>
                                        <p:tgtEl>
                                          <p:spTgt spid="43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ID="10" grpId="2" fill="hold">
                                  <p:stCondLst>
                                    <p:cond delay="0"/>
                                  </p:stCondLst>
                                  <p:iterate type="el" backwards="0">
                                    <p:tmAbs val="0"/>
                                  </p:iterate>
                                  <p:childTnLst>
                                    <p:set>
                                      <p:cBhvr>
                                        <p:cTn id="12" fill="hold"/>
                                        <p:tgtEl>
                                          <p:spTgt spid="426"/>
                                        </p:tgtEl>
                                        <p:attrNameLst>
                                          <p:attrName>style.visibility</p:attrName>
                                        </p:attrNameLst>
                                      </p:cBhvr>
                                      <p:to>
                                        <p:strVal val="visible"/>
                                      </p:to>
                                    </p:set>
                                    <p:animEffect filter="fade" transition="in">
                                      <p:cBhvr>
                                        <p:cTn id="13" dur="1000"/>
                                        <p:tgtEl>
                                          <p:spTgt spid="426"/>
                                        </p:tgtEl>
                                      </p:cBhvr>
                                    </p:animEffect>
                                  </p:childTnLst>
                                </p:cTn>
                              </p:par>
                            </p:childTnLst>
                          </p:cTn>
                        </p:par>
                        <p:par>
                          <p:cTn id="14" fill="hold">
                            <p:stCondLst>
                              <p:cond delay="1000"/>
                            </p:stCondLst>
                            <p:childTnLst>
                              <p:par>
                                <p:cTn id="15" presetClass="entr" nodeType="afterEffect" presetSubtype="16" presetID="23" grpId="3" fill="hold">
                                  <p:stCondLst>
                                    <p:cond delay="0"/>
                                  </p:stCondLst>
                                  <p:iterate type="el" backwards="0">
                                    <p:tmAbs val="0"/>
                                  </p:iterate>
                                  <p:childTnLst>
                                    <p:set>
                                      <p:cBhvr>
                                        <p:cTn id="16" fill="hold"/>
                                        <p:tgtEl>
                                          <p:spTgt spid="432"/>
                                        </p:tgtEl>
                                        <p:attrNameLst>
                                          <p:attrName>style.visibility</p:attrName>
                                        </p:attrNameLst>
                                      </p:cBhvr>
                                      <p:to>
                                        <p:strVal val="visible"/>
                                      </p:to>
                                    </p:set>
                                    <p:anim calcmode="lin" valueType="num">
                                      <p:cBhvr>
                                        <p:cTn id="17" dur="750" fill="hold"/>
                                        <p:tgtEl>
                                          <p:spTgt spid="432"/>
                                        </p:tgtEl>
                                        <p:attrNameLst>
                                          <p:attrName>ppt_w</p:attrName>
                                        </p:attrNameLst>
                                      </p:cBhvr>
                                      <p:tavLst>
                                        <p:tav tm="0">
                                          <p:val>
                                            <p:fltVal val="0"/>
                                          </p:val>
                                        </p:tav>
                                        <p:tav tm="100000">
                                          <p:val>
                                            <p:strVal val="#ppt_w"/>
                                          </p:val>
                                        </p:tav>
                                      </p:tavLst>
                                    </p:anim>
                                    <p:anim calcmode="lin" valueType="num">
                                      <p:cBhvr>
                                        <p:cTn id="18" dur="750" fill="hold"/>
                                        <p:tgtEl>
                                          <p:spTgt spid="432"/>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6" presetID="23" grpId="4" fill="hold">
                                  <p:stCondLst>
                                    <p:cond delay="0"/>
                                  </p:stCondLst>
                                  <p:iterate type="el" backwards="0">
                                    <p:tmAbs val="0"/>
                                  </p:iterate>
                                  <p:childTnLst>
                                    <p:set>
                                      <p:cBhvr>
                                        <p:cTn id="22" fill="hold"/>
                                        <p:tgtEl>
                                          <p:spTgt spid="433"/>
                                        </p:tgtEl>
                                        <p:attrNameLst>
                                          <p:attrName>style.visibility</p:attrName>
                                        </p:attrNameLst>
                                      </p:cBhvr>
                                      <p:to>
                                        <p:strVal val="visible"/>
                                      </p:to>
                                    </p:set>
                                    <p:anim calcmode="lin" valueType="num">
                                      <p:cBhvr>
                                        <p:cTn id="23" dur="750" fill="hold"/>
                                        <p:tgtEl>
                                          <p:spTgt spid="433"/>
                                        </p:tgtEl>
                                        <p:attrNameLst>
                                          <p:attrName>ppt_w</p:attrName>
                                        </p:attrNameLst>
                                      </p:cBhvr>
                                      <p:tavLst>
                                        <p:tav tm="0">
                                          <p:val>
                                            <p:fltVal val="0"/>
                                          </p:val>
                                        </p:tav>
                                        <p:tav tm="100000">
                                          <p:val>
                                            <p:strVal val="#ppt_w"/>
                                          </p:val>
                                        </p:tav>
                                      </p:tavLst>
                                    </p:anim>
                                    <p:anim calcmode="lin" valueType="num">
                                      <p:cBhvr>
                                        <p:cTn id="24" dur="750" fill="hold"/>
                                        <p:tgtEl>
                                          <p:spTgt spid="433"/>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16" presetID="23" grpId="5" fill="hold">
                                  <p:stCondLst>
                                    <p:cond delay="0"/>
                                  </p:stCondLst>
                                  <p:iterate type="el" backwards="0">
                                    <p:tmAbs val="0"/>
                                  </p:iterate>
                                  <p:childTnLst>
                                    <p:set>
                                      <p:cBhvr>
                                        <p:cTn id="28" fill="hold"/>
                                        <p:tgtEl>
                                          <p:spTgt spid="434"/>
                                        </p:tgtEl>
                                        <p:attrNameLst>
                                          <p:attrName>style.visibility</p:attrName>
                                        </p:attrNameLst>
                                      </p:cBhvr>
                                      <p:to>
                                        <p:strVal val="visible"/>
                                      </p:to>
                                    </p:set>
                                    <p:anim calcmode="lin" valueType="num">
                                      <p:cBhvr>
                                        <p:cTn id="29" dur="750" fill="hold"/>
                                        <p:tgtEl>
                                          <p:spTgt spid="434"/>
                                        </p:tgtEl>
                                        <p:attrNameLst>
                                          <p:attrName>ppt_w</p:attrName>
                                        </p:attrNameLst>
                                      </p:cBhvr>
                                      <p:tavLst>
                                        <p:tav tm="0">
                                          <p:val>
                                            <p:fltVal val="0"/>
                                          </p:val>
                                        </p:tav>
                                        <p:tav tm="100000">
                                          <p:val>
                                            <p:strVal val="#ppt_w"/>
                                          </p:val>
                                        </p:tav>
                                      </p:tavLst>
                                    </p:anim>
                                    <p:anim calcmode="lin" valueType="num">
                                      <p:cBhvr>
                                        <p:cTn id="30" dur="750" fill="hold"/>
                                        <p:tgtEl>
                                          <p:spTgt spid="434"/>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Class="entr" nodeType="clickEffect" presetID="10" grpId="6" fill="hold">
                                  <p:stCondLst>
                                    <p:cond delay="0"/>
                                  </p:stCondLst>
                                  <p:iterate type="el" backwards="0">
                                    <p:tmAbs val="0"/>
                                  </p:iterate>
                                  <p:childTnLst>
                                    <p:set>
                                      <p:cBhvr>
                                        <p:cTn id="34" fill="hold"/>
                                        <p:tgtEl>
                                          <p:spTgt spid="435"/>
                                        </p:tgtEl>
                                        <p:attrNameLst>
                                          <p:attrName>style.visibility</p:attrName>
                                        </p:attrNameLst>
                                      </p:cBhvr>
                                      <p:to>
                                        <p:strVal val="visible"/>
                                      </p:to>
                                    </p:set>
                                    <p:animEffect filter="fade" transition="in">
                                      <p:cBhvr>
                                        <p:cTn id="35" dur="500"/>
                                        <p:tgtEl>
                                          <p:spTgt spid="4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26" grpId="2"/>
      <p:bldP build="whole" bldLvl="1" animBg="1" rev="0" advAuto="0" spid="434" grpId="5"/>
      <p:bldP build="whole" bldLvl="1" animBg="1" rev="0" advAuto="0" spid="435" grpId="6"/>
      <p:bldP build="whole" bldLvl="1" animBg="1" rev="0" advAuto="0" spid="432" grpId="3"/>
      <p:bldP build="whole" bldLvl="1" animBg="1" rev="0" advAuto="0" spid="431" grpId="1"/>
      <p:bldP build="whole" bldLvl="1" animBg="1" rev="0" advAuto="0" spid="433" grpId="4"/>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grpSp>
        <p:nvGrpSpPr>
          <p:cNvPr id="441" name="Group"/>
          <p:cNvGrpSpPr/>
          <p:nvPr/>
        </p:nvGrpSpPr>
        <p:grpSpPr>
          <a:xfrm>
            <a:off x="5704440" y="1468239"/>
            <a:ext cx="12796076" cy="11788859"/>
            <a:chOff x="0" y="0"/>
            <a:chExt cx="12796074" cy="11788858"/>
          </a:xfrm>
        </p:grpSpPr>
        <p:grpSp>
          <p:nvGrpSpPr>
            <p:cNvPr id="439" name="Group"/>
            <p:cNvGrpSpPr/>
            <p:nvPr/>
          </p:nvGrpSpPr>
          <p:grpSpPr>
            <a:xfrm>
              <a:off x="0" y="22141"/>
              <a:ext cx="11699673" cy="11766718"/>
              <a:chOff x="0" y="0"/>
              <a:chExt cx="11699672" cy="11766717"/>
            </a:xfrm>
          </p:grpSpPr>
          <p:pic>
            <p:nvPicPr>
              <p:cNvPr id="437" name="rockstrom_2014_boundaries_figure.tiff" descr="rockstrom_2014_boundaries_figure.tiff"/>
              <p:cNvPicPr>
                <a:picLocks noChangeAspect="1"/>
              </p:cNvPicPr>
              <p:nvPr/>
            </p:nvPicPr>
            <p:blipFill>
              <a:blip r:embed="rId2">
                <a:extLst/>
              </a:blip>
              <a:stretch>
                <a:fillRect/>
              </a:stretch>
            </p:blipFill>
            <p:spPr>
              <a:xfrm>
                <a:off x="54799" y="0"/>
                <a:ext cx="11644874" cy="11766718"/>
              </a:xfrm>
              <a:prstGeom prst="rect">
                <a:avLst/>
              </a:prstGeom>
              <a:ln w="12700" cap="flat">
                <a:noFill/>
                <a:miter lim="400000"/>
              </a:ln>
              <a:effectLst/>
            </p:spPr>
          </p:pic>
          <p:sp>
            <p:nvSpPr>
              <p:cNvPr id="438" name="Rockstrom and Klum, 2015"/>
              <p:cNvSpPr txBox="1"/>
              <p:nvPr/>
            </p:nvSpPr>
            <p:spPr>
              <a:xfrm>
                <a:off x="0" y="10988758"/>
                <a:ext cx="5718870" cy="609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a:spcBef>
                    <a:spcPts val="1400"/>
                  </a:spcBef>
                  <a:defRPr i="1" sz="3400">
                    <a:solidFill>
                      <a:srgbClr val="1A5078"/>
                    </a:solidFill>
                    <a:latin typeface="Trebuchet MS"/>
                    <a:ea typeface="Trebuchet MS"/>
                    <a:cs typeface="Trebuchet MS"/>
                    <a:sym typeface="Trebuchet MS"/>
                  </a:defRPr>
                </a:lvl1pPr>
              </a:lstStyle>
              <a:p>
                <a:pPr/>
                <a:r>
                  <a:t>Rockstrom and Klum, 2015</a:t>
                </a:r>
              </a:p>
            </p:txBody>
          </p:sp>
        </p:grpSp>
        <p:sp>
          <p:nvSpPr>
            <p:cNvPr id="440" name="Rectangle"/>
            <p:cNvSpPr/>
            <p:nvPr/>
          </p:nvSpPr>
          <p:spPr>
            <a:xfrm>
              <a:off x="11211749" y="0"/>
              <a:ext cx="1584326" cy="11496973"/>
            </a:xfrm>
            <a:prstGeom prst="rect">
              <a:avLst/>
            </a:prstGeom>
            <a:solidFill>
              <a:srgbClr val="FFFFFF"/>
            </a:solidFill>
            <a:ln w="12700" cap="flat">
              <a:noFill/>
              <a:miter lim="400000"/>
            </a:ln>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grpSp>
      <p:sp>
        <p:nvSpPr>
          <p:cNvPr id="442" name="Line"/>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443" name="Mari_Logo1.jpg" descr="Mari_Logo1.jpg"/>
          <p:cNvPicPr>
            <a:picLocks noChangeAspect="1"/>
          </p:cNvPicPr>
          <p:nvPr/>
        </p:nvPicPr>
        <p:blipFill>
          <a:blip r:embed="rId3">
            <a:extLst/>
          </a:blip>
          <a:stretch>
            <a:fillRect/>
          </a:stretch>
        </p:blipFill>
        <p:spPr>
          <a:xfrm>
            <a:off x="23455572" y="91975"/>
            <a:ext cx="933017" cy="765474"/>
          </a:xfrm>
          <a:prstGeom prst="rect">
            <a:avLst/>
          </a:prstGeom>
          <a:ln w="12700">
            <a:miter lim="400000"/>
          </a:ln>
        </p:spPr>
      </p:pic>
      <p:pic>
        <p:nvPicPr>
          <p:cNvPr id="444" name="image4.png" descr="image4.png"/>
          <p:cNvPicPr>
            <a:picLocks noChangeAspect="1"/>
          </p:cNvPicPr>
          <p:nvPr/>
        </p:nvPicPr>
        <p:blipFill>
          <a:blip r:embed="rId4">
            <a:extLst/>
          </a:blip>
          <a:srcRect l="33018" t="34378" r="34440" b="29321"/>
          <a:stretch>
            <a:fillRect/>
          </a:stretch>
        </p:blipFill>
        <p:spPr>
          <a:xfrm>
            <a:off x="15333576" y="987375"/>
            <a:ext cx="5319771" cy="3630188"/>
          </a:xfrm>
          <a:prstGeom prst="rect">
            <a:avLst/>
          </a:prstGeom>
          <a:ln w="12700">
            <a:miter lim="400000"/>
          </a:ln>
        </p:spPr>
      </p:pic>
      <p:pic>
        <p:nvPicPr>
          <p:cNvPr id="445" name="https://upload.wikimedia.org/wikipedia/commons/thumb/f/fe/Nitrogen_Cycle.svg/800px-Nitrogen_Cycle.svg.png" descr="https://upload.wikimedia.org/wikipedia/commons/thumb/f/fe/Nitrogen_Cycle.svg/800px-Nitrogen_Cycle.svg.png"/>
          <p:cNvPicPr>
            <a:picLocks noChangeAspect="1"/>
          </p:cNvPicPr>
          <p:nvPr/>
        </p:nvPicPr>
        <p:blipFill>
          <a:blip r:embed="rId5">
            <a:extLst/>
          </a:blip>
          <a:stretch>
            <a:fillRect/>
          </a:stretch>
        </p:blipFill>
        <p:spPr>
          <a:xfrm>
            <a:off x="29699" y="3290862"/>
            <a:ext cx="6194183" cy="4645638"/>
          </a:xfrm>
          <a:prstGeom prst="rect">
            <a:avLst/>
          </a:prstGeom>
          <a:ln w="12700">
            <a:miter lim="400000"/>
          </a:ln>
        </p:spPr>
      </p:pic>
      <p:pic>
        <p:nvPicPr>
          <p:cNvPr id="446" name="image7.png" descr="image7.png"/>
          <p:cNvPicPr>
            <a:picLocks noChangeAspect="1"/>
          </p:cNvPicPr>
          <p:nvPr/>
        </p:nvPicPr>
        <p:blipFill>
          <a:blip r:embed="rId6">
            <a:extLst/>
          </a:blip>
          <a:stretch>
            <a:fillRect/>
          </a:stretch>
        </p:blipFill>
        <p:spPr>
          <a:xfrm>
            <a:off x="30766" y="7940425"/>
            <a:ext cx="6192049" cy="4470833"/>
          </a:xfrm>
          <a:prstGeom prst="rect">
            <a:avLst/>
          </a:prstGeom>
          <a:ln w="12700">
            <a:miter lim="400000"/>
          </a:ln>
        </p:spPr>
      </p:pic>
      <p:sp>
        <p:nvSpPr>
          <p:cNvPr id="447" name="Modern climate change is a symptom, not the cause, not the “sickness.”"/>
          <p:cNvSpPr txBox="1"/>
          <p:nvPr/>
        </p:nvSpPr>
        <p:spPr>
          <a:xfrm>
            <a:off x="16791880" y="10069434"/>
            <a:ext cx="7286626" cy="1905001"/>
          </a:xfrm>
          <a:prstGeom prst="rect">
            <a:avLst/>
          </a:prstGeom>
          <a:solidFill>
            <a:srgbClr val="FFFFFF"/>
          </a:solidFill>
          <a:extLst>
            <a:ext uri="{C572A759-6A51-4108-AA02-DFA0A04FC94B}">
              <ma14:wrappingTextBoxFlag xmlns:ma14="http://schemas.microsoft.com/office/mac/drawingml/2011/main" val="1"/>
            </a:ext>
          </a:extLst>
        </p:spPr>
        <p:txBody>
          <a:bodyPr lIns="0" tIns="0" rIns="0" bIns="0" anchor="ctr">
            <a:spAutoFit/>
          </a:bodyPr>
          <a:lstStyle>
            <a:lvl1pPr algn="l">
              <a:defRPr sz="4200"/>
            </a:lvl1pPr>
          </a:lstStyle>
          <a:p>
            <a:pPr/>
            <a:r>
              <a:t>Modern climate change is a symptom, not the cause, not the “sickness.”</a:t>
            </a:r>
          </a:p>
        </p:txBody>
      </p:sp>
      <p:pic>
        <p:nvPicPr>
          <p:cNvPr id="448" name="nature11018-f2" descr="nature11018-f2"/>
          <p:cNvPicPr>
            <a:picLocks noChangeAspect="1"/>
          </p:cNvPicPr>
          <p:nvPr/>
        </p:nvPicPr>
        <p:blipFill>
          <a:blip r:embed="rId7">
            <a:extLst/>
          </a:blip>
          <a:stretch>
            <a:fillRect/>
          </a:stretch>
        </p:blipFill>
        <p:spPr>
          <a:xfrm>
            <a:off x="-374392" y="7043651"/>
            <a:ext cx="7382949" cy="5691024"/>
          </a:xfrm>
          <a:prstGeom prst="rect">
            <a:avLst/>
          </a:prstGeom>
          <a:ln w="12700">
            <a:miter lim="400000"/>
          </a:ln>
        </p:spPr>
      </p:pic>
      <p:sp>
        <p:nvSpPr>
          <p:cNvPr id="449" name="Arrow"/>
          <p:cNvSpPr/>
          <p:nvPr/>
        </p:nvSpPr>
        <p:spPr>
          <a:xfrm rot="20266003">
            <a:off x="5864471" y="6616879"/>
            <a:ext cx="3762030" cy="1270001"/>
          </a:xfrm>
          <a:prstGeom prst="rightArrow">
            <a:avLst>
              <a:gd name="adj1" fmla="val 32000"/>
              <a:gd name="adj2" fmla="val 64000"/>
            </a:avLst>
          </a:prstGeom>
          <a:solidFill>
            <a:srgbClr val="A6AAA9"/>
          </a:solidFill>
          <a:ln w="12700">
            <a:miter lim="400000"/>
          </a:ln>
          <a:effectLst>
            <a:outerShdw sx="100000" sy="100000" kx="0" ky="0" algn="b" rotWithShape="0" blurRad="50800" dist="25400" dir="5400000">
              <a:srgbClr val="000000">
                <a:alpha val="50000"/>
              </a:srgbClr>
            </a:outerShdw>
          </a:effectLst>
        </p:spPr>
        <p:txBody>
          <a:bodyPr lIns="71437" tIns="71437" rIns="71437" bIns="71437" anchor="ctr"/>
          <a:lstStyle/>
          <a:p>
            <a:pPr defTabSz="584200">
              <a:defRPr sz="3200">
                <a:solidFill>
                  <a:srgbClr val="FFFFFF"/>
                </a:solidFill>
              </a:defRPr>
            </a:pPr>
          </a:p>
        </p:txBody>
      </p:sp>
      <p:sp>
        <p:nvSpPr>
          <p:cNvPr id="450" name="Arrow"/>
          <p:cNvSpPr/>
          <p:nvPr/>
        </p:nvSpPr>
        <p:spPr>
          <a:xfrm rot="2370337">
            <a:off x="4985698" y="7656876"/>
            <a:ext cx="6497132" cy="1270001"/>
          </a:xfrm>
          <a:prstGeom prst="rightArrow">
            <a:avLst>
              <a:gd name="adj1" fmla="val 32000"/>
              <a:gd name="adj2" fmla="val 64000"/>
            </a:avLst>
          </a:prstGeom>
          <a:solidFill>
            <a:srgbClr val="A6AAA9"/>
          </a:solidFill>
          <a:ln w="12700">
            <a:miter lim="400000"/>
          </a:ln>
          <a:effectLst>
            <a:outerShdw sx="100000" sy="100000" kx="0" ky="0" algn="b" rotWithShape="0" blurRad="50800" dist="25400" dir="5400000">
              <a:srgbClr val="000000">
                <a:alpha val="50000"/>
              </a:srgbClr>
            </a:outerShdw>
          </a:effectLst>
        </p:spPr>
        <p:txBody>
          <a:bodyPr lIns="71437" tIns="71437" rIns="71437" bIns="71437" anchor="ctr"/>
          <a:lstStyle/>
          <a:p>
            <a:pPr defTabSz="584200">
              <a:defRPr sz="3200">
                <a:solidFill>
                  <a:srgbClr val="FFFFFF"/>
                </a:solidFill>
              </a:defRPr>
            </a:pPr>
          </a:p>
        </p:txBody>
      </p:sp>
      <p:sp>
        <p:nvSpPr>
          <p:cNvPr id="451" name="Arrow"/>
          <p:cNvSpPr/>
          <p:nvPr/>
        </p:nvSpPr>
        <p:spPr>
          <a:xfrm rot="21304061">
            <a:off x="5616563" y="9349268"/>
            <a:ext cx="3837880" cy="1270001"/>
          </a:xfrm>
          <a:prstGeom prst="rightArrow">
            <a:avLst>
              <a:gd name="adj1" fmla="val 32000"/>
              <a:gd name="adj2" fmla="val 64000"/>
            </a:avLst>
          </a:prstGeom>
          <a:solidFill>
            <a:srgbClr val="A6AAA9"/>
          </a:solidFill>
          <a:ln w="12700">
            <a:miter lim="400000"/>
          </a:ln>
          <a:effectLst>
            <a:outerShdw sx="100000" sy="100000" kx="0" ky="0" algn="b" rotWithShape="0" blurRad="50800" dist="25400" dir="5400000">
              <a:srgbClr val="000000">
                <a:alpha val="50000"/>
              </a:srgbClr>
            </a:outerShdw>
          </a:effectLst>
        </p:spPr>
        <p:txBody>
          <a:bodyPr lIns="71437" tIns="71437" rIns="71437" bIns="71437" anchor="ctr"/>
          <a:lstStyle/>
          <a:p>
            <a:pPr defTabSz="584200">
              <a:defRPr sz="3200">
                <a:solidFill>
                  <a:srgbClr val="FFFFFF"/>
                </a:solidFill>
              </a:defRPr>
            </a:pPr>
          </a:p>
        </p:txBody>
      </p:sp>
      <p:sp>
        <p:nvSpPr>
          <p:cNvPr id="452" name="Arrow"/>
          <p:cNvSpPr/>
          <p:nvPr/>
        </p:nvSpPr>
        <p:spPr>
          <a:xfrm rot="20266003">
            <a:off x="6822847" y="2885884"/>
            <a:ext cx="2770455" cy="1270001"/>
          </a:xfrm>
          <a:prstGeom prst="rightArrow">
            <a:avLst>
              <a:gd name="adj1" fmla="val 32000"/>
              <a:gd name="adj2" fmla="val 64000"/>
            </a:avLst>
          </a:prstGeom>
          <a:solidFill>
            <a:srgbClr val="A6AAA9"/>
          </a:solidFill>
          <a:ln w="12700">
            <a:miter lim="400000"/>
          </a:ln>
          <a:effectLst>
            <a:outerShdw sx="100000" sy="100000" kx="0" ky="0" algn="b" rotWithShape="0" blurRad="50800" dist="25400" dir="5400000">
              <a:srgbClr val="000000">
                <a:alpha val="50000"/>
              </a:srgbClr>
            </a:outerShdw>
          </a:effectLst>
        </p:spPr>
        <p:txBody>
          <a:bodyPr lIns="71437" tIns="71437" rIns="71437" bIns="71437" anchor="ctr"/>
          <a:lstStyle/>
          <a:p>
            <a:pPr defTabSz="584200">
              <a:defRPr sz="3200">
                <a:solidFill>
                  <a:srgbClr val="FFFFFF"/>
                </a:solidFill>
              </a:defRPr>
            </a:pPr>
          </a:p>
        </p:txBody>
      </p:sp>
      <p:sp>
        <p:nvSpPr>
          <p:cNvPr id="453" name="Arrow"/>
          <p:cNvSpPr/>
          <p:nvPr/>
        </p:nvSpPr>
        <p:spPr>
          <a:xfrm rot="9086423">
            <a:off x="11482235" y="3479555"/>
            <a:ext cx="5102060" cy="1270001"/>
          </a:xfrm>
          <a:prstGeom prst="rightArrow">
            <a:avLst>
              <a:gd name="adj1" fmla="val 32000"/>
              <a:gd name="adj2" fmla="val 64000"/>
            </a:avLst>
          </a:prstGeom>
          <a:solidFill>
            <a:srgbClr val="A6AAA9"/>
          </a:solidFill>
          <a:ln w="12700">
            <a:miter lim="400000"/>
          </a:ln>
          <a:effectLst>
            <a:outerShdw sx="100000" sy="100000" kx="0" ky="0" algn="b" rotWithShape="0" blurRad="50800" dist="25400" dir="5400000">
              <a:srgbClr val="000000">
                <a:alpha val="50000"/>
              </a:srgbClr>
            </a:outerShdw>
          </a:effectLst>
        </p:spPr>
        <p:txBody>
          <a:bodyPr lIns="71437" tIns="71437" rIns="71437" bIns="71437" anchor="ctr"/>
          <a:lstStyle/>
          <a:p>
            <a:pPr defTabSz="584200">
              <a:defRPr sz="3200">
                <a:solidFill>
                  <a:srgbClr val="FFFFFF"/>
                </a:solidFill>
              </a:defRPr>
            </a:pPr>
          </a:p>
        </p:txBody>
      </p:sp>
      <p:sp>
        <p:nvSpPr>
          <p:cNvPr id="454" name="Current extinction rates:…"/>
          <p:cNvSpPr txBox="1"/>
          <p:nvPr/>
        </p:nvSpPr>
        <p:spPr>
          <a:xfrm>
            <a:off x="16427" y="4018243"/>
            <a:ext cx="12697451" cy="319087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defTabSz="584200"/>
            <a:r>
              <a:t>Current extinction rates:</a:t>
            </a:r>
          </a:p>
          <a:p>
            <a:pPr algn="l" defTabSz="584200"/>
            <a:r>
              <a:t>     300 times background rate for birds</a:t>
            </a:r>
          </a:p>
          <a:p>
            <a:pPr algn="l" defTabSz="584200"/>
            <a:r>
              <a:t>80,000 times background rate for mammals  </a:t>
            </a:r>
          </a:p>
        </p:txBody>
      </p:sp>
      <p:pic>
        <p:nvPicPr>
          <p:cNvPr id="455" name="image9.jpg" descr="image9.jpg"/>
          <p:cNvPicPr>
            <a:picLocks noChangeAspect="1"/>
          </p:cNvPicPr>
          <p:nvPr/>
        </p:nvPicPr>
        <p:blipFill>
          <a:blip r:embed="rId8">
            <a:extLst/>
          </a:blip>
          <a:srcRect l="4137" t="2255" r="0" b="2255"/>
          <a:stretch>
            <a:fillRect/>
          </a:stretch>
        </p:blipFill>
        <p:spPr>
          <a:xfrm>
            <a:off x="12311760" y="8708512"/>
            <a:ext cx="11995513" cy="5087994"/>
          </a:xfrm>
          <a:prstGeom prst="rect">
            <a:avLst/>
          </a:prstGeom>
          <a:ln w="12700">
            <a:miter lim="400000"/>
          </a:ln>
        </p:spPr>
      </p:pic>
      <p:grpSp>
        <p:nvGrpSpPr>
          <p:cNvPr id="458" name="Group"/>
          <p:cNvGrpSpPr/>
          <p:nvPr/>
        </p:nvGrpSpPr>
        <p:grpSpPr>
          <a:xfrm>
            <a:off x="15773400" y="4732075"/>
            <a:ext cx="8382000" cy="5842001"/>
            <a:chOff x="0" y="0"/>
            <a:chExt cx="8382000" cy="5842000"/>
          </a:xfrm>
        </p:grpSpPr>
        <p:pic>
          <p:nvPicPr>
            <p:cNvPr id="456" name="F4.large.jpg" descr="F4.large.jpg"/>
            <p:cNvPicPr>
              <a:picLocks noChangeAspect="1"/>
            </p:cNvPicPr>
            <p:nvPr/>
          </p:nvPicPr>
          <p:blipFill>
            <a:blip r:embed="rId9">
              <a:extLst/>
            </a:blip>
            <a:stretch>
              <a:fillRect/>
            </a:stretch>
          </p:blipFill>
          <p:spPr>
            <a:xfrm>
              <a:off x="0" y="0"/>
              <a:ext cx="8382000" cy="5842000"/>
            </a:xfrm>
            <a:prstGeom prst="rect">
              <a:avLst/>
            </a:prstGeom>
            <a:ln w="12700" cap="flat">
              <a:noFill/>
              <a:miter lim="400000"/>
            </a:ln>
            <a:effectLst/>
          </p:spPr>
        </p:pic>
        <p:sp>
          <p:nvSpPr>
            <p:cNvPr id="457" name="Rothman, 2017"/>
            <p:cNvSpPr txBox="1"/>
            <p:nvPr/>
          </p:nvSpPr>
          <p:spPr>
            <a:xfrm>
              <a:off x="5430093" y="4877687"/>
              <a:ext cx="2719537" cy="558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i="1" sz="3000">
                  <a:latin typeface="Helvetica"/>
                  <a:ea typeface="Helvetica"/>
                  <a:cs typeface="Helvetica"/>
                  <a:sym typeface="Helvetica"/>
                </a:defRPr>
              </a:lvl1pPr>
            </a:lstStyle>
            <a:p>
              <a:pPr/>
              <a:r>
                <a:t>Rothman, 2017</a:t>
              </a:r>
            </a:p>
          </p:txBody>
        </p:sp>
      </p:grpSp>
      <p:sp>
        <p:nvSpPr>
          <p:cNvPr id="459" name="“We are the asteroid …”"/>
          <p:cNvSpPr txBox="1"/>
          <p:nvPr/>
        </p:nvSpPr>
        <p:spPr>
          <a:xfrm>
            <a:off x="2988337" y="-1004146"/>
            <a:ext cx="4849485"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3500">
                <a:solidFill>
                  <a:srgbClr val="FFFFFF"/>
                </a:solidFill>
                <a:latin typeface="Helvetica"/>
                <a:ea typeface="Helvetica"/>
                <a:cs typeface="Helvetica"/>
                <a:sym typeface="Helvetica"/>
              </a:defRPr>
            </a:lvl1pPr>
          </a:lstStyle>
          <a:p>
            <a:pPr/>
            <a:r>
              <a:t>“We are the asteroid …”</a:t>
            </a:r>
          </a:p>
        </p:txBody>
      </p:sp>
      <p:sp>
        <p:nvSpPr>
          <p:cNvPr id="460" name="Impacts on the Earth’s Life-Support System"/>
          <p:cNvSpPr txBox="1"/>
          <p:nvPr/>
        </p:nvSpPr>
        <p:spPr>
          <a:xfrm>
            <a:off x="158700" y="969280"/>
            <a:ext cx="11635068"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Impacts on the Earth’s Life-Support System</a:t>
            </a:r>
          </a:p>
        </p:txBody>
      </p:sp>
      <p:sp>
        <p:nvSpPr>
          <p:cNvPr id="461" name="Global Dominance of an Invasive Species"/>
          <p:cNvSpPr txBox="1"/>
          <p:nvPr/>
        </p:nvSpPr>
        <p:spPr>
          <a:xfrm>
            <a:off x="158700" y="68312"/>
            <a:ext cx="11260812"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Global Dominance of an Invasive Species</a:t>
            </a:r>
          </a:p>
        </p:txBody>
      </p:sp>
    </p:spTree>
  </p:cSld>
  <p:clrMapOvr>
    <a:masterClrMapping/>
  </p:clrMapOvr>
  <mc:AlternateContent xmlns:mc="http://schemas.openxmlformats.org/markup-compatibility/2006">
    <mc:Choice xmlns:p14="http://schemas.microsoft.com/office/powerpoint/2010/main" Requires="p14">
      <p:transition spd="slow" advClick="1" p14:dur="1500">
        <p:wipe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441"/>
                                        </p:tgtEl>
                                        <p:attrNameLst>
                                          <p:attrName>style.visibility</p:attrName>
                                        </p:attrNameLst>
                                      </p:cBhvr>
                                      <p:to>
                                        <p:strVal val="visible"/>
                                      </p:to>
                                    </p:set>
                                    <p:animEffect filter="fade" transition="in">
                                      <p:cBhvr>
                                        <p:cTn id="7" dur="1000"/>
                                        <p:tgtEl>
                                          <p:spTgt spid="441"/>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448"/>
                                        </p:tgtEl>
                                        <p:attrNameLst>
                                          <p:attrName>style.visibility</p:attrName>
                                        </p:attrNameLst>
                                      </p:cBhvr>
                                      <p:to>
                                        <p:strVal val="visible"/>
                                      </p:to>
                                    </p:set>
                                    <p:animEffect filter="fade" transition="in">
                                      <p:cBhvr>
                                        <p:cTn id="12" dur="1000"/>
                                        <p:tgtEl>
                                          <p:spTgt spid="448"/>
                                        </p:tgtEl>
                                      </p:cBhvr>
                                    </p:animEffect>
                                  </p:childTnLst>
                                </p:cTn>
                              </p:par>
                            </p:childTnLst>
                          </p:cTn>
                        </p:par>
                        <p:par>
                          <p:cTn id="13" fill="hold">
                            <p:stCondLst>
                              <p:cond delay="1000"/>
                            </p:stCondLst>
                            <p:childTnLst>
                              <p:par>
                                <p:cTn id="14" presetClass="entr" nodeType="afterEffect" presetID="10" grpId="3" fill="hold">
                                  <p:stCondLst>
                                    <p:cond delay="0"/>
                                  </p:stCondLst>
                                  <p:iterate type="el" backwards="0">
                                    <p:tmAbs val="0"/>
                                  </p:iterate>
                                  <p:childTnLst>
                                    <p:set>
                                      <p:cBhvr>
                                        <p:cTn id="15" fill="hold"/>
                                        <p:tgtEl>
                                          <p:spTgt spid="449"/>
                                        </p:tgtEl>
                                        <p:attrNameLst>
                                          <p:attrName>style.visibility</p:attrName>
                                        </p:attrNameLst>
                                      </p:cBhvr>
                                      <p:to>
                                        <p:strVal val="visible"/>
                                      </p:to>
                                    </p:set>
                                    <p:animEffect filter="fade" transition="in">
                                      <p:cBhvr>
                                        <p:cTn id="16" dur="1000"/>
                                        <p:tgtEl>
                                          <p:spTgt spid="449"/>
                                        </p:tgtEl>
                                      </p:cBhvr>
                                    </p:animEffect>
                                  </p:childTnLst>
                                </p:cTn>
                              </p:par>
                            </p:childTnLst>
                          </p:cTn>
                        </p:par>
                      </p:childTnLst>
                    </p:cTn>
                  </p:par>
                  <p:par>
                    <p:cTn id="17" fill="hold">
                      <p:stCondLst>
                        <p:cond delay="indefinite"/>
                      </p:stCondLst>
                      <p:childTnLst>
                        <p:par>
                          <p:cTn id="18" fill="hold">
                            <p:stCondLst>
                              <p:cond delay="0"/>
                            </p:stCondLst>
                            <p:childTnLst>
                              <p:par>
                                <p:cTn id="19" presetClass="exit" nodeType="clickEffect" presetID="10" grpId="4" fill="hold">
                                  <p:stCondLst>
                                    <p:cond delay="0"/>
                                  </p:stCondLst>
                                  <p:iterate type="el" backwards="0">
                                    <p:tmAbs val="0"/>
                                  </p:iterate>
                                  <p:childTnLst>
                                    <p:animEffect filter="fade" transition="out">
                                      <p:cBhvr>
                                        <p:cTn id="20" dur="1000" fill="hold"/>
                                        <p:tgtEl>
                                          <p:spTgt spid="448"/>
                                        </p:tgtEl>
                                      </p:cBhvr>
                                    </p:animEffect>
                                    <p:set>
                                      <p:cBhvr>
                                        <p:cTn id="21" fill="hold">
                                          <p:stCondLst>
                                            <p:cond delay="999"/>
                                          </p:stCondLst>
                                        </p:cTn>
                                        <p:tgtEl>
                                          <p:spTgt spid="448"/>
                                        </p:tgtEl>
                                        <p:attrNameLst>
                                          <p:attrName>style.visibility</p:attrName>
                                        </p:attrNameLst>
                                      </p:cBhvr>
                                      <p:to>
                                        <p:strVal val="hidden"/>
                                      </p:to>
                                    </p:set>
                                  </p:childTnLst>
                                </p:cTn>
                              </p:par>
                            </p:childTnLst>
                          </p:cTn>
                        </p:par>
                        <p:par>
                          <p:cTn id="22" fill="hold">
                            <p:stCondLst>
                              <p:cond delay="1000"/>
                            </p:stCondLst>
                            <p:childTnLst>
                              <p:par>
                                <p:cTn id="23" presetClass="exit" nodeType="afterEffect" presetID="10" grpId="5" fill="hold">
                                  <p:stCondLst>
                                    <p:cond delay="0"/>
                                  </p:stCondLst>
                                  <p:iterate type="el" backwards="0">
                                    <p:tmAbs val="0"/>
                                  </p:iterate>
                                  <p:childTnLst>
                                    <p:animEffect filter="fade" transition="out">
                                      <p:cBhvr>
                                        <p:cTn id="24" dur="1000" fill="hold"/>
                                        <p:tgtEl>
                                          <p:spTgt spid="449"/>
                                        </p:tgtEl>
                                      </p:cBhvr>
                                    </p:animEffect>
                                    <p:set>
                                      <p:cBhvr>
                                        <p:cTn id="25" fill="hold">
                                          <p:stCondLst>
                                            <p:cond delay="999"/>
                                          </p:stCondLst>
                                        </p:cTn>
                                        <p:tgtEl>
                                          <p:spTgt spid="449"/>
                                        </p:tgtEl>
                                        <p:attrNameLst>
                                          <p:attrName>style.visibility</p:attrName>
                                        </p:attrNameLst>
                                      </p:cBhvr>
                                      <p:to>
                                        <p:strVal val="hidden"/>
                                      </p:to>
                                    </p:set>
                                  </p:childTnLst>
                                </p:cTn>
                              </p:par>
                            </p:childTnLst>
                          </p:cTn>
                        </p:par>
                        <p:par>
                          <p:cTn id="26" fill="hold">
                            <p:stCondLst>
                              <p:cond delay="2000"/>
                            </p:stCondLst>
                            <p:childTnLst>
                              <p:par>
                                <p:cTn id="27" presetClass="entr" nodeType="afterEffect" presetID="10" grpId="6" fill="hold">
                                  <p:stCondLst>
                                    <p:cond delay="0"/>
                                  </p:stCondLst>
                                  <p:iterate type="el" backwards="0">
                                    <p:tmAbs val="0"/>
                                  </p:iterate>
                                  <p:childTnLst>
                                    <p:set>
                                      <p:cBhvr>
                                        <p:cTn id="28" fill="hold"/>
                                        <p:tgtEl>
                                          <p:spTgt spid="445"/>
                                        </p:tgtEl>
                                        <p:attrNameLst>
                                          <p:attrName>style.visibility</p:attrName>
                                        </p:attrNameLst>
                                      </p:cBhvr>
                                      <p:to>
                                        <p:strVal val="visible"/>
                                      </p:to>
                                    </p:set>
                                    <p:animEffect filter="fade" transition="in">
                                      <p:cBhvr>
                                        <p:cTn id="29" dur="1000"/>
                                        <p:tgtEl>
                                          <p:spTgt spid="445"/>
                                        </p:tgtEl>
                                      </p:cBhvr>
                                    </p:animEffect>
                                  </p:childTnLst>
                                </p:cTn>
                              </p:par>
                            </p:childTnLst>
                          </p:cTn>
                        </p:par>
                        <p:par>
                          <p:cTn id="30" fill="hold">
                            <p:stCondLst>
                              <p:cond delay="3000"/>
                            </p:stCondLst>
                            <p:childTnLst>
                              <p:par>
                                <p:cTn id="31" presetClass="entr" nodeType="afterEffect" presetID="10" grpId="7" fill="hold">
                                  <p:stCondLst>
                                    <p:cond delay="0"/>
                                  </p:stCondLst>
                                  <p:iterate type="el" backwards="0">
                                    <p:tmAbs val="0"/>
                                  </p:iterate>
                                  <p:childTnLst>
                                    <p:set>
                                      <p:cBhvr>
                                        <p:cTn id="32" fill="hold"/>
                                        <p:tgtEl>
                                          <p:spTgt spid="450"/>
                                        </p:tgtEl>
                                        <p:attrNameLst>
                                          <p:attrName>style.visibility</p:attrName>
                                        </p:attrNameLst>
                                      </p:cBhvr>
                                      <p:to>
                                        <p:strVal val="visible"/>
                                      </p:to>
                                    </p:set>
                                    <p:animEffect filter="fade" transition="in">
                                      <p:cBhvr>
                                        <p:cTn id="33" dur="1000"/>
                                        <p:tgtEl>
                                          <p:spTgt spid="450"/>
                                        </p:tgtEl>
                                      </p:cBhvr>
                                    </p:animEffect>
                                  </p:childTnLst>
                                </p:cTn>
                              </p:par>
                            </p:childTnLst>
                          </p:cTn>
                        </p:par>
                        <p:par>
                          <p:cTn id="34" fill="hold">
                            <p:stCondLst>
                              <p:cond delay="4000"/>
                            </p:stCondLst>
                            <p:childTnLst>
                              <p:par>
                                <p:cTn id="35" presetClass="entr" nodeType="afterEffect" presetID="10" grpId="8" fill="hold">
                                  <p:stCondLst>
                                    <p:cond delay="0"/>
                                  </p:stCondLst>
                                  <p:iterate type="el" backwards="0">
                                    <p:tmAbs val="0"/>
                                  </p:iterate>
                                  <p:childTnLst>
                                    <p:set>
                                      <p:cBhvr>
                                        <p:cTn id="36" fill="hold"/>
                                        <p:tgtEl>
                                          <p:spTgt spid="446"/>
                                        </p:tgtEl>
                                        <p:attrNameLst>
                                          <p:attrName>style.visibility</p:attrName>
                                        </p:attrNameLst>
                                      </p:cBhvr>
                                      <p:to>
                                        <p:strVal val="visible"/>
                                      </p:to>
                                    </p:set>
                                    <p:animEffect filter="fade" transition="in">
                                      <p:cBhvr>
                                        <p:cTn id="37" dur="1000"/>
                                        <p:tgtEl>
                                          <p:spTgt spid="446"/>
                                        </p:tgtEl>
                                      </p:cBhvr>
                                    </p:animEffect>
                                  </p:childTnLst>
                                </p:cTn>
                              </p:par>
                            </p:childTnLst>
                          </p:cTn>
                        </p:par>
                        <p:par>
                          <p:cTn id="38" fill="hold">
                            <p:stCondLst>
                              <p:cond delay="5000"/>
                            </p:stCondLst>
                            <p:childTnLst>
                              <p:par>
                                <p:cTn id="39" presetClass="entr" nodeType="afterEffect" presetID="10" grpId="9" fill="hold">
                                  <p:stCondLst>
                                    <p:cond delay="0"/>
                                  </p:stCondLst>
                                  <p:iterate type="el" backwards="0">
                                    <p:tmAbs val="0"/>
                                  </p:iterate>
                                  <p:childTnLst>
                                    <p:set>
                                      <p:cBhvr>
                                        <p:cTn id="40" fill="hold"/>
                                        <p:tgtEl>
                                          <p:spTgt spid="451"/>
                                        </p:tgtEl>
                                        <p:attrNameLst>
                                          <p:attrName>style.visibility</p:attrName>
                                        </p:attrNameLst>
                                      </p:cBhvr>
                                      <p:to>
                                        <p:strVal val="visible"/>
                                      </p:to>
                                    </p:set>
                                    <p:animEffect filter="fade" transition="in">
                                      <p:cBhvr>
                                        <p:cTn id="41" dur="1000"/>
                                        <p:tgtEl>
                                          <p:spTgt spid="451"/>
                                        </p:tgtEl>
                                      </p:cBhvr>
                                    </p:animEffect>
                                  </p:childTnLst>
                                </p:cTn>
                              </p:par>
                            </p:childTnLst>
                          </p:cTn>
                        </p:par>
                        <p:par>
                          <p:cTn id="42" fill="hold">
                            <p:stCondLst>
                              <p:cond delay="6000"/>
                            </p:stCondLst>
                            <p:childTnLst>
                              <p:par>
                                <p:cTn id="43" presetClass="entr" nodeType="afterEffect" presetID="10" grpId="10" fill="hold">
                                  <p:stCondLst>
                                    <p:cond delay="0"/>
                                  </p:stCondLst>
                                  <p:iterate type="el" backwards="0">
                                    <p:tmAbs val="0"/>
                                  </p:iterate>
                                  <p:childTnLst>
                                    <p:set>
                                      <p:cBhvr>
                                        <p:cTn id="44" fill="hold"/>
                                        <p:tgtEl>
                                          <p:spTgt spid="455"/>
                                        </p:tgtEl>
                                        <p:attrNameLst>
                                          <p:attrName>style.visibility</p:attrName>
                                        </p:attrNameLst>
                                      </p:cBhvr>
                                      <p:to>
                                        <p:strVal val="visible"/>
                                      </p:to>
                                    </p:set>
                                    <p:animEffect filter="fade" transition="in">
                                      <p:cBhvr>
                                        <p:cTn id="45" dur="1000"/>
                                        <p:tgtEl>
                                          <p:spTgt spid="455"/>
                                        </p:tgtEl>
                                      </p:cBhvr>
                                    </p:animEffect>
                                  </p:childTnLst>
                                </p:cTn>
                              </p:par>
                            </p:childTnLst>
                          </p:cTn>
                        </p:par>
                      </p:childTnLst>
                    </p:cTn>
                  </p:par>
                  <p:par>
                    <p:cTn id="46" fill="hold">
                      <p:stCondLst>
                        <p:cond delay="indefinite"/>
                      </p:stCondLst>
                      <p:childTnLst>
                        <p:par>
                          <p:cTn id="47" fill="hold">
                            <p:stCondLst>
                              <p:cond delay="0"/>
                            </p:stCondLst>
                            <p:childTnLst>
                              <p:par>
                                <p:cTn id="48" presetClass="exit" nodeType="clickEffect" presetID="10" grpId="11" fill="hold">
                                  <p:stCondLst>
                                    <p:cond delay="0"/>
                                  </p:stCondLst>
                                  <p:iterate type="el" backwards="0">
                                    <p:tmAbs val="0"/>
                                  </p:iterate>
                                  <p:childTnLst>
                                    <p:animEffect filter="fade" transition="out">
                                      <p:cBhvr>
                                        <p:cTn id="49" dur="1000" fill="hold"/>
                                        <p:tgtEl>
                                          <p:spTgt spid="455"/>
                                        </p:tgtEl>
                                      </p:cBhvr>
                                    </p:animEffect>
                                    <p:set>
                                      <p:cBhvr>
                                        <p:cTn id="50" fill="hold">
                                          <p:stCondLst>
                                            <p:cond delay="999"/>
                                          </p:stCondLst>
                                        </p:cTn>
                                        <p:tgtEl>
                                          <p:spTgt spid="455"/>
                                        </p:tgtEl>
                                        <p:attrNameLst>
                                          <p:attrName>style.visibility</p:attrName>
                                        </p:attrNameLst>
                                      </p:cBhvr>
                                      <p:to>
                                        <p:strVal val="hidden"/>
                                      </p:to>
                                    </p:set>
                                  </p:childTnLst>
                                </p:cTn>
                              </p:par>
                            </p:childTnLst>
                          </p:cTn>
                        </p:par>
                        <p:par>
                          <p:cTn id="51" fill="hold">
                            <p:stCondLst>
                              <p:cond delay="1000"/>
                            </p:stCondLst>
                            <p:childTnLst>
                              <p:par>
                                <p:cTn id="52" presetClass="exit" nodeType="afterEffect" presetID="10" grpId="12" fill="hold">
                                  <p:stCondLst>
                                    <p:cond delay="0"/>
                                  </p:stCondLst>
                                  <p:iterate type="el" backwards="0">
                                    <p:tmAbs val="0"/>
                                  </p:iterate>
                                  <p:childTnLst>
                                    <p:animEffect filter="fade" transition="out">
                                      <p:cBhvr>
                                        <p:cTn id="53" dur="1000" fill="hold"/>
                                        <p:tgtEl>
                                          <p:spTgt spid="445"/>
                                        </p:tgtEl>
                                      </p:cBhvr>
                                    </p:animEffect>
                                    <p:set>
                                      <p:cBhvr>
                                        <p:cTn id="54" fill="hold">
                                          <p:stCondLst>
                                            <p:cond delay="999"/>
                                          </p:stCondLst>
                                        </p:cTn>
                                        <p:tgtEl>
                                          <p:spTgt spid="445"/>
                                        </p:tgtEl>
                                        <p:attrNameLst>
                                          <p:attrName>style.visibility</p:attrName>
                                        </p:attrNameLst>
                                      </p:cBhvr>
                                      <p:to>
                                        <p:strVal val="hidden"/>
                                      </p:to>
                                    </p:set>
                                  </p:childTnLst>
                                </p:cTn>
                              </p:par>
                            </p:childTnLst>
                          </p:cTn>
                        </p:par>
                        <p:par>
                          <p:cTn id="55" fill="hold">
                            <p:stCondLst>
                              <p:cond delay="2000"/>
                            </p:stCondLst>
                            <p:childTnLst>
                              <p:par>
                                <p:cTn id="56" presetClass="exit" nodeType="afterEffect" presetID="10" grpId="13" fill="hold">
                                  <p:stCondLst>
                                    <p:cond delay="0"/>
                                  </p:stCondLst>
                                  <p:iterate type="el" backwards="0">
                                    <p:tmAbs val="0"/>
                                  </p:iterate>
                                  <p:childTnLst>
                                    <p:animEffect filter="fade" transition="out">
                                      <p:cBhvr>
                                        <p:cTn id="57" dur="1000" fill="hold"/>
                                        <p:tgtEl>
                                          <p:spTgt spid="450"/>
                                        </p:tgtEl>
                                      </p:cBhvr>
                                    </p:animEffect>
                                    <p:set>
                                      <p:cBhvr>
                                        <p:cTn id="58" fill="hold">
                                          <p:stCondLst>
                                            <p:cond delay="999"/>
                                          </p:stCondLst>
                                        </p:cTn>
                                        <p:tgtEl>
                                          <p:spTgt spid="450"/>
                                        </p:tgtEl>
                                        <p:attrNameLst>
                                          <p:attrName>style.visibility</p:attrName>
                                        </p:attrNameLst>
                                      </p:cBhvr>
                                      <p:to>
                                        <p:strVal val="hidden"/>
                                      </p:to>
                                    </p:set>
                                  </p:childTnLst>
                                </p:cTn>
                              </p:par>
                            </p:childTnLst>
                          </p:cTn>
                        </p:par>
                        <p:par>
                          <p:cTn id="59" fill="hold">
                            <p:stCondLst>
                              <p:cond delay="3000"/>
                            </p:stCondLst>
                            <p:childTnLst>
                              <p:par>
                                <p:cTn id="60" presetClass="exit" nodeType="afterEffect" presetID="10" grpId="14" fill="hold">
                                  <p:stCondLst>
                                    <p:cond delay="0"/>
                                  </p:stCondLst>
                                  <p:iterate type="el" backwards="0">
                                    <p:tmAbs val="0"/>
                                  </p:iterate>
                                  <p:childTnLst>
                                    <p:animEffect filter="fade" transition="out">
                                      <p:cBhvr>
                                        <p:cTn id="61" dur="500" fill="hold"/>
                                        <p:tgtEl>
                                          <p:spTgt spid="446"/>
                                        </p:tgtEl>
                                      </p:cBhvr>
                                    </p:animEffect>
                                    <p:set>
                                      <p:cBhvr>
                                        <p:cTn id="62" fill="hold">
                                          <p:stCondLst>
                                            <p:cond delay="499"/>
                                          </p:stCondLst>
                                        </p:cTn>
                                        <p:tgtEl>
                                          <p:spTgt spid="446"/>
                                        </p:tgtEl>
                                        <p:attrNameLst>
                                          <p:attrName>style.visibility</p:attrName>
                                        </p:attrNameLst>
                                      </p:cBhvr>
                                      <p:to>
                                        <p:strVal val="hidden"/>
                                      </p:to>
                                    </p:set>
                                  </p:childTnLst>
                                </p:cTn>
                              </p:par>
                            </p:childTnLst>
                          </p:cTn>
                        </p:par>
                        <p:par>
                          <p:cTn id="63" fill="hold">
                            <p:stCondLst>
                              <p:cond delay="3500"/>
                            </p:stCondLst>
                            <p:childTnLst>
                              <p:par>
                                <p:cTn id="64" presetClass="exit" nodeType="afterEffect" presetID="10" grpId="15" fill="hold">
                                  <p:stCondLst>
                                    <p:cond delay="0"/>
                                  </p:stCondLst>
                                  <p:iterate type="el" backwards="0">
                                    <p:tmAbs val="0"/>
                                  </p:iterate>
                                  <p:childTnLst>
                                    <p:animEffect filter="fade" transition="out">
                                      <p:cBhvr>
                                        <p:cTn id="65" dur="1000" fill="hold"/>
                                        <p:tgtEl>
                                          <p:spTgt spid="451"/>
                                        </p:tgtEl>
                                      </p:cBhvr>
                                    </p:animEffect>
                                    <p:set>
                                      <p:cBhvr>
                                        <p:cTn id="66" fill="hold">
                                          <p:stCondLst>
                                            <p:cond delay="999"/>
                                          </p:stCondLst>
                                        </p:cTn>
                                        <p:tgtEl>
                                          <p:spTgt spid="451"/>
                                        </p:tgtEl>
                                        <p:attrNameLst>
                                          <p:attrName>style.visibility</p:attrName>
                                        </p:attrNameLst>
                                      </p:cBhvr>
                                      <p:to>
                                        <p:strVal val="hidden"/>
                                      </p:to>
                                    </p:set>
                                  </p:childTnLst>
                                </p:cTn>
                              </p:par>
                            </p:childTnLst>
                          </p:cTn>
                        </p:par>
                        <p:par>
                          <p:cTn id="67" fill="hold">
                            <p:stCondLst>
                              <p:cond delay="4500"/>
                            </p:stCondLst>
                            <p:childTnLst>
                              <p:par>
                                <p:cTn id="68" presetClass="entr" nodeType="afterEffect" presetID="10" grpId="16" fill="hold">
                                  <p:stCondLst>
                                    <p:cond delay="0"/>
                                  </p:stCondLst>
                                  <p:iterate type="el" backwards="0">
                                    <p:tmAbs val="0"/>
                                  </p:iterate>
                                  <p:childTnLst>
                                    <p:set>
                                      <p:cBhvr>
                                        <p:cTn id="69" fill="hold"/>
                                        <p:tgtEl>
                                          <p:spTgt spid="452"/>
                                        </p:tgtEl>
                                        <p:attrNameLst>
                                          <p:attrName>style.visibility</p:attrName>
                                        </p:attrNameLst>
                                      </p:cBhvr>
                                      <p:to>
                                        <p:strVal val="visible"/>
                                      </p:to>
                                    </p:set>
                                    <p:animEffect filter="fade" transition="in">
                                      <p:cBhvr>
                                        <p:cTn id="70" dur="1000"/>
                                        <p:tgtEl>
                                          <p:spTgt spid="452"/>
                                        </p:tgtEl>
                                      </p:cBhvr>
                                    </p:animEffect>
                                  </p:childTnLst>
                                </p:cTn>
                              </p:par>
                            </p:childTnLst>
                          </p:cTn>
                        </p:par>
                        <p:par>
                          <p:cTn id="71" fill="hold">
                            <p:stCondLst>
                              <p:cond delay="5500"/>
                            </p:stCondLst>
                            <p:childTnLst>
                              <p:par>
                                <p:cTn id="72" presetClass="entr" nodeType="afterEffect" presetID="10" grpId="17" fill="hold">
                                  <p:stCondLst>
                                    <p:cond delay="0"/>
                                  </p:stCondLst>
                                  <p:iterate type="el" backwards="0">
                                    <p:tmAbs val="0"/>
                                  </p:iterate>
                                  <p:childTnLst>
                                    <p:set>
                                      <p:cBhvr>
                                        <p:cTn id="73" fill="hold"/>
                                        <p:tgtEl>
                                          <p:spTgt spid="454"/>
                                        </p:tgtEl>
                                        <p:attrNameLst>
                                          <p:attrName>style.visibility</p:attrName>
                                        </p:attrNameLst>
                                      </p:cBhvr>
                                      <p:to>
                                        <p:strVal val="visible"/>
                                      </p:to>
                                    </p:set>
                                    <p:animEffect filter="fade" transition="in">
                                      <p:cBhvr>
                                        <p:cTn id="74" dur="1000"/>
                                        <p:tgtEl>
                                          <p:spTgt spid="454"/>
                                        </p:tgtEl>
                                      </p:cBhvr>
                                    </p:animEffect>
                                  </p:childTnLst>
                                </p:cTn>
                              </p:par>
                            </p:childTnLst>
                          </p:cTn>
                        </p:par>
                      </p:childTnLst>
                    </p:cTn>
                  </p:par>
                  <p:par>
                    <p:cTn id="75" fill="hold">
                      <p:stCondLst>
                        <p:cond delay="indefinite"/>
                      </p:stCondLst>
                      <p:childTnLst>
                        <p:par>
                          <p:cTn id="76" fill="hold">
                            <p:stCondLst>
                              <p:cond delay="0"/>
                            </p:stCondLst>
                            <p:childTnLst>
                              <p:par>
                                <p:cTn id="77" presetClass="exit" nodeType="clickEffect" presetID="10" grpId="18" fill="hold">
                                  <p:stCondLst>
                                    <p:cond delay="0"/>
                                  </p:stCondLst>
                                  <p:iterate type="el" backwards="0">
                                    <p:tmAbs val="0"/>
                                  </p:iterate>
                                  <p:childTnLst>
                                    <p:animEffect filter="fade" transition="out">
                                      <p:cBhvr>
                                        <p:cTn id="78" dur="1000" fill="hold"/>
                                        <p:tgtEl>
                                          <p:spTgt spid="452"/>
                                        </p:tgtEl>
                                      </p:cBhvr>
                                    </p:animEffect>
                                    <p:set>
                                      <p:cBhvr>
                                        <p:cTn id="79" fill="hold">
                                          <p:stCondLst>
                                            <p:cond delay="999"/>
                                          </p:stCondLst>
                                        </p:cTn>
                                        <p:tgtEl>
                                          <p:spTgt spid="452"/>
                                        </p:tgtEl>
                                        <p:attrNameLst>
                                          <p:attrName>style.visibility</p:attrName>
                                        </p:attrNameLst>
                                      </p:cBhvr>
                                      <p:to>
                                        <p:strVal val="hidden"/>
                                      </p:to>
                                    </p:set>
                                  </p:childTnLst>
                                </p:cTn>
                              </p:par>
                            </p:childTnLst>
                          </p:cTn>
                        </p:par>
                        <p:par>
                          <p:cTn id="80" fill="hold">
                            <p:stCondLst>
                              <p:cond delay="1000"/>
                            </p:stCondLst>
                            <p:childTnLst>
                              <p:par>
                                <p:cTn id="81" presetClass="exit" nodeType="afterEffect" presetID="10" grpId="19" fill="hold">
                                  <p:stCondLst>
                                    <p:cond delay="0"/>
                                  </p:stCondLst>
                                  <p:iterate type="el" backwards="0">
                                    <p:tmAbs val="0"/>
                                  </p:iterate>
                                  <p:childTnLst>
                                    <p:animEffect filter="fade" transition="out">
                                      <p:cBhvr>
                                        <p:cTn id="82" dur="1000" fill="hold"/>
                                        <p:tgtEl>
                                          <p:spTgt spid="454"/>
                                        </p:tgtEl>
                                      </p:cBhvr>
                                    </p:animEffect>
                                    <p:set>
                                      <p:cBhvr>
                                        <p:cTn id="83" fill="hold">
                                          <p:stCondLst>
                                            <p:cond delay="999"/>
                                          </p:stCondLst>
                                        </p:cTn>
                                        <p:tgtEl>
                                          <p:spTgt spid="454"/>
                                        </p:tgtEl>
                                        <p:attrNameLst>
                                          <p:attrName>style.visibility</p:attrName>
                                        </p:attrNameLst>
                                      </p:cBhvr>
                                      <p:to>
                                        <p:strVal val="hidden"/>
                                      </p:to>
                                    </p:set>
                                  </p:childTnLst>
                                </p:cTn>
                              </p:par>
                            </p:childTnLst>
                          </p:cTn>
                        </p:par>
                        <p:par>
                          <p:cTn id="84" fill="hold">
                            <p:stCondLst>
                              <p:cond delay="2000"/>
                            </p:stCondLst>
                            <p:childTnLst>
                              <p:par>
                                <p:cTn id="85" presetClass="entr" nodeType="afterEffect" presetID="10" grpId="20" fill="hold">
                                  <p:stCondLst>
                                    <p:cond delay="0"/>
                                  </p:stCondLst>
                                  <p:iterate type="el" backwards="0">
                                    <p:tmAbs val="0"/>
                                  </p:iterate>
                                  <p:childTnLst>
                                    <p:set>
                                      <p:cBhvr>
                                        <p:cTn id="86" fill="hold"/>
                                        <p:tgtEl>
                                          <p:spTgt spid="444"/>
                                        </p:tgtEl>
                                        <p:attrNameLst>
                                          <p:attrName>style.visibility</p:attrName>
                                        </p:attrNameLst>
                                      </p:cBhvr>
                                      <p:to>
                                        <p:strVal val="visible"/>
                                      </p:to>
                                    </p:set>
                                    <p:animEffect filter="fade" transition="in">
                                      <p:cBhvr>
                                        <p:cTn id="87" dur="1000"/>
                                        <p:tgtEl>
                                          <p:spTgt spid="444"/>
                                        </p:tgtEl>
                                      </p:cBhvr>
                                    </p:animEffect>
                                  </p:childTnLst>
                                </p:cTn>
                              </p:par>
                            </p:childTnLst>
                          </p:cTn>
                        </p:par>
                        <p:par>
                          <p:cTn id="88" fill="hold">
                            <p:stCondLst>
                              <p:cond delay="3000"/>
                            </p:stCondLst>
                            <p:childTnLst>
                              <p:par>
                                <p:cTn id="89" presetClass="entr" nodeType="afterEffect" presetID="10" grpId="21" fill="hold">
                                  <p:stCondLst>
                                    <p:cond delay="0"/>
                                  </p:stCondLst>
                                  <p:iterate type="el" backwards="0">
                                    <p:tmAbs val="0"/>
                                  </p:iterate>
                                  <p:childTnLst>
                                    <p:set>
                                      <p:cBhvr>
                                        <p:cTn id="90" fill="hold"/>
                                        <p:tgtEl>
                                          <p:spTgt spid="453"/>
                                        </p:tgtEl>
                                        <p:attrNameLst>
                                          <p:attrName>style.visibility</p:attrName>
                                        </p:attrNameLst>
                                      </p:cBhvr>
                                      <p:to>
                                        <p:strVal val="visible"/>
                                      </p:to>
                                    </p:set>
                                    <p:animEffect filter="fade" transition="in">
                                      <p:cBhvr>
                                        <p:cTn id="91" dur="1000"/>
                                        <p:tgtEl>
                                          <p:spTgt spid="453"/>
                                        </p:tgtEl>
                                      </p:cBhvr>
                                    </p:animEffect>
                                  </p:childTnLst>
                                </p:cTn>
                              </p:par>
                            </p:childTnLst>
                          </p:cTn>
                        </p:par>
                        <p:par>
                          <p:cTn id="92" fill="hold">
                            <p:stCondLst>
                              <p:cond delay="4000"/>
                            </p:stCondLst>
                            <p:childTnLst>
                              <p:par>
                                <p:cTn id="93" presetClass="entr" nodeType="afterEffect" presetID="10" grpId="22" fill="hold">
                                  <p:stCondLst>
                                    <p:cond delay="0"/>
                                  </p:stCondLst>
                                  <p:iterate type="el" backwards="0">
                                    <p:tmAbs val="0"/>
                                  </p:iterate>
                                  <p:childTnLst>
                                    <p:set>
                                      <p:cBhvr>
                                        <p:cTn id="94" fill="hold"/>
                                        <p:tgtEl>
                                          <p:spTgt spid="458"/>
                                        </p:tgtEl>
                                        <p:attrNameLst>
                                          <p:attrName>style.visibility</p:attrName>
                                        </p:attrNameLst>
                                      </p:cBhvr>
                                      <p:to>
                                        <p:strVal val="visible"/>
                                      </p:to>
                                    </p:set>
                                    <p:animEffect filter="fade" transition="in">
                                      <p:cBhvr>
                                        <p:cTn id="95" dur="1000"/>
                                        <p:tgtEl>
                                          <p:spTgt spid="458"/>
                                        </p:tgtEl>
                                      </p:cBhvr>
                                    </p:animEffect>
                                  </p:childTnLst>
                                </p:cTn>
                              </p:par>
                            </p:childTnLst>
                          </p:cTn>
                        </p:par>
                      </p:childTnLst>
                    </p:cTn>
                  </p:par>
                  <p:par>
                    <p:cTn id="96" fill="hold">
                      <p:stCondLst>
                        <p:cond delay="indefinite"/>
                      </p:stCondLst>
                      <p:childTnLst>
                        <p:par>
                          <p:cTn id="97" fill="hold">
                            <p:stCondLst>
                              <p:cond delay="0"/>
                            </p:stCondLst>
                            <p:childTnLst>
                              <p:par>
                                <p:cTn id="98" presetClass="exit" nodeType="clickEffect" presetID="10" grpId="23" fill="hold">
                                  <p:stCondLst>
                                    <p:cond delay="0"/>
                                  </p:stCondLst>
                                  <p:iterate type="el" backwards="0">
                                    <p:tmAbs val="0"/>
                                  </p:iterate>
                                  <p:childTnLst>
                                    <p:animEffect filter="fade" transition="out">
                                      <p:cBhvr>
                                        <p:cTn id="99" dur="1000" fill="hold"/>
                                        <p:tgtEl>
                                          <p:spTgt spid="458"/>
                                        </p:tgtEl>
                                      </p:cBhvr>
                                    </p:animEffect>
                                    <p:set>
                                      <p:cBhvr>
                                        <p:cTn id="100" fill="hold">
                                          <p:stCondLst>
                                            <p:cond delay="999"/>
                                          </p:stCondLst>
                                        </p:cTn>
                                        <p:tgtEl>
                                          <p:spTgt spid="458"/>
                                        </p:tgtEl>
                                        <p:attrNameLst>
                                          <p:attrName>style.visibility</p:attrName>
                                        </p:attrNameLst>
                                      </p:cBhvr>
                                      <p:to>
                                        <p:strVal val="hidden"/>
                                      </p:to>
                                    </p:set>
                                  </p:childTnLst>
                                </p:cTn>
                              </p:par>
                            </p:childTnLst>
                          </p:cTn>
                        </p:par>
                        <p:par>
                          <p:cTn id="101" fill="hold">
                            <p:stCondLst>
                              <p:cond delay="1000"/>
                            </p:stCondLst>
                            <p:childTnLst>
                              <p:par>
                                <p:cTn id="102" presetClass="exit" nodeType="afterEffect" presetID="10" grpId="24" fill="hold">
                                  <p:stCondLst>
                                    <p:cond delay="0"/>
                                  </p:stCondLst>
                                  <p:iterate type="el" backwards="0">
                                    <p:tmAbs val="0"/>
                                  </p:iterate>
                                  <p:childTnLst>
                                    <p:animEffect filter="fade" transition="out">
                                      <p:cBhvr>
                                        <p:cTn id="103" dur="1000" fill="hold"/>
                                        <p:tgtEl>
                                          <p:spTgt spid="453"/>
                                        </p:tgtEl>
                                      </p:cBhvr>
                                    </p:animEffect>
                                    <p:set>
                                      <p:cBhvr>
                                        <p:cTn id="104" fill="hold">
                                          <p:stCondLst>
                                            <p:cond delay="999"/>
                                          </p:stCondLst>
                                        </p:cTn>
                                        <p:tgtEl>
                                          <p:spTgt spid="453"/>
                                        </p:tgtEl>
                                        <p:attrNameLst>
                                          <p:attrName>style.visibility</p:attrName>
                                        </p:attrNameLst>
                                      </p:cBhvr>
                                      <p:to>
                                        <p:strVal val="hidden"/>
                                      </p:to>
                                    </p:set>
                                  </p:childTnLst>
                                </p:cTn>
                              </p:par>
                            </p:childTnLst>
                          </p:cTn>
                        </p:par>
                        <p:par>
                          <p:cTn id="105" fill="hold">
                            <p:stCondLst>
                              <p:cond delay="2000"/>
                            </p:stCondLst>
                            <p:childTnLst>
                              <p:par>
                                <p:cTn id="106" presetClass="exit" nodeType="afterEffect" presetID="10" grpId="25" fill="hold">
                                  <p:stCondLst>
                                    <p:cond delay="0"/>
                                  </p:stCondLst>
                                  <p:iterate type="el" backwards="0">
                                    <p:tmAbs val="0"/>
                                  </p:iterate>
                                  <p:childTnLst>
                                    <p:animEffect filter="fade" transition="out">
                                      <p:cBhvr>
                                        <p:cTn id="107" dur="1000" fill="hold"/>
                                        <p:tgtEl>
                                          <p:spTgt spid="444"/>
                                        </p:tgtEl>
                                      </p:cBhvr>
                                    </p:animEffect>
                                    <p:set>
                                      <p:cBhvr>
                                        <p:cTn id="108" fill="hold">
                                          <p:stCondLst>
                                            <p:cond delay="999"/>
                                          </p:stCondLst>
                                        </p:cTn>
                                        <p:tgtEl>
                                          <p:spTgt spid="444"/>
                                        </p:tgtEl>
                                        <p:attrNameLst>
                                          <p:attrName>style.visibility</p:attrName>
                                        </p:attrNameLst>
                                      </p:cBhvr>
                                      <p:to>
                                        <p:strVal val="hidden"/>
                                      </p:to>
                                    </p:set>
                                  </p:childTnLst>
                                </p:cTn>
                              </p:par>
                            </p:childTnLst>
                          </p:cTn>
                        </p:par>
                        <p:par>
                          <p:cTn id="109" fill="hold">
                            <p:stCondLst>
                              <p:cond delay="3000"/>
                            </p:stCondLst>
                            <p:childTnLst>
                              <p:par>
                                <p:cTn id="110" presetClass="entr" nodeType="afterEffect" presetID="10" grpId="26" fill="hold">
                                  <p:stCondLst>
                                    <p:cond delay="0"/>
                                  </p:stCondLst>
                                  <p:iterate type="el" backwards="0">
                                    <p:tmAbs val="0"/>
                                  </p:iterate>
                                  <p:childTnLst>
                                    <p:set>
                                      <p:cBhvr>
                                        <p:cTn id="111" fill="hold"/>
                                        <p:tgtEl>
                                          <p:spTgt spid="447"/>
                                        </p:tgtEl>
                                        <p:attrNameLst>
                                          <p:attrName>style.visibility</p:attrName>
                                        </p:attrNameLst>
                                      </p:cBhvr>
                                      <p:to>
                                        <p:strVal val="visible"/>
                                      </p:to>
                                    </p:set>
                                    <p:animEffect filter="fade" transition="in">
                                      <p:cBhvr>
                                        <p:cTn id="112" dur="1000"/>
                                        <p:tgtEl>
                                          <p:spTgt spid="4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53" grpId="24"/>
      <p:bldP build="whole" bldLvl="1" animBg="1" rev="0" advAuto="0" spid="452" grpId="16"/>
      <p:bldP build="whole" bldLvl="1" animBg="1" rev="0" advAuto="0" spid="449" grpId="3"/>
      <p:bldP build="whole" bldLvl="1" animBg="1" rev="0" advAuto="0" spid="452" grpId="18"/>
      <p:bldP build="whole" bldLvl="1" animBg="1" rev="0" advAuto="0" spid="448" grpId="2"/>
      <p:bldP build="whole" bldLvl="1" animBg="1" rev="0" advAuto="0" spid="449" grpId="5"/>
      <p:bldP build="whole" bldLvl="1" animBg="1" rev="0" advAuto="0" spid="448" grpId="4"/>
      <p:bldP build="whole" bldLvl="1" animBg="1" rev="0" advAuto="0" spid="446" grpId="8"/>
      <p:bldP build="whole" bldLvl="1" animBg="1" rev="0" advAuto="0" spid="451" grpId="9"/>
      <p:bldP build="whole" bldLvl="1" animBg="1" rev="0" advAuto="0" spid="444" grpId="20"/>
      <p:bldP build="whole" bldLvl="1" animBg="1" rev="0" advAuto="0" spid="446" grpId="14"/>
      <p:bldP build="whole" bldLvl="1" animBg="1" rev="0" advAuto="0" spid="451" grpId="15"/>
      <p:bldP build="whole" bldLvl="1" animBg="1" rev="0" advAuto="0" spid="445" grpId="6"/>
      <p:bldP build="whole" bldLvl="1" animBg="1" rev="0" advAuto="0" spid="444" grpId="25"/>
      <p:bldP build="whole" bldLvl="1" animBg="1" rev="0" advAuto="0" spid="454" grpId="17"/>
      <p:bldP build="whole" bldLvl="1" animBg="1" rev="0" advAuto="0" spid="454" grpId="19"/>
      <p:bldP build="whole" bldLvl="1" animBg="1" rev="0" advAuto="0" spid="445" grpId="12"/>
      <p:bldP build="whole" bldLvl="1" animBg="1" rev="0" advAuto="0" spid="458" grpId="22"/>
      <p:bldP build="whole" bldLvl="1" animBg="1" rev="0" advAuto="0" spid="458" grpId="23"/>
      <p:bldP build="whole" bldLvl="1" animBg="1" rev="0" advAuto="0" spid="441" grpId="1"/>
      <p:bldP build="whole" bldLvl="1" animBg="1" rev="0" advAuto="0" spid="450" grpId="7"/>
      <p:bldP build="whole" bldLvl="1" animBg="1" rev="0" advAuto="0" spid="453" grpId="21"/>
      <p:bldP build="whole" bldLvl="1" animBg="1" rev="0" advAuto="0" spid="447" grpId="26"/>
      <p:bldP build="whole" bldLvl="1" animBg="1" rev="0" advAuto="0" spid="455" grpId="10"/>
      <p:bldP build="whole" bldLvl="1" animBg="1" rev="0" advAuto="0" spid="455" grpId="11"/>
      <p:bldP build="whole" bldLvl="1" animBg="1" rev="0" advAuto="0" spid="450" grpId="13"/>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463" name="Line"/>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464" name="Mari_Logo1.jpg" descr="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465" name="Homo sapiens and other Species on Earth"/>
          <p:cNvSpPr txBox="1"/>
          <p:nvPr/>
        </p:nvSpPr>
        <p:spPr>
          <a:xfrm>
            <a:off x="4886694" y="1384299"/>
            <a:ext cx="14431567"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6000">
                <a:latin typeface="Helvetica"/>
                <a:ea typeface="Helvetica"/>
                <a:cs typeface="Helvetica"/>
                <a:sym typeface="Helvetica"/>
              </a:defRPr>
            </a:lvl1pPr>
          </a:lstStyle>
          <a:p>
            <a:pPr/>
            <a:r>
              <a:t>Homo sapiens and other Species on Earth</a:t>
            </a:r>
          </a:p>
        </p:txBody>
      </p:sp>
      <p:sp>
        <p:nvSpPr>
          <p:cNvPr id="466" name="Human environment…"/>
          <p:cNvSpPr txBox="1"/>
          <p:nvPr/>
        </p:nvSpPr>
        <p:spPr>
          <a:xfrm>
            <a:off x="1504900" y="3568699"/>
            <a:ext cx="10006460" cy="932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1" sz="4500">
                <a:latin typeface="Helvetica"/>
                <a:ea typeface="Helvetica"/>
                <a:cs typeface="Helvetica"/>
                <a:sym typeface="Helvetica"/>
              </a:defRPr>
            </a:pPr>
            <a:r>
              <a:t>Human environment</a:t>
            </a:r>
          </a:p>
          <a:p>
            <a:pPr algn="l" defTabSz="457200">
              <a:defRPr sz="4000">
                <a:latin typeface="Helvetica"/>
                <a:ea typeface="Helvetica"/>
                <a:cs typeface="Helvetica"/>
                <a:sym typeface="Helvetica"/>
              </a:defRPr>
            </a:pPr>
            <a:r>
              <a:t>300 million tons of humans and</a:t>
            </a:r>
          </a:p>
          <a:p>
            <a:pPr algn="l" defTabSz="457200">
              <a:defRPr sz="4000">
                <a:latin typeface="Helvetica"/>
                <a:ea typeface="Helvetica"/>
                <a:cs typeface="Helvetica"/>
                <a:sym typeface="Helvetica"/>
              </a:defRPr>
            </a:pPr>
            <a:r>
              <a:t>700 million tons of domesticated animals </a:t>
            </a:r>
          </a:p>
          <a:p>
            <a:pPr algn="l" defTabSz="457200">
              <a:defRPr sz="4000">
                <a:latin typeface="Helvetica"/>
                <a:ea typeface="Helvetica"/>
                <a:cs typeface="Helvetica"/>
                <a:sym typeface="Helvetica"/>
              </a:defRPr>
            </a:pPr>
          </a:p>
          <a:p>
            <a:pPr algn="l" defTabSz="457200">
              <a:defRPr sz="4000">
                <a:latin typeface="Helvetica"/>
                <a:ea typeface="Helvetica"/>
                <a:cs typeface="Helvetica"/>
                <a:sym typeface="Helvetica"/>
              </a:defRPr>
            </a:pPr>
            <a:r>
              <a:t>400 million domesticated dogs</a:t>
            </a:r>
          </a:p>
          <a:p>
            <a:pPr algn="l" defTabSz="457200">
              <a:defRPr sz="4000">
                <a:latin typeface="Helvetica"/>
                <a:ea typeface="Helvetica"/>
                <a:cs typeface="Helvetica"/>
                <a:sym typeface="Helvetica"/>
              </a:defRPr>
            </a:pPr>
            <a:r>
              <a:t>600 million domesticated cats</a:t>
            </a:r>
          </a:p>
          <a:p>
            <a:pPr algn="l" defTabSz="457200">
              <a:defRPr sz="4000">
                <a:latin typeface="Helvetica"/>
                <a:ea typeface="Helvetica"/>
                <a:cs typeface="Helvetica"/>
                <a:sym typeface="Helvetica"/>
              </a:defRPr>
            </a:pPr>
            <a:r>
              <a:t>1.5 billion cows</a:t>
            </a:r>
          </a:p>
          <a:p>
            <a:pPr algn="l" defTabSz="457200">
              <a:defRPr sz="4000">
                <a:latin typeface="Helvetica"/>
                <a:ea typeface="Helvetica"/>
                <a:cs typeface="Helvetica"/>
                <a:sym typeface="Helvetica"/>
              </a:defRPr>
            </a:pPr>
            <a:r>
              <a:t>20 billion chicken</a:t>
            </a:r>
          </a:p>
          <a:p>
            <a:pPr algn="l" defTabSz="457200">
              <a:defRPr sz="4000">
                <a:latin typeface="Helvetica"/>
                <a:ea typeface="Helvetica"/>
                <a:cs typeface="Helvetica"/>
                <a:sym typeface="Helvetica"/>
              </a:defRPr>
            </a:pPr>
          </a:p>
          <a:p>
            <a:pPr algn="l" defTabSz="457200">
              <a:defRPr sz="4000">
                <a:latin typeface="Helvetica"/>
                <a:ea typeface="Helvetica"/>
                <a:cs typeface="Helvetica"/>
                <a:sym typeface="Helvetica"/>
              </a:defRPr>
            </a:pPr>
            <a:r>
              <a:t>81% of Earth’s surface changed significantly by humans</a:t>
            </a:r>
          </a:p>
          <a:p>
            <a:pPr algn="l" defTabSz="457200">
              <a:defRPr sz="4000">
                <a:latin typeface="Helvetica"/>
                <a:ea typeface="Helvetica"/>
                <a:cs typeface="Helvetica"/>
                <a:sym typeface="Helvetica"/>
              </a:defRPr>
            </a:pPr>
          </a:p>
          <a:p>
            <a:pPr algn="l" defTabSz="457200">
              <a:defRPr sz="4000">
                <a:latin typeface="Helvetica"/>
                <a:ea typeface="Helvetica"/>
                <a:cs typeface="Helvetica"/>
                <a:sym typeface="Helvetica"/>
              </a:defRPr>
            </a:pPr>
            <a:r>
              <a:t>Earth’s Energy Imbalance increased by roughly 10,000,000 times above pre-human values</a:t>
            </a:r>
          </a:p>
        </p:txBody>
      </p:sp>
      <p:sp>
        <p:nvSpPr>
          <p:cNvPr id="467" name="Non-Human environment…"/>
          <p:cNvSpPr txBox="1"/>
          <p:nvPr/>
        </p:nvSpPr>
        <p:spPr>
          <a:xfrm>
            <a:off x="12731700" y="3530599"/>
            <a:ext cx="11314411" cy="627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1" sz="4500">
                <a:latin typeface="Helvetica"/>
                <a:ea typeface="Helvetica"/>
                <a:cs typeface="Helvetica"/>
                <a:sym typeface="Helvetica"/>
              </a:defRPr>
            </a:pPr>
            <a:r>
              <a:t>Non-Human environment</a:t>
            </a:r>
          </a:p>
          <a:p>
            <a:pPr algn="l" defTabSz="457200">
              <a:defRPr sz="4000">
                <a:latin typeface="Helvetica"/>
                <a:ea typeface="Helvetica"/>
                <a:cs typeface="Helvetica"/>
                <a:sym typeface="Helvetica"/>
              </a:defRPr>
            </a:pPr>
            <a:r>
              <a:t>100 million tons of wild animals (more than 2 kg)</a:t>
            </a:r>
          </a:p>
          <a:p>
            <a:pPr algn="l" defTabSz="457200">
              <a:defRPr sz="4000">
                <a:latin typeface="Helvetica"/>
                <a:ea typeface="Helvetica"/>
                <a:cs typeface="Helvetica"/>
                <a:sym typeface="Helvetica"/>
              </a:defRPr>
            </a:pPr>
          </a:p>
          <a:p>
            <a:pPr algn="l" defTabSz="457200">
              <a:defRPr sz="4000">
                <a:latin typeface="Helvetica"/>
                <a:ea typeface="Helvetica"/>
                <a:cs typeface="Helvetica"/>
                <a:sym typeface="Helvetica"/>
              </a:defRPr>
            </a:pPr>
          </a:p>
          <a:p>
            <a:pPr algn="l" defTabSz="457200">
              <a:defRPr sz="4000">
                <a:latin typeface="Helvetica"/>
                <a:ea typeface="Helvetica"/>
                <a:cs typeface="Helvetica"/>
                <a:sym typeface="Helvetica"/>
              </a:defRPr>
            </a:pPr>
            <a:r>
              <a:t>200,000 wolfs</a:t>
            </a:r>
          </a:p>
          <a:p>
            <a:pPr algn="l" defTabSz="457200">
              <a:defRPr sz="4000">
                <a:latin typeface="Helvetica"/>
                <a:ea typeface="Helvetica"/>
                <a:cs typeface="Helvetica"/>
                <a:sym typeface="Helvetica"/>
              </a:defRPr>
            </a:pPr>
            <a:r>
              <a:t>40,000 lions</a:t>
            </a:r>
          </a:p>
          <a:p>
            <a:pPr algn="l" defTabSz="457200">
              <a:defRPr sz="4000">
                <a:latin typeface="Helvetica"/>
                <a:ea typeface="Helvetica"/>
                <a:cs typeface="Helvetica"/>
                <a:sym typeface="Helvetica"/>
              </a:defRPr>
            </a:pPr>
            <a:r>
              <a:t>900,000 African buffalo</a:t>
            </a:r>
          </a:p>
          <a:p>
            <a:pPr algn="l" defTabSz="457200">
              <a:defRPr sz="4000">
                <a:latin typeface="Helvetica"/>
                <a:ea typeface="Helvetica"/>
                <a:cs typeface="Helvetica"/>
                <a:sym typeface="Helvetica"/>
              </a:defRPr>
            </a:pPr>
            <a:r>
              <a:t>50 million penguins</a:t>
            </a:r>
          </a:p>
          <a:p>
            <a:pPr algn="l" defTabSz="457200">
              <a:defRPr sz="4000">
                <a:latin typeface="Helvetica"/>
                <a:ea typeface="Helvetica"/>
                <a:cs typeface="Helvetica"/>
                <a:sym typeface="Helvetica"/>
              </a:defRPr>
            </a:pPr>
          </a:p>
          <a:p>
            <a:pPr algn="l" defTabSz="457200">
              <a:defRPr sz="4000">
                <a:latin typeface="Helvetica"/>
                <a:ea typeface="Helvetica"/>
                <a:cs typeface="Helvetica"/>
                <a:sym typeface="Helvetica"/>
              </a:defRPr>
            </a:pPr>
            <a:r>
              <a:t>5% of Earth surface still untouched</a:t>
            </a:r>
          </a:p>
        </p:txBody>
      </p:sp>
      <p:sp>
        <p:nvSpPr>
          <p:cNvPr id="468" name="70% of wildlife that still existed in 1970 has disappeared/been eliminated in the last 50 years"/>
          <p:cNvSpPr/>
          <p:nvPr/>
        </p:nvSpPr>
        <p:spPr>
          <a:xfrm>
            <a:off x="130974" y="8722969"/>
            <a:ext cx="24122053" cy="2353675"/>
          </a:xfrm>
          <a:prstGeom prst="roundRect">
            <a:avLst>
              <a:gd name="adj" fmla="val 8094"/>
            </a:avLst>
          </a:prstGeom>
          <a:solidFill>
            <a:srgbClr val="53585F"/>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5800">
                <a:solidFill>
                  <a:srgbClr val="FFFFFF"/>
                </a:solidFill>
                <a:effectLst>
                  <a:outerShdw sx="100000" sy="100000" kx="0" ky="0" algn="b" rotWithShape="0" blurRad="25400" dist="23998" dir="2700000">
                    <a:srgbClr val="000000">
                      <a:alpha val="31034"/>
                    </a:srgbClr>
                  </a:outerShdw>
                </a:effectLst>
                <a:latin typeface="Helvetica"/>
                <a:ea typeface="Helvetica"/>
                <a:cs typeface="Helvetica"/>
                <a:sym typeface="Helvetica"/>
              </a:defRPr>
            </a:lvl1pPr>
          </a:lstStyle>
          <a:p>
            <a:pPr/>
            <a:r>
              <a:t>70% of wildlife that still existed in 1970 has disappeared/been eliminated in the last 50 years</a:t>
            </a:r>
          </a:p>
        </p:txBody>
      </p:sp>
      <p:sp>
        <p:nvSpPr>
          <p:cNvPr id="469" name="Global Dominance of an Invasive Species"/>
          <p:cNvSpPr txBox="1"/>
          <p:nvPr/>
        </p:nvSpPr>
        <p:spPr>
          <a:xfrm>
            <a:off x="158700" y="68312"/>
            <a:ext cx="11260812"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Global Dominance of an Invasive Species</a:t>
            </a:r>
          </a:p>
        </p:txBody>
      </p:sp>
      <p:sp>
        <p:nvSpPr>
          <p:cNvPr id="470" name="&gt;90% of biomass of mammals"/>
          <p:cNvSpPr/>
          <p:nvPr/>
        </p:nvSpPr>
        <p:spPr>
          <a:xfrm>
            <a:off x="1532483" y="5490662"/>
            <a:ext cx="9037813" cy="2353676"/>
          </a:xfrm>
          <a:prstGeom prst="roundRect">
            <a:avLst>
              <a:gd name="adj" fmla="val 8094"/>
            </a:avLst>
          </a:prstGeom>
          <a:solidFill>
            <a:srgbClr val="53585F"/>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5800">
                <a:solidFill>
                  <a:srgbClr val="FFFFFF"/>
                </a:solidFill>
                <a:effectLst>
                  <a:outerShdw sx="100000" sy="100000" kx="0" ky="0" algn="b" rotWithShape="0" blurRad="25400" dist="23998" dir="2700000">
                    <a:srgbClr val="000000">
                      <a:alpha val="31034"/>
                    </a:srgbClr>
                  </a:outerShdw>
                </a:effectLst>
                <a:latin typeface="Helvetica"/>
                <a:ea typeface="Helvetica"/>
                <a:cs typeface="Helvetica"/>
                <a:sym typeface="Helvetica"/>
              </a:defRPr>
            </a:lvl1pPr>
          </a:lstStyle>
          <a:p>
            <a:pPr/>
            <a:r>
              <a:t>&gt;90% of biomass of mammals</a:t>
            </a:r>
          </a:p>
        </p:txBody>
      </p:sp>
      <p:sp>
        <p:nvSpPr>
          <p:cNvPr id="471" name="&lt;10% of biomass of mammals"/>
          <p:cNvSpPr/>
          <p:nvPr/>
        </p:nvSpPr>
        <p:spPr>
          <a:xfrm>
            <a:off x="12793400" y="5490662"/>
            <a:ext cx="9037813" cy="2353676"/>
          </a:xfrm>
          <a:prstGeom prst="roundRect">
            <a:avLst>
              <a:gd name="adj" fmla="val 8094"/>
            </a:avLst>
          </a:prstGeom>
          <a:solidFill>
            <a:srgbClr val="53585F"/>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5800">
                <a:solidFill>
                  <a:srgbClr val="FFFFFF"/>
                </a:solidFill>
                <a:effectLst>
                  <a:outerShdw sx="100000" sy="100000" kx="0" ky="0" algn="b" rotWithShape="0" blurRad="25400" dist="23998" dir="2700000">
                    <a:srgbClr val="000000">
                      <a:alpha val="31034"/>
                    </a:srgbClr>
                  </a:outerShdw>
                </a:effectLst>
                <a:latin typeface="Helvetica"/>
                <a:ea typeface="Helvetica"/>
                <a:cs typeface="Helvetica"/>
                <a:sym typeface="Helvetica"/>
              </a:defRPr>
            </a:lvl1pPr>
          </a:lstStyle>
          <a:p>
            <a:pPr/>
            <a:r>
              <a:t>&lt;10% of biomass of mammals</a:t>
            </a:r>
          </a:p>
        </p:txBody>
      </p:sp>
    </p:spTree>
  </p:cSld>
  <p:clrMapOvr>
    <a:masterClrMapping/>
  </p:clrMapOvr>
  <mc:AlternateContent xmlns:mc="http://schemas.openxmlformats.org/markup-compatibility/2006">
    <mc:Choice xmlns:p14="http://schemas.microsoft.com/office/powerpoint/2010/main" Requires="p14">
      <p:transition spd="slow" advClick="1" p14:dur="1500">
        <p:circl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71"/>
                                        </p:tgtEl>
                                        <p:attrNameLst>
                                          <p:attrName>style.visibility</p:attrName>
                                        </p:attrNameLst>
                                      </p:cBhvr>
                                      <p:to>
                                        <p:strVal val="visible"/>
                                      </p:to>
                                    </p:set>
                                    <p:animEffect filter="fade" transition="in">
                                      <p:cBhvr>
                                        <p:cTn id="7" dur="1000"/>
                                        <p:tgtEl>
                                          <p:spTgt spid="471"/>
                                        </p:tgtEl>
                                      </p:cBhvr>
                                    </p:animEffect>
                                  </p:childTnLst>
                                </p:cTn>
                              </p:par>
                            </p:childTnLst>
                          </p:cTn>
                        </p:par>
                        <p:par>
                          <p:cTn id="8" fill="hold">
                            <p:stCondLst>
                              <p:cond delay="1000"/>
                            </p:stCondLst>
                            <p:childTnLst>
                              <p:par>
                                <p:cTn id="9" presetClass="entr" nodeType="afterEffect" presetID="10" grpId="2" fill="hold">
                                  <p:stCondLst>
                                    <p:cond delay="0"/>
                                  </p:stCondLst>
                                  <p:iterate type="el" backwards="0">
                                    <p:tmAbs val="0"/>
                                  </p:iterate>
                                  <p:childTnLst>
                                    <p:set>
                                      <p:cBhvr>
                                        <p:cTn id="10" fill="hold"/>
                                        <p:tgtEl>
                                          <p:spTgt spid="470"/>
                                        </p:tgtEl>
                                        <p:attrNameLst>
                                          <p:attrName>style.visibility</p:attrName>
                                        </p:attrNameLst>
                                      </p:cBhvr>
                                      <p:to>
                                        <p:strVal val="visible"/>
                                      </p:to>
                                    </p:set>
                                    <p:animEffect filter="fade" transition="in">
                                      <p:cBhvr>
                                        <p:cTn id="11" dur="1000"/>
                                        <p:tgtEl>
                                          <p:spTgt spid="470"/>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10" grpId="3" fill="hold">
                                  <p:stCondLst>
                                    <p:cond delay="0"/>
                                  </p:stCondLst>
                                  <p:iterate type="el" backwards="0">
                                    <p:tmAbs val="0"/>
                                  </p:iterate>
                                  <p:childTnLst>
                                    <p:set>
                                      <p:cBhvr>
                                        <p:cTn id="15" fill="hold"/>
                                        <p:tgtEl>
                                          <p:spTgt spid="468"/>
                                        </p:tgtEl>
                                        <p:attrNameLst>
                                          <p:attrName>style.visibility</p:attrName>
                                        </p:attrNameLst>
                                      </p:cBhvr>
                                      <p:to>
                                        <p:strVal val="visible"/>
                                      </p:to>
                                    </p:set>
                                    <p:animEffect filter="fade" transition="in">
                                      <p:cBhvr>
                                        <p:cTn id="16" dur="1000"/>
                                        <p:tgtEl>
                                          <p:spTgt spid="4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68" grpId="3"/>
      <p:bldP build="whole" bldLvl="1" animBg="1" rev="0" advAuto="0" spid="471" grpId="1"/>
      <p:bldP build="whole" bldLvl="1" animBg="1" rev="0" advAuto="0" spid="470" grpId="2"/>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3" name="Line"/>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474" name="The Syndrome of Modern Global Change has evolved into a Planetary Emergency"/>
          <p:cNvSpPr txBox="1"/>
          <p:nvPr/>
        </p:nvSpPr>
        <p:spPr>
          <a:xfrm>
            <a:off x="1199044" y="1152475"/>
            <a:ext cx="21985911" cy="812801"/>
          </a:xfrm>
          <a:prstGeom prst="rect">
            <a:avLst/>
          </a:prstGeom>
          <a:solidFill>
            <a:srgbClr val="DCDEE0">
              <a:alpha val="57152"/>
            </a:srgb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4700"/>
            </a:lvl1pPr>
          </a:lstStyle>
          <a:p>
            <a:pPr/>
            <a:r>
              <a:t>The Syndrome of Modern Global Change has evolved into a Planetary Emergency</a:t>
            </a:r>
          </a:p>
        </p:txBody>
      </p:sp>
      <p:sp>
        <p:nvSpPr>
          <p:cNvPr id="475" name="Homo sapiens has evolved into the most invasive species within the…"/>
          <p:cNvSpPr txBox="1"/>
          <p:nvPr/>
        </p:nvSpPr>
        <p:spPr>
          <a:xfrm>
            <a:off x="1182656" y="2170807"/>
            <a:ext cx="21975089" cy="2235201"/>
          </a:xfrm>
          <a:prstGeom prst="rect">
            <a:avLst/>
          </a:prstGeom>
          <a:solidFill>
            <a:srgbClr val="DCDEE0">
              <a:alpha val="49782"/>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700"/>
            </a:pPr>
            <a:r>
              <a:t>Homo sapiens has evolved into the most invasive species within the </a:t>
            </a:r>
          </a:p>
          <a:p>
            <a:pPr defTabSz="457200">
              <a:defRPr sz="4700"/>
            </a:pPr>
            <a:r>
              <a:t>Earth’s life-support system, </a:t>
            </a:r>
          </a:p>
          <a:p>
            <a:pPr defTabSz="457200">
              <a:defRPr sz="4700"/>
            </a:pPr>
            <a:r>
              <a:t>comparable in growth and impact to a virus in a living organism</a:t>
            </a:r>
          </a:p>
        </p:txBody>
      </p:sp>
      <p:sp>
        <p:nvSpPr>
          <p:cNvPr id="476" name="The Therapy: Transforming the “virus” into the healer"/>
          <p:cNvSpPr txBox="1"/>
          <p:nvPr/>
        </p:nvSpPr>
        <p:spPr>
          <a:xfrm>
            <a:off x="158700" y="68312"/>
            <a:ext cx="14103249"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The Therapy: Transforming the “virus” into the healer</a:t>
            </a:r>
          </a:p>
        </p:txBody>
      </p:sp>
      <p:sp>
        <p:nvSpPr>
          <p:cNvPr id="477" name="Being in control of the planet, a therapy requires that…"/>
          <p:cNvSpPr txBox="1"/>
          <p:nvPr/>
        </p:nvSpPr>
        <p:spPr>
          <a:xfrm>
            <a:off x="1179786" y="4578622"/>
            <a:ext cx="21980827" cy="1524001"/>
          </a:xfrm>
          <a:prstGeom prst="rect">
            <a:avLst/>
          </a:prstGeom>
          <a:solidFill>
            <a:srgbClr val="DCDEE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700"/>
            </a:pPr>
            <a:r>
              <a:t>Being in control of the planet, a therapy requires that </a:t>
            </a:r>
          </a:p>
          <a:p>
            <a:pPr defTabSz="457200">
              <a:defRPr sz="4700"/>
            </a:pPr>
            <a:r>
              <a:t>the “virus” transforms itself into the healer</a:t>
            </a:r>
          </a:p>
        </p:txBody>
      </p:sp>
    </p:spTree>
  </p:cSld>
  <p:clrMapOvr>
    <a:masterClrMapping/>
  </p:clrMapOvr>
  <mc:AlternateContent xmlns:mc="http://schemas.openxmlformats.org/markup-compatibility/2006">
    <mc:Choice xmlns:p14="http://schemas.microsoft.com/office/powerpoint/2010/main" Requires="p14">
      <p:transition spd="slow" advClick="1" p14:dur="1500">
        <p:wipe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477"/>
                                        </p:tgtEl>
                                        <p:attrNameLst>
                                          <p:attrName>style.visibility</p:attrName>
                                        </p:attrNameLst>
                                      </p:cBhvr>
                                      <p:to>
                                        <p:strVal val="visible"/>
                                      </p:to>
                                    </p:set>
                                    <p:anim calcmode="lin" valueType="num">
                                      <p:cBhvr>
                                        <p:cTn id="7" dur="1000" fill="hold"/>
                                        <p:tgtEl>
                                          <p:spTgt spid="477"/>
                                        </p:tgtEl>
                                        <p:attrNameLst>
                                          <p:attrName>ppt_x</p:attrName>
                                        </p:attrNameLst>
                                      </p:cBhvr>
                                      <p:tavLst>
                                        <p:tav tm="0">
                                          <p:val>
                                            <p:strVal val="#ppt_x"/>
                                          </p:val>
                                        </p:tav>
                                        <p:tav tm="100000">
                                          <p:val>
                                            <p:strVal val="#ppt_x"/>
                                          </p:val>
                                        </p:tav>
                                      </p:tavLst>
                                    </p:anim>
                                    <p:anim calcmode="lin" valueType="num">
                                      <p:cBhvr>
                                        <p:cTn id="8" dur="1000" fill="hold"/>
                                        <p:tgtEl>
                                          <p:spTgt spid="4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77"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479" name="Line"/>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480" name="Earth with Text.png" descr="Earth with Text.png"/>
          <p:cNvPicPr>
            <a:picLocks noChangeAspect="1"/>
          </p:cNvPicPr>
          <p:nvPr/>
        </p:nvPicPr>
        <p:blipFill>
          <a:blip r:embed="rId2">
            <a:extLst/>
          </a:blip>
          <a:stretch>
            <a:fillRect/>
          </a:stretch>
        </p:blipFill>
        <p:spPr>
          <a:xfrm>
            <a:off x="1345188" y="3280719"/>
            <a:ext cx="4234300" cy="4083392"/>
          </a:xfrm>
          <a:prstGeom prst="rect">
            <a:avLst/>
          </a:prstGeom>
          <a:ln w="12700">
            <a:miter lim="400000"/>
          </a:ln>
        </p:spPr>
      </p:pic>
      <p:pic>
        <p:nvPicPr>
          <p:cNvPr id="481" name="people.tiff" descr="people.tiff"/>
          <p:cNvPicPr>
            <a:picLocks noChangeAspect="1"/>
          </p:cNvPicPr>
          <p:nvPr/>
        </p:nvPicPr>
        <p:blipFill>
          <a:blip r:embed="rId3">
            <a:extLst/>
          </a:blip>
          <a:stretch>
            <a:fillRect/>
          </a:stretch>
        </p:blipFill>
        <p:spPr>
          <a:xfrm>
            <a:off x="8235050" y="3365789"/>
            <a:ext cx="6580062" cy="3913252"/>
          </a:xfrm>
          <a:prstGeom prst="rect">
            <a:avLst/>
          </a:prstGeom>
          <a:ln w="12700">
            <a:miter lim="400000"/>
          </a:ln>
        </p:spPr>
      </p:pic>
      <p:pic>
        <p:nvPicPr>
          <p:cNvPr id="482" name="file-20200413-146889-15x262v.jpg" descr="file-20200413-146889-15x262v.jpg"/>
          <p:cNvPicPr>
            <a:picLocks noChangeAspect="1"/>
          </p:cNvPicPr>
          <p:nvPr/>
        </p:nvPicPr>
        <p:blipFill>
          <a:blip r:embed="rId4">
            <a:extLst/>
          </a:blip>
          <a:stretch>
            <a:fillRect/>
          </a:stretch>
        </p:blipFill>
        <p:spPr>
          <a:xfrm>
            <a:off x="17066544" y="3236406"/>
            <a:ext cx="6034069" cy="4019618"/>
          </a:xfrm>
          <a:prstGeom prst="rect">
            <a:avLst/>
          </a:prstGeom>
          <a:ln w="12700">
            <a:miter lim="400000"/>
          </a:ln>
        </p:spPr>
      </p:pic>
      <p:sp>
        <p:nvSpPr>
          <p:cNvPr id="483" name="Coronavirus"/>
          <p:cNvSpPr txBox="1"/>
          <p:nvPr/>
        </p:nvSpPr>
        <p:spPr>
          <a:xfrm>
            <a:off x="18314750" y="986940"/>
            <a:ext cx="3537658"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a:latin typeface="Helvetica"/>
                <a:ea typeface="Helvetica"/>
                <a:cs typeface="Helvetica"/>
                <a:sym typeface="Helvetica"/>
              </a:defRPr>
            </a:lvl1pPr>
          </a:lstStyle>
          <a:p>
            <a:pPr/>
            <a:r>
              <a:t>Coronavirus</a:t>
            </a:r>
          </a:p>
        </p:txBody>
      </p:sp>
      <p:sp>
        <p:nvSpPr>
          <p:cNvPr id="484" name="Human (HCV)"/>
          <p:cNvSpPr txBox="1"/>
          <p:nvPr/>
        </p:nvSpPr>
        <p:spPr>
          <a:xfrm>
            <a:off x="9866245" y="1011039"/>
            <a:ext cx="4101344"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a:latin typeface="Helvetica"/>
                <a:ea typeface="Helvetica"/>
                <a:cs typeface="Helvetica"/>
                <a:sym typeface="Helvetica"/>
              </a:defRPr>
            </a:lvl1pPr>
          </a:lstStyle>
          <a:p>
            <a:pPr/>
            <a:r>
              <a:t>Human (HCV)</a:t>
            </a:r>
          </a:p>
        </p:txBody>
      </p:sp>
      <p:sp>
        <p:nvSpPr>
          <p:cNvPr id="485" name="Earth’s life-support system"/>
          <p:cNvSpPr txBox="1"/>
          <p:nvPr/>
        </p:nvSpPr>
        <p:spPr>
          <a:xfrm>
            <a:off x="109144" y="1011039"/>
            <a:ext cx="7584543"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a:latin typeface="Helvetica"/>
                <a:ea typeface="Helvetica"/>
                <a:cs typeface="Helvetica"/>
                <a:sym typeface="Helvetica"/>
              </a:defRPr>
            </a:lvl1pPr>
          </a:lstStyle>
          <a:p>
            <a:pPr/>
            <a:r>
              <a:t>Earth’s life-support system</a:t>
            </a:r>
          </a:p>
        </p:txBody>
      </p:sp>
      <p:grpSp>
        <p:nvGrpSpPr>
          <p:cNvPr id="491" name="Group"/>
          <p:cNvGrpSpPr/>
          <p:nvPr/>
        </p:nvGrpSpPr>
        <p:grpSpPr>
          <a:xfrm>
            <a:off x="1443584" y="7246560"/>
            <a:ext cx="20162993" cy="798842"/>
            <a:chOff x="0" y="0"/>
            <a:chExt cx="20162992" cy="798841"/>
          </a:xfrm>
        </p:grpSpPr>
        <p:sp>
          <p:nvSpPr>
            <p:cNvPr id="486" name="12,742,000 m"/>
            <p:cNvSpPr txBox="1"/>
            <p:nvPr/>
          </p:nvSpPr>
          <p:spPr>
            <a:xfrm>
              <a:off x="0" y="5720"/>
              <a:ext cx="3609436" cy="787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4500">
                  <a:latin typeface="Helvetica"/>
                  <a:ea typeface="Helvetica"/>
                  <a:cs typeface="Helvetica"/>
                  <a:sym typeface="Helvetica"/>
                </a:defRPr>
              </a:lvl1pPr>
            </a:lstStyle>
            <a:p>
              <a:pPr/>
              <a:r>
                <a:t>12,742,000 m</a:t>
              </a:r>
            </a:p>
          </p:txBody>
        </p:sp>
        <p:sp>
          <p:nvSpPr>
            <p:cNvPr id="487" name="1.8 m"/>
            <p:cNvSpPr txBox="1"/>
            <p:nvPr/>
          </p:nvSpPr>
          <p:spPr>
            <a:xfrm>
              <a:off x="9191496" y="5720"/>
              <a:ext cx="1543609" cy="787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4500">
                  <a:latin typeface="Helvetica"/>
                  <a:ea typeface="Helvetica"/>
                  <a:cs typeface="Helvetica"/>
                  <a:sym typeface="Helvetica"/>
                </a:defRPr>
              </a:lvl1pPr>
            </a:lstStyle>
            <a:p>
              <a:pPr/>
              <a:r>
                <a:t>1.8 m</a:t>
              </a:r>
            </a:p>
          </p:txBody>
        </p:sp>
        <p:sp>
          <p:nvSpPr>
            <p:cNvPr id="488" name="0.12⋅10-6 m"/>
            <p:cNvSpPr txBox="1"/>
            <p:nvPr/>
          </p:nvSpPr>
          <p:spPr>
            <a:xfrm>
              <a:off x="17075106" y="0"/>
              <a:ext cx="3087887" cy="79884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defTabSz="457200">
                <a:defRPr sz="4500">
                  <a:latin typeface="Helvetica"/>
                  <a:ea typeface="Helvetica"/>
                  <a:cs typeface="Helvetica"/>
                  <a:sym typeface="Helvetica"/>
                </a:defRPr>
              </a:pPr>
              <a:r>
                <a:t>0.12⋅10</a:t>
              </a:r>
              <a:r>
                <a:rPr baseline="31999"/>
                <a:t>-6</a:t>
              </a:r>
              <a:r>
                <a:t> m</a:t>
              </a:r>
            </a:p>
          </p:txBody>
        </p:sp>
        <p:sp>
          <p:nvSpPr>
            <p:cNvPr id="489" name="Arrow"/>
            <p:cNvSpPr/>
            <p:nvPr/>
          </p:nvSpPr>
          <p:spPr>
            <a:xfrm rot="10800000">
              <a:off x="11744784" y="104476"/>
              <a:ext cx="4264339" cy="627935"/>
            </a:xfrm>
            <a:prstGeom prst="rightArrow">
              <a:avLst>
                <a:gd name="adj1" fmla="val 38289"/>
                <a:gd name="adj2" fmla="val 137498"/>
              </a:avLst>
            </a:prstGeom>
            <a:solidFill>
              <a:srgbClr val="DCDEE0"/>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490" name="Arrow"/>
            <p:cNvSpPr/>
            <p:nvPr/>
          </p:nvSpPr>
          <p:spPr>
            <a:xfrm rot="10800000">
              <a:off x="3917477" y="85452"/>
              <a:ext cx="4264340" cy="627936"/>
            </a:xfrm>
            <a:prstGeom prst="rightArrow">
              <a:avLst>
                <a:gd name="adj1" fmla="val 38289"/>
                <a:gd name="adj2" fmla="val 137498"/>
              </a:avLst>
            </a:prstGeom>
            <a:solidFill>
              <a:srgbClr val="DCDEE0"/>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grpSp>
      <p:grpSp>
        <p:nvGrpSpPr>
          <p:cNvPr id="494" name="Group"/>
          <p:cNvGrpSpPr/>
          <p:nvPr/>
        </p:nvGrpSpPr>
        <p:grpSpPr>
          <a:xfrm>
            <a:off x="8827098" y="7994222"/>
            <a:ext cx="14309309" cy="798842"/>
            <a:chOff x="0" y="0"/>
            <a:chExt cx="14309307" cy="798841"/>
          </a:xfrm>
        </p:grpSpPr>
        <p:sp>
          <p:nvSpPr>
            <p:cNvPr id="492" name="Ratio host/virus: 15⋅106"/>
            <p:cNvSpPr txBox="1"/>
            <p:nvPr/>
          </p:nvSpPr>
          <p:spPr>
            <a:xfrm>
              <a:off x="8203652" y="0"/>
              <a:ext cx="6105656" cy="79884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defTabSz="457200">
                <a:defRPr sz="4500">
                  <a:latin typeface="Helvetica"/>
                  <a:ea typeface="Helvetica"/>
                  <a:cs typeface="Helvetica"/>
                  <a:sym typeface="Helvetica"/>
                </a:defRPr>
              </a:pPr>
              <a:r>
                <a:t>Ratio host/virus: 15⋅10</a:t>
              </a:r>
              <a:r>
                <a:rPr baseline="31999"/>
                <a:t>6</a:t>
              </a:r>
            </a:p>
          </p:txBody>
        </p:sp>
        <p:sp>
          <p:nvSpPr>
            <p:cNvPr id="493" name="Ratio host/virus: 7⋅106"/>
            <p:cNvSpPr txBox="1"/>
            <p:nvPr/>
          </p:nvSpPr>
          <p:spPr>
            <a:xfrm>
              <a:off x="0" y="0"/>
              <a:ext cx="5787815" cy="79884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defTabSz="457200">
                <a:defRPr sz="4500">
                  <a:latin typeface="Helvetica"/>
                  <a:ea typeface="Helvetica"/>
                  <a:cs typeface="Helvetica"/>
                  <a:sym typeface="Helvetica"/>
                </a:defRPr>
              </a:pPr>
              <a:r>
                <a:t>Ratio host/virus: 7⋅10</a:t>
              </a:r>
              <a:r>
                <a:rPr baseline="31999"/>
                <a:t>6</a:t>
              </a:r>
            </a:p>
          </p:txBody>
        </p:sp>
      </p:grpSp>
      <p:sp>
        <p:nvSpPr>
          <p:cNvPr id="495" name="Goal: unlimited growth…"/>
          <p:cNvSpPr txBox="1"/>
          <p:nvPr/>
        </p:nvSpPr>
        <p:spPr>
          <a:xfrm>
            <a:off x="8545550" y="1800468"/>
            <a:ext cx="5800279" cy="1473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4500">
                <a:latin typeface="Helvetica"/>
                <a:ea typeface="Helvetica"/>
                <a:cs typeface="Helvetica"/>
                <a:sym typeface="Helvetica"/>
              </a:defRPr>
            </a:pPr>
            <a:r>
              <a:t>Goal: unlimited growth</a:t>
            </a:r>
          </a:p>
          <a:p>
            <a:pPr algn="l" defTabSz="457200">
              <a:defRPr sz="4500">
                <a:latin typeface="Helvetica"/>
                <a:ea typeface="Helvetica"/>
                <a:cs typeface="Helvetica"/>
                <a:sym typeface="Helvetica"/>
              </a:defRPr>
            </a:pPr>
            <a:r>
              <a:t>Number: 8 billion</a:t>
            </a:r>
          </a:p>
        </p:txBody>
      </p:sp>
      <p:sp>
        <p:nvSpPr>
          <p:cNvPr id="496" name="Goal: unlimited growth…"/>
          <p:cNvSpPr txBox="1"/>
          <p:nvPr/>
        </p:nvSpPr>
        <p:spPr>
          <a:xfrm>
            <a:off x="17104049" y="1800468"/>
            <a:ext cx="6512825" cy="1473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4500">
                <a:latin typeface="Helvetica"/>
                <a:ea typeface="Helvetica"/>
                <a:cs typeface="Helvetica"/>
                <a:sym typeface="Helvetica"/>
              </a:defRPr>
            </a:pPr>
            <a:r>
              <a:t>Goal: unlimited growth</a:t>
            </a:r>
          </a:p>
          <a:p>
            <a:pPr algn="l" defTabSz="457200">
              <a:defRPr sz="4500">
                <a:latin typeface="Helvetica"/>
                <a:ea typeface="Helvetica"/>
                <a:cs typeface="Helvetica"/>
                <a:sym typeface="Helvetica"/>
              </a:defRPr>
            </a:pPr>
            <a:r>
              <a:t>Number: ?</a:t>
            </a:r>
            <a:r>
              <a:rPr sz="3500"/>
              <a:t>(viral load unkown)</a:t>
            </a:r>
          </a:p>
        </p:txBody>
      </p:sp>
      <p:grpSp>
        <p:nvGrpSpPr>
          <p:cNvPr id="499" name="Group"/>
          <p:cNvGrpSpPr/>
          <p:nvPr/>
        </p:nvGrpSpPr>
        <p:grpSpPr>
          <a:xfrm>
            <a:off x="8840207" y="8713373"/>
            <a:ext cx="14332438" cy="1473201"/>
            <a:chOff x="-76200" y="0"/>
            <a:chExt cx="14332437" cy="1473200"/>
          </a:xfrm>
        </p:grpSpPr>
        <p:sp>
          <p:nvSpPr>
            <p:cNvPr id="497" name="Impact: permanent health damage possible"/>
            <p:cNvSpPr txBox="1"/>
            <p:nvPr/>
          </p:nvSpPr>
          <p:spPr>
            <a:xfrm>
              <a:off x="8078106" y="0"/>
              <a:ext cx="6178132" cy="1473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457200">
                <a:defRPr sz="4500">
                  <a:latin typeface="Helvetica"/>
                  <a:ea typeface="Helvetica"/>
                  <a:cs typeface="Helvetica"/>
                  <a:sym typeface="Helvetica"/>
                </a:defRPr>
              </a:lvl1pPr>
            </a:lstStyle>
            <a:p>
              <a:pPr/>
              <a:r>
                <a:t>Impact: permanent health damage possible</a:t>
              </a:r>
            </a:p>
          </p:txBody>
        </p:sp>
        <p:sp>
          <p:nvSpPr>
            <p:cNvPr id="498" name="Impact: permanent health damage certain"/>
            <p:cNvSpPr txBox="1"/>
            <p:nvPr/>
          </p:nvSpPr>
          <p:spPr>
            <a:xfrm>
              <a:off x="-76200" y="0"/>
              <a:ext cx="5959060" cy="1473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457200">
                <a:defRPr sz="4500">
                  <a:latin typeface="Helvetica"/>
                  <a:ea typeface="Helvetica"/>
                  <a:cs typeface="Helvetica"/>
                  <a:sym typeface="Helvetica"/>
                </a:defRPr>
              </a:lvl1pPr>
            </a:lstStyle>
            <a:p>
              <a:pPr/>
              <a:r>
                <a:t>Impact: permanent health damage certain</a:t>
              </a:r>
            </a:p>
          </p:txBody>
        </p:sp>
      </p:grpSp>
      <p:sp>
        <p:nvSpPr>
          <p:cNvPr id="500" name="Goal: increasing biodiversity…"/>
          <p:cNvSpPr txBox="1"/>
          <p:nvPr/>
        </p:nvSpPr>
        <p:spPr>
          <a:xfrm>
            <a:off x="136092" y="1901936"/>
            <a:ext cx="7378247" cy="1473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4500">
                <a:latin typeface="Helvetica"/>
                <a:ea typeface="Helvetica"/>
                <a:cs typeface="Helvetica"/>
                <a:sym typeface="Helvetica"/>
              </a:defRPr>
            </a:pPr>
            <a:r>
              <a:t>Goal: increasing biodiversity</a:t>
            </a:r>
          </a:p>
          <a:p>
            <a:pPr algn="l" defTabSz="457200">
              <a:defRPr sz="4500">
                <a:latin typeface="Helvetica"/>
                <a:ea typeface="Helvetica"/>
                <a:cs typeface="Helvetica"/>
                <a:sym typeface="Helvetica"/>
              </a:defRPr>
            </a:pPr>
            <a:r>
              <a:t>Number: 1</a:t>
            </a:r>
          </a:p>
        </p:txBody>
      </p:sp>
      <p:sp>
        <p:nvSpPr>
          <p:cNvPr id="501" name="Homo sapiens: A Cataclysmic Virus in the Earth’s Life-Support System…"/>
          <p:cNvSpPr txBox="1"/>
          <p:nvPr/>
        </p:nvSpPr>
        <p:spPr>
          <a:xfrm>
            <a:off x="246372" y="11678786"/>
            <a:ext cx="23891256" cy="187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5800">
                <a:latin typeface="Helvetica"/>
                <a:ea typeface="Helvetica"/>
                <a:cs typeface="Helvetica"/>
                <a:sym typeface="Helvetica"/>
              </a:defRPr>
            </a:pPr>
            <a:r>
              <a:t>Homo sapiens: A Cataclysmic Virus in the Earth’s Life-Support System</a:t>
            </a:r>
          </a:p>
          <a:p>
            <a:pPr defTabSz="457200">
              <a:defRPr sz="5800">
                <a:latin typeface="Helvetica"/>
                <a:ea typeface="Helvetica"/>
                <a:cs typeface="Helvetica"/>
                <a:sym typeface="Helvetica"/>
              </a:defRPr>
            </a:pPr>
            <a:r>
              <a:t>First species to cause a pandemic in the planetary life-support system</a:t>
            </a:r>
          </a:p>
        </p:txBody>
      </p:sp>
      <p:sp>
        <p:nvSpPr>
          <p:cNvPr id="502" name="Can the “virus” transform itself into the “healer”?"/>
          <p:cNvSpPr/>
          <p:nvPr/>
        </p:nvSpPr>
        <p:spPr>
          <a:xfrm>
            <a:off x="194900" y="8641888"/>
            <a:ext cx="24114920" cy="2186584"/>
          </a:xfrm>
          <a:prstGeom prst="roundRect">
            <a:avLst>
              <a:gd name="adj" fmla="val 8712"/>
            </a:avLst>
          </a:prstGeom>
          <a:solidFill>
            <a:srgbClr val="443A36"/>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76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lvl1pPr>
          </a:lstStyle>
          <a:p>
            <a:pPr/>
            <a:r>
              <a:t>Can the “virus” transform itself into the “healer”?</a:t>
            </a:r>
          </a:p>
        </p:txBody>
      </p:sp>
      <p:grpSp>
        <p:nvGrpSpPr>
          <p:cNvPr id="505" name="Group"/>
          <p:cNvGrpSpPr/>
          <p:nvPr/>
        </p:nvGrpSpPr>
        <p:grpSpPr>
          <a:xfrm>
            <a:off x="8852906" y="10770773"/>
            <a:ext cx="15302426" cy="1"/>
            <a:chOff x="0" y="393700"/>
            <a:chExt cx="15302424" cy="0"/>
          </a:xfrm>
        </p:grpSpPr>
        <p:sp>
          <p:nvSpPr>
            <p:cNvPr id="503" name="Number of hosts: 1"/>
            <p:cNvSpPr/>
            <p:nvPr/>
          </p:nvSpPr>
          <p:spPr>
            <a:xfrm>
              <a:off x="0" y="393700"/>
              <a:ext cx="5959060"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457200">
                <a:defRPr sz="4500">
                  <a:latin typeface="Helvetica"/>
                  <a:ea typeface="Helvetica"/>
                  <a:cs typeface="Helvetica"/>
                  <a:sym typeface="Helvetica"/>
                </a:defRPr>
              </a:lvl1pPr>
            </a:lstStyle>
            <a:p>
              <a:pPr/>
              <a:r>
                <a:t>Number of hosts: 1</a:t>
              </a:r>
            </a:p>
          </p:txBody>
        </p:sp>
        <p:sp>
          <p:nvSpPr>
            <p:cNvPr id="504" name="Number of hosts: &gt;8 Billion"/>
            <p:cNvSpPr/>
            <p:nvPr/>
          </p:nvSpPr>
          <p:spPr>
            <a:xfrm>
              <a:off x="8149542" y="393700"/>
              <a:ext cx="7152883"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457200">
                <a:defRPr sz="4500">
                  <a:latin typeface="Helvetica"/>
                  <a:ea typeface="Helvetica"/>
                  <a:cs typeface="Helvetica"/>
                  <a:sym typeface="Helvetica"/>
                </a:defRPr>
              </a:lvl1pPr>
            </a:lstStyle>
            <a:p>
              <a:pPr/>
              <a:r>
                <a:t>Number of hosts: &gt;8 Billion</a:t>
              </a:r>
            </a:p>
          </p:txBody>
        </p:sp>
      </p:grpSp>
      <p:sp>
        <p:nvSpPr>
          <p:cNvPr id="506" name="Oval"/>
          <p:cNvSpPr/>
          <p:nvPr/>
        </p:nvSpPr>
        <p:spPr>
          <a:xfrm rot="5400000">
            <a:off x="13351425" y="7241706"/>
            <a:ext cx="923318" cy="2303872"/>
          </a:xfrm>
          <a:prstGeom prst="ellipse">
            <a:avLst/>
          </a:prstGeom>
          <a:ln w="50800">
            <a:solidFill>
              <a:srgbClr val="971817"/>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507" name="Oval"/>
          <p:cNvSpPr/>
          <p:nvPr/>
        </p:nvSpPr>
        <p:spPr>
          <a:xfrm rot="5400000">
            <a:off x="21733425" y="7236976"/>
            <a:ext cx="923318" cy="2303872"/>
          </a:xfrm>
          <a:prstGeom prst="ellipse">
            <a:avLst/>
          </a:prstGeom>
          <a:ln w="50800">
            <a:solidFill>
              <a:srgbClr val="971817"/>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508" name="What is the root cause that turned us in a very invasive planetary virus?"/>
          <p:cNvSpPr/>
          <p:nvPr/>
        </p:nvSpPr>
        <p:spPr>
          <a:xfrm>
            <a:off x="130974" y="11169326"/>
            <a:ext cx="24122052" cy="2353675"/>
          </a:xfrm>
          <a:prstGeom prst="roundRect">
            <a:avLst>
              <a:gd name="adj" fmla="val 8094"/>
            </a:avLst>
          </a:prstGeom>
          <a:solidFill>
            <a:srgbClr val="53585F"/>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5800">
                <a:solidFill>
                  <a:srgbClr val="FFFFFF"/>
                </a:solidFill>
                <a:effectLst>
                  <a:outerShdw sx="100000" sy="100000" kx="0" ky="0" algn="b" rotWithShape="0" blurRad="25400" dist="23998" dir="2700000">
                    <a:srgbClr val="000000">
                      <a:alpha val="31034"/>
                    </a:srgbClr>
                  </a:outerShdw>
                </a:effectLst>
                <a:latin typeface="Helvetica"/>
                <a:ea typeface="Helvetica"/>
                <a:cs typeface="Helvetica"/>
                <a:sym typeface="Helvetica"/>
              </a:defRPr>
            </a:lvl1pPr>
          </a:lstStyle>
          <a:p>
            <a:pPr/>
            <a:r>
              <a:t>What is the root cause that turned us in a very invasive planetary virus? </a:t>
            </a:r>
          </a:p>
        </p:txBody>
      </p:sp>
      <p:sp>
        <p:nvSpPr>
          <p:cNvPr id="509" name="The Therapy: Transforming the “virus” into the healer"/>
          <p:cNvSpPr txBox="1"/>
          <p:nvPr/>
        </p:nvSpPr>
        <p:spPr>
          <a:xfrm>
            <a:off x="158700" y="68312"/>
            <a:ext cx="14103249"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The Therapy: Transforming the “virus” into the healer</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484"/>
                                        </p:tgtEl>
                                        <p:attrNameLst>
                                          <p:attrName>style.visibility</p:attrName>
                                        </p:attrNameLst>
                                      </p:cBhvr>
                                      <p:to>
                                        <p:strVal val="visible"/>
                                      </p:to>
                                    </p:set>
                                    <p:animEffect filter="fade" transition="in">
                                      <p:cBhvr>
                                        <p:cTn id="7" dur="1000"/>
                                        <p:tgtEl>
                                          <p:spTgt spid="484"/>
                                        </p:tgtEl>
                                      </p:cBhvr>
                                    </p:animEffect>
                                  </p:childTnLst>
                                </p:cTn>
                              </p:par>
                            </p:childTnLst>
                          </p:cTn>
                        </p:par>
                        <p:par>
                          <p:cTn id="8" fill="hold">
                            <p:stCondLst>
                              <p:cond delay="1000"/>
                            </p:stCondLst>
                            <p:childTnLst>
                              <p:par>
                                <p:cTn id="9" presetClass="entr" nodeType="afterEffect" presetID="10" grpId="2" fill="hold">
                                  <p:stCondLst>
                                    <p:cond delay="0"/>
                                  </p:stCondLst>
                                  <p:iterate type="el" backwards="0">
                                    <p:tmAbs val="0"/>
                                  </p:iterate>
                                  <p:childTnLst>
                                    <p:set>
                                      <p:cBhvr>
                                        <p:cTn id="10" fill="hold"/>
                                        <p:tgtEl>
                                          <p:spTgt spid="483"/>
                                        </p:tgtEl>
                                        <p:attrNameLst>
                                          <p:attrName>style.visibility</p:attrName>
                                        </p:attrNameLst>
                                      </p:cBhvr>
                                      <p:to>
                                        <p:strVal val="visible"/>
                                      </p:to>
                                    </p:set>
                                    <p:animEffect filter="fade" transition="in">
                                      <p:cBhvr>
                                        <p:cTn id="11" dur="1000"/>
                                        <p:tgtEl>
                                          <p:spTgt spid="483"/>
                                        </p:tgtEl>
                                      </p:cBhvr>
                                    </p:animEffect>
                                  </p:childTnLst>
                                </p:cTn>
                              </p:par>
                            </p:childTnLst>
                          </p:cTn>
                        </p:par>
                        <p:par>
                          <p:cTn id="12" fill="hold">
                            <p:stCondLst>
                              <p:cond delay="2000"/>
                            </p:stCondLst>
                            <p:childTnLst>
                              <p:par>
                                <p:cTn id="13" presetClass="entr" nodeType="afterEffect" presetID="10" grpId="3" fill="hold">
                                  <p:stCondLst>
                                    <p:cond delay="0"/>
                                  </p:stCondLst>
                                  <p:iterate type="el" backwards="0">
                                    <p:tmAbs val="0"/>
                                  </p:iterate>
                                  <p:childTnLst>
                                    <p:set>
                                      <p:cBhvr>
                                        <p:cTn id="14" fill="hold"/>
                                        <p:tgtEl>
                                          <p:spTgt spid="485"/>
                                        </p:tgtEl>
                                        <p:attrNameLst>
                                          <p:attrName>style.visibility</p:attrName>
                                        </p:attrNameLst>
                                      </p:cBhvr>
                                      <p:to>
                                        <p:strVal val="visible"/>
                                      </p:to>
                                    </p:set>
                                    <p:animEffect filter="fade" transition="in">
                                      <p:cBhvr>
                                        <p:cTn id="15" dur="1000"/>
                                        <p:tgtEl>
                                          <p:spTgt spid="485"/>
                                        </p:tgtEl>
                                      </p:cBhvr>
                                    </p:animEffect>
                                  </p:childTnLst>
                                </p:cTn>
                              </p:par>
                            </p:childTnLst>
                          </p:cTn>
                        </p:par>
                        <p:par>
                          <p:cTn id="16" fill="hold">
                            <p:stCondLst>
                              <p:cond delay="3000"/>
                            </p:stCondLst>
                            <p:childTnLst>
                              <p:par>
                                <p:cTn id="17" presetClass="entr" nodeType="afterEffect" presetID="10" grpId="4" fill="hold">
                                  <p:stCondLst>
                                    <p:cond delay="0"/>
                                  </p:stCondLst>
                                  <p:iterate type="el" backwards="0">
                                    <p:tmAbs val="0"/>
                                  </p:iterate>
                                  <p:childTnLst>
                                    <p:set>
                                      <p:cBhvr>
                                        <p:cTn id="18" fill="hold"/>
                                        <p:tgtEl>
                                          <p:spTgt spid="496"/>
                                        </p:tgtEl>
                                        <p:attrNameLst>
                                          <p:attrName>style.visibility</p:attrName>
                                        </p:attrNameLst>
                                      </p:cBhvr>
                                      <p:to>
                                        <p:strVal val="visible"/>
                                      </p:to>
                                    </p:set>
                                    <p:animEffect filter="fade" transition="in">
                                      <p:cBhvr>
                                        <p:cTn id="19" dur="1000"/>
                                        <p:tgtEl>
                                          <p:spTgt spid="496"/>
                                        </p:tgtEl>
                                      </p:cBhvr>
                                    </p:animEffect>
                                  </p:childTnLst>
                                </p:cTn>
                              </p:par>
                            </p:childTnLst>
                          </p:cTn>
                        </p:par>
                        <p:par>
                          <p:cTn id="20" fill="hold">
                            <p:stCondLst>
                              <p:cond delay="4000"/>
                            </p:stCondLst>
                            <p:childTnLst>
                              <p:par>
                                <p:cTn id="21" presetClass="entr" nodeType="afterEffect" presetID="10" grpId="5" fill="hold">
                                  <p:stCondLst>
                                    <p:cond delay="0"/>
                                  </p:stCondLst>
                                  <p:iterate type="el" backwards="0">
                                    <p:tmAbs val="0"/>
                                  </p:iterate>
                                  <p:childTnLst>
                                    <p:set>
                                      <p:cBhvr>
                                        <p:cTn id="22" fill="hold"/>
                                        <p:tgtEl>
                                          <p:spTgt spid="495"/>
                                        </p:tgtEl>
                                        <p:attrNameLst>
                                          <p:attrName>style.visibility</p:attrName>
                                        </p:attrNameLst>
                                      </p:cBhvr>
                                      <p:to>
                                        <p:strVal val="visible"/>
                                      </p:to>
                                    </p:set>
                                    <p:animEffect filter="fade" transition="in">
                                      <p:cBhvr>
                                        <p:cTn id="23" dur="1000"/>
                                        <p:tgtEl>
                                          <p:spTgt spid="495"/>
                                        </p:tgtEl>
                                      </p:cBhvr>
                                    </p:animEffect>
                                  </p:childTnLst>
                                </p:cTn>
                              </p:par>
                            </p:childTnLst>
                          </p:cTn>
                        </p:par>
                        <p:par>
                          <p:cTn id="24" fill="hold">
                            <p:stCondLst>
                              <p:cond delay="5000"/>
                            </p:stCondLst>
                            <p:childTnLst>
                              <p:par>
                                <p:cTn id="25" presetClass="entr" nodeType="afterEffect" presetID="10" grpId="6" fill="hold">
                                  <p:stCondLst>
                                    <p:cond delay="0"/>
                                  </p:stCondLst>
                                  <p:iterate type="el" backwards="0">
                                    <p:tmAbs val="0"/>
                                  </p:iterate>
                                  <p:childTnLst>
                                    <p:set>
                                      <p:cBhvr>
                                        <p:cTn id="26" fill="hold"/>
                                        <p:tgtEl>
                                          <p:spTgt spid="500"/>
                                        </p:tgtEl>
                                        <p:attrNameLst>
                                          <p:attrName>style.visibility</p:attrName>
                                        </p:attrNameLst>
                                      </p:cBhvr>
                                      <p:to>
                                        <p:strVal val="visible"/>
                                      </p:to>
                                    </p:set>
                                    <p:animEffect filter="fade" transition="in">
                                      <p:cBhvr>
                                        <p:cTn id="27" dur="1000"/>
                                        <p:tgtEl>
                                          <p:spTgt spid="500"/>
                                        </p:tgtEl>
                                      </p:cBhvr>
                                    </p:animEffect>
                                  </p:childTnLst>
                                </p:cTn>
                              </p:par>
                            </p:childTnLst>
                          </p:cTn>
                        </p:par>
                        <p:par>
                          <p:cTn id="28" fill="hold">
                            <p:stCondLst>
                              <p:cond delay="6000"/>
                            </p:stCondLst>
                            <p:childTnLst>
                              <p:par>
                                <p:cTn id="29" presetClass="entr" nodeType="afterEffect" presetID="10" grpId="7" fill="hold">
                                  <p:stCondLst>
                                    <p:cond delay="0"/>
                                  </p:stCondLst>
                                  <p:iterate type="el" backwards="0">
                                    <p:tmAbs val="0"/>
                                  </p:iterate>
                                  <p:childTnLst>
                                    <p:set>
                                      <p:cBhvr>
                                        <p:cTn id="30" fill="hold"/>
                                        <p:tgtEl>
                                          <p:spTgt spid="480"/>
                                        </p:tgtEl>
                                        <p:attrNameLst>
                                          <p:attrName>style.visibility</p:attrName>
                                        </p:attrNameLst>
                                      </p:cBhvr>
                                      <p:to>
                                        <p:strVal val="visible"/>
                                      </p:to>
                                    </p:set>
                                    <p:animEffect filter="fade" transition="in">
                                      <p:cBhvr>
                                        <p:cTn id="31" dur="1000"/>
                                        <p:tgtEl>
                                          <p:spTgt spid="480"/>
                                        </p:tgtEl>
                                      </p:cBhvr>
                                    </p:animEffect>
                                  </p:childTnLst>
                                </p:cTn>
                              </p:par>
                            </p:childTnLst>
                          </p:cTn>
                        </p:par>
                        <p:par>
                          <p:cTn id="32" fill="hold">
                            <p:stCondLst>
                              <p:cond delay="7000"/>
                            </p:stCondLst>
                            <p:childTnLst>
                              <p:par>
                                <p:cTn id="33" presetClass="entr" nodeType="afterEffect" presetID="10" grpId="8" fill="hold">
                                  <p:stCondLst>
                                    <p:cond delay="0"/>
                                  </p:stCondLst>
                                  <p:iterate type="el" backwards="0">
                                    <p:tmAbs val="0"/>
                                  </p:iterate>
                                  <p:childTnLst>
                                    <p:set>
                                      <p:cBhvr>
                                        <p:cTn id="34" fill="hold"/>
                                        <p:tgtEl>
                                          <p:spTgt spid="482"/>
                                        </p:tgtEl>
                                        <p:attrNameLst>
                                          <p:attrName>style.visibility</p:attrName>
                                        </p:attrNameLst>
                                      </p:cBhvr>
                                      <p:to>
                                        <p:strVal val="visible"/>
                                      </p:to>
                                    </p:set>
                                    <p:animEffect filter="fade" transition="in">
                                      <p:cBhvr>
                                        <p:cTn id="35" dur="1000"/>
                                        <p:tgtEl>
                                          <p:spTgt spid="482"/>
                                        </p:tgtEl>
                                      </p:cBhvr>
                                    </p:animEffect>
                                  </p:childTnLst>
                                </p:cTn>
                              </p:par>
                            </p:childTnLst>
                          </p:cTn>
                        </p:par>
                        <p:par>
                          <p:cTn id="36" fill="hold">
                            <p:stCondLst>
                              <p:cond delay="8000"/>
                            </p:stCondLst>
                            <p:childTnLst>
                              <p:par>
                                <p:cTn id="37" presetClass="entr" nodeType="afterEffect" presetID="10" grpId="9" fill="hold">
                                  <p:stCondLst>
                                    <p:cond delay="0"/>
                                  </p:stCondLst>
                                  <p:iterate type="el" backwards="0">
                                    <p:tmAbs val="0"/>
                                  </p:iterate>
                                  <p:childTnLst>
                                    <p:set>
                                      <p:cBhvr>
                                        <p:cTn id="38" fill="hold"/>
                                        <p:tgtEl>
                                          <p:spTgt spid="481"/>
                                        </p:tgtEl>
                                        <p:attrNameLst>
                                          <p:attrName>style.visibility</p:attrName>
                                        </p:attrNameLst>
                                      </p:cBhvr>
                                      <p:to>
                                        <p:strVal val="visible"/>
                                      </p:to>
                                    </p:set>
                                    <p:animEffect filter="fade" transition="in">
                                      <p:cBhvr>
                                        <p:cTn id="39" dur="1000"/>
                                        <p:tgtEl>
                                          <p:spTgt spid="481"/>
                                        </p:tgtEl>
                                      </p:cBhvr>
                                    </p:animEffect>
                                  </p:childTnLst>
                                </p:cTn>
                              </p:par>
                            </p:childTnLst>
                          </p:cTn>
                        </p:par>
                      </p:childTnLst>
                    </p:cTn>
                  </p:par>
                  <p:par>
                    <p:cTn id="40" fill="hold">
                      <p:stCondLst>
                        <p:cond delay="indefinite"/>
                      </p:stCondLst>
                      <p:childTnLst>
                        <p:par>
                          <p:cTn id="41" fill="hold">
                            <p:stCondLst>
                              <p:cond delay="0"/>
                            </p:stCondLst>
                            <p:childTnLst>
                              <p:par>
                                <p:cTn id="42" presetClass="entr" nodeType="clickEffect" presetID="10" grpId="10" fill="hold">
                                  <p:stCondLst>
                                    <p:cond delay="0"/>
                                  </p:stCondLst>
                                  <p:iterate type="el" backwards="0">
                                    <p:tmAbs val="0"/>
                                  </p:iterate>
                                  <p:childTnLst>
                                    <p:set>
                                      <p:cBhvr>
                                        <p:cTn id="43" fill="hold"/>
                                        <p:tgtEl>
                                          <p:spTgt spid="491"/>
                                        </p:tgtEl>
                                        <p:attrNameLst>
                                          <p:attrName>style.visibility</p:attrName>
                                        </p:attrNameLst>
                                      </p:cBhvr>
                                      <p:to>
                                        <p:strVal val="visible"/>
                                      </p:to>
                                    </p:set>
                                    <p:animEffect filter="fade" transition="in">
                                      <p:cBhvr>
                                        <p:cTn id="44" dur="1000"/>
                                        <p:tgtEl>
                                          <p:spTgt spid="491"/>
                                        </p:tgtEl>
                                      </p:cBhvr>
                                    </p:animEffect>
                                  </p:childTnLst>
                                </p:cTn>
                              </p:par>
                            </p:childTnLst>
                          </p:cTn>
                        </p:par>
                        <p:par>
                          <p:cTn id="45" fill="hold">
                            <p:stCondLst>
                              <p:cond delay="1000"/>
                            </p:stCondLst>
                            <p:childTnLst>
                              <p:par>
                                <p:cTn id="46" presetClass="entr" nodeType="afterEffect" presetID="10" grpId="11" fill="hold">
                                  <p:stCondLst>
                                    <p:cond delay="0"/>
                                  </p:stCondLst>
                                  <p:iterate type="el" backwards="0">
                                    <p:tmAbs val="0"/>
                                  </p:iterate>
                                  <p:childTnLst>
                                    <p:set>
                                      <p:cBhvr>
                                        <p:cTn id="47" fill="hold"/>
                                        <p:tgtEl>
                                          <p:spTgt spid="494"/>
                                        </p:tgtEl>
                                        <p:attrNameLst>
                                          <p:attrName>style.visibility</p:attrName>
                                        </p:attrNameLst>
                                      </p:cBhvr>
                                      <p:to>
                                        <p:strVal val="visible"/>
                                      </p:to>
                                    </p:set>
                                    <p:animEffect filter="fade" transition="in">
                                      <p:cBhvr>
                                        <p:cTn id="48" dur="1000"/>
                                        <p:tgtEl>
                                          <p:spTgt spid="494"/>
                                        </p:tgtEl>
                                      </p:cBhvr>
                                    </p:animEffect>
                                  </p:childTnLst>
                                </p:cTn>
                              </p:par>
                            </p:childTnLst>
                          </p:cTn>
                        </p:par>
                        <p:par>
                          <p:cTn id="49" fill="hold">
                            <p:stCondLst>
                              <p:cond delay="2000"/>
                            </p:stCondLst>
                            <p:childTnLst>
                              <p:par>
                                <p:cTn id="50" presetClass="entr" nodeType="afterEffect" presetID="10" grpId="12" fill="hold">
                                  <p:stCondLst>
                                    <p:cond delay="0"/>
                                  </p:stCondLst>
                                  <p:iterate type="el" backwards="0">
                                    <p:tmAbs val="0"/>
                                  </p:iterate>
                                  <p:childTnLst>
                                    <p:set>
                                      <p:cBhvr>
                                        <p:cTn id="51" fill="hold"/>
                                        <p:tgtEl>
                                          <p:spTgt spid="506"/>
                                        </p:tgtEl>
                                        <p:attrNameLst>
                                          <p:attrName>style.visibility</p:attrName>
                                        </p:attrNameLst>
                                      </p:cBhvr>
                                      <p:to>
                                        <p:strVal val="visible"/>
                                      </p:to>
                                    </p:set>
                                    <p:animEffect filter="fade" transition="in">
                                      <p:cBhvr>
                                        <p:cTn id="52" dur="1000"/>
                                        <p:tgtEl>
                                          <p:spTgt spid="506"/>
                                        </p:tgtEl>
                                      </p:cBhvr>
                                    </p:animEffect>
                                  </p:childTnLst>
                                </p:cTn>
                              </p:par>
                            </p:childTnLst>
                          </p:cTn>
                        </p:par>
                        <p:par>
                          <p:cTn id="53" fill="hold">
                            <p:stCondLst>
                              <p:cond delay="3000"/>
                            </p:stCondLst>
                            <p:childTnLst>
                              <p:par>
                                <p:cTn id="54" presetClass="entr" nodeType="afterEffect" presetID="10" grpId="13" fill="hold">
                                  <p:stCondLst>
                                    <p:cond delay="0"/>
                                  </p:stCondLst>
                                  <p:iterate type="el" backwards="0">
                                    <p:tmAbs val="0"/>
                                  </p:iterate>
                                  <p:childTnLst>
                                    <p:set>
                                      <p:cBhvr>
                                        <p:cTn id="55" fill="hold"/>
                                        <p:tgtEl>
                                          <p:spTgt spid="507"/>
                                        </p:tgtEl>
                                        <p:attrNameLst>
                                          <p:attrName>style.visibility</p:attrName>
                                        </p:attrNameLst>
                                      </p:cBhvr>
                                      <p:to>
                                        <p:strVal val="visible"/>
                                      </p:to>
                                    </p:set>
                                    <p:animEffect filter="fade" transition="in">
                                      <p:cBhvr>
                                        <p:cTn id="56" dur="1000"/>
                                        <p:tgtEl>
                                          <p:spTgt spid="507"/>
                                        </p:tgtEl>
                                      </p:cBhvr>
                                    </p:animEffect>
                                  </p:childTnLst>
                                </p:cTn>
                              </p:par>
                            </p:childTnLst>
                          </p:cTn>
                        </p:par>
                      </p:childTnLst>
                    </p:cTn>
                  </p:par>
                  <p:par>
                    <p:cTn id="57" fill="hold">
                      <p:stCondLst>
                        <p:cond delay="indefinite"/>
                      </p:stCondLst>
                      <p:childTnLst>
                        <p:par>
                          <p:cTn id="58" fill="hold">
                            <p:stCondLst>
                              <p:cond delay="0"/>
                            </p:stCondLst>
                            <p:childTnLst>
                              <p:par>
                                <p:cTn id="59" presetClass="entr" nodeType="clickEffect" presetID="10" grpId="14" fill="hold">
                                  <p:stCondLst>
                                    <p:cond delay="0"/>
                                  </p:stCondLst>
                                  <p:iterate type="el" backwards="0">
                                    <p:tmAbs val="0"/>
                                  </p:iterate>
                                  <p:childTnLst>
                                    <p:set>
                                      <p:cBhvr>
                                        <p:cTn id="60" fill="hold"/>
                                        <p:tgtEl>
                                          <p:spTgt spid="499"/>
                                        </p:tgtEl>
                                        <p:attrNameLst>
                                          <p:attrName>style.visibility</p:attrName>
                                        </p:attrNameLst>
                                      </p:cBhvr>
                                      <p:to>
                                        <p:strVal val="visible"/>
                                      </p:to>
                                    </p:set>
                                    <p:animEffect filter="fade" transition="in">
                                      <p:cBhvr>
                                        <p:cTn id="61" dur="1000"/>
                                        <p:tgtEl>
                                          <p:spTgt spid="499"/>
                                        </p:tgtEl>
                                      </p:cBhvr>
                                    </p:animEffect>
                                  </p:childTnLst>
                                </p:cTn>
                              </p:par>
                            </p:childTnLst>
                          </p:cTn>
                        </p:par>
                      </p:childTnLst>
                    </p:cTn>
                  </p:par>
                  <p:par>
                    <p:cTn id="62" fill="hold">
                      <p:stCondLst>
                        <p:cond delay="indefinite"/>
                      </p:stCondLst>
                      <p:childTnLst>
                        <p:par>
                          <p:cTn id="63" fill="hold">
                            <p:stCondLst>
                              <p:cond delay="0"/>
                            </p:stCondLst>
                            <p:childTnLst>
                              <p:par>
                                <p:cTn id="64" presetClass="entr" nodeType="clickEffect" presetID="10" grpId="15" fill="hold">
                                  <p:stCondLst>
                                    <p:cond delay="0"/>
                                  </p:stCondLst>
                                  <p:iterate type="el" backwards="0">
                                    <p:tmAbs val="0"/>
                                  </p:iterate>
                                  <p:childTnLst>
                                    <p:set>
                                      <p:cBhvr>
                                        <p:cTn id="65" fill="hold"/>
                                        <p:tgtEl>
                                          <p:spTgt spid="505"/>
                                        </p:tgtEl>
                                        <p:attrNameLst>
                                          <p:attrName>style.visibility</p:attrName>
                                        </p:attrNameLst>
                                      </p:cBhvr>
                                      <p:to>
                                        <p:strVal val="visible"/>
                                      </p:to>
                                    </p:set>
                                    <p:animEffect filter="fade" transition="in">
                                      <p:cBhvr>
                                        <p:cTn id="66" dur="1000"/>
                                        <p:tgtEl>
                                          <p:spTgt spid="505"/>
                                        </p:tgtEl>
                                      </p:cBhvr>
                                    </p:animEffect>
                                  </p:childTnLst>
                                </p:cTn>
                              </p:par>
                            </p:childTnLst>
                          </p:cTn>
                        </p:par>
                      </p:childTnLst>
                    </p:cTn>
                  </p:par>
                  <p:par>
                    <p:cTn id="67" fill="hold">
                      <p:stCondLst>
                        <p:cond delay="indefinite"/>
                      </p:stCondLst>
                      <p:childTnLst>
                        <p:par>
                          <p:cTn id="68" fill="hold">
                            <p:stCondLst>
                              <p:cond delay="0"/>
                            </p:stCondLst>
                            <p:childTnLst>
                              <p:par>
                                <p:cTn id="69" presetClass="entr" nodeType="clickEffect" presetID="10" grpId="16" fill="hold">
                                  <p:stCondLst>
                                    <p:cond delay="0"/>
                                  </p:stCondLst>
                                  <p:iterate type="el" backwards="0">
                                    <p:tmAbs val="0"/>
                                  </p:iterate>
                                  <p:childTnLst>
                                    <p:set>
                                      <p:cBhvr>
                                        <p:cTn id="70" fill="hold"/>
                                        <p:tgtEl>
                                          <p:spTgt spid="501"/>
                                        </p:tgtEl>
                                        <p:attrNameLst>
                                          <p:attrName>style.visibility</p:attrName>
                                        </p:attrNameLst>
                                      </p:cBhvr>
                                      <p:to>
                                        <p:strVal val="visible"/>
                                      </p:to>
                                    </p:set>
                                    <p:animEffect filter="fade" transition="in">
                                      <p:cBhvr>
                                        <p:cTn id="71" dur="1000"/>
                                        <p:tgtEl>
                                          <p:spTgt spid="501"/>
                                        </p:tgtEl>
                                      </p:cBhvr>
                                    </p:animEffect>
                                  </p:childTnLst>
                                </p:cTn>
                              </p:par>
                            </p:childTnLst>
                          </p:cTn>
                        </p:par>
                      </p:childTnLst>
                    </p:cTn>
                  </p:par>
                  <p:par>
                    <p:cTn id="72" fill="hold">
                      <p:stCondLst>
                        <p:cond delay="indefinite"/>
                      </p:stCondLst>
                      <p:childTnLst>
                        <p:par>
                          <p:cTn id="73" fill="hold">
                            <p:stCondLst>
                              <p:cond delay="0"/>
                            </p:stCondLst>
                            <p:childTnLst>
                              <p:par>
                                <p:cTn id="74" presetClass="entr" nodeType="clickEffect" presetID="10" grpId="17" fill="hold">
                                  <p:stCondLst>
                                    <p:cond delay="0"/>
                                  </p:stCondLst>
                                  <p:iterate type="el" backwards="0">
                                    <p:tmAbs val="0"/>
                                  </p:iterate>
                                  <p:childTnLst>
                                    <p:set>
                                      <p:cBhvr>
                                        <p:cTn id="75" fill="hold"/>
                                        <p:tgtEl>
                                          <p:spTgt spid="502"/>
                                        </p:tgtEl>
                                        <p:attrNameLst>
                                          <p:attrName>style.visibility</p:attrName>
                                        </p:attrNameLst>
                                      </p:cBhvr>
                                      <p:to>
                                        <p:strVal val="visible"/>
                                      </p:to>
                                    </p:set>
                                    <p:animEffect filter="fade" transition="in">
                                      <p:cBhvr>
                                        <p:cTn id="76" dur="1000"/>
                                        <p:tgtEl>
                                          <p:spTgt spid="502"/>
                                        </p:tgtEl>
                                      </p:cBhvr>
                                    </p:animEffect>
                                  </p:childTnLst>
                                </p:cTn>
                              </p:par>
                            </p:childTnLst>
                          </p:cTn>
                        </p:par>
                      </p:childTnLst>
                    </p:cTn>
                  </p:par>
                  <p:par>
                    <p:cTn id="77" fill="hold">
                      <p:stCondLst>
                        <p:cond delay="indefinite"/>
                      </p:stCondLst>
                      <p:childTnLst>
                        <p:par>
                          <p:cTn id="78" fill="hold">
                            <p:stCondLst>
                              <p:cond delay="0"/>
                            </p:stCondLst>
                            <p:childTnLst>
                              <p:par>
                                <p:cTn id="79" presetClass="entr" nodeType="clickEffect" presetID="10" grpId="18" fill="hold">
                                  <p:stCondLst>
                                    <p:cond delay="0"/>
                                  </p:stCondLst>
                                  <p:iterate type="el" backwards="0">
                                    <p:tmAbs val="0"/>
                                  </p:iterate>
                                  <p:childTnLst>
                                    <p:set>
                                      <p:cBhvr>
                                        <p:cTn id="80" fill="hold"/>
                                        <p:tgtEl>
                                          <p:spTgt spid="508"/>
                                        </p:tgtEl>
                                        <p:attrNameLst>
                                          <p:attrName>style.visibility</p:attrName>
                                        </p:attrNameLst>
                                      </p:cBhvr>
                                      <p:to>
                                        <p:strVal val="visible"/>
                                      </p:to>
                                    </p:set>
                                    <p:animEffect filter="fade" transition="in">
                                      <p:cBhvr>
                                        <p:cTn id="81" dur="1000"/>
                                        <p:tgtEl>
                                          <p:spTgt spid="5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91" grpId="10"/>
      <p:bldP build="whole" bldLvl="1" animBg="1" rev="0" advAuto="0" spid="499" grpId="14"/>
      <p:bldP build="whole" bldLvl="1" animBg="1" rev="0" advAuto="0" spid="494" grpId="11"/>
      <p:bldP build="whole" bldLvl="1" animBg="1" rev="0" advAuto="0" spid="481" grpId="9"/>
      <p:bldP build="whole" bldLvl="1" animBg="1" rev="0" advAuto="0" spid="495" grpId="5"/>
      <p:bldP build="whole" bldLvl="1" animBg="1" rev="0" advAuto="0" spid="480" grpId="7"/>
      <p:bldP build="whole" bldLvl="1" animBg="1" rev="0" advAuto="0" spid="484" grpId="1"/>
      <p:bldP build="whole" bldLvl="1" animBg="1" rev="0" advAuto="0" spid="502" grpId="17"/>
      <p:bldP build="whole" bldLvl="1" animBg="1" rev="0" advAuto="0" spid="506" grpId="12"/>
      <p:bldP build="whole" bldLvl="1" animBg="1" rev="0" advAuto="0" spid="501" grpId="16"/>
      <p:bldP build="whole" bldLvl="1" animBg="1" rev="0" advAuto="0" spid="507" grpId="13"/>
      <p:bldP build="whole" bldLvl="1" animBg="1" rev="0" advAuto="0" spid="485" grpId="3"/>
      <p:bldP build="whole" bldLvl="1" animBg="1" rev="0" advAuto="0" spid="500" grpId="6"/>
      <p:bldP build="whole" bldLvl="1" animBg="1" rev="0" advAuto="0" spid="483" grpId="2"/>
      <p:bldP build="whole" bldLvl="1" animBg="1" rev="0" advAuto="0" spid="482" grpId="8"/>
      <p:bldP build="whole" bldLvl="1" animBg="1" rev="0" advAuto="0" spid="496" grpId="4"/>
      <p:bldP build="whole" bldLvl="1" animBg="1" rev="0" advAuto="0" spid="505" grpId="15"/>
      <p:bldP build="whole" bldLvl="1" animBg="1" rev="0" advAuto="0" spid="508" grpId="18"/>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1" name="Line"/>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512" name="The Syndrome of Modern Global Change has evolved into a Planetary Emergency"/>
          <p:cNvSpPr txBox="1"/>
          <p:nvPr/>
        </p:nvSpPr>
        <p:spPr>
          <a:xfrm>
            <a:off x="1199044" y="1152475"/>
            <a:ext cx="21985911" cy="812801"/>
          </a:xfrm>
          <a:prstGeom prst="rect">
            <a:avLst/>
          </a:prstGeom>
          <a:solidFill>
            <a:srgbClr val="DCDEE0">
              <a:alpha val="57152"/>
            </a:srgb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4700"/>
            </a:lvl1pPr>
          </a:lstStyle>
          <a:p>
            <a:pPr/>
            <a:r>
              <a:t>The Syndrome of Modern Global Change has evolved into a Planetary Emergency</a:t>
            </a:r>
          </a:p>
        </p:txBody>
      </p:sp>
      <p:sp>
        <p:nvSpPr>
          <p:cNvPr id="513" name="Homo sapiens has evolved into the most invasive species within the…"/>
          <p:cNvSpPr txBox="1"/>
          <p:nvPr/>
        </p:nvSpPr>
        <p:spPr>
          <a:xfrm>
            <a:off x="1182656" y="2170807"/>
            <a:ext cx="21975089" cy="2235201"/>
          </a:xfrm>
          <a:prstGeom prst="rect">
            <a:avLst/>
          </a:prstGeom>
          <a:solidFill>
            <a:srgbClr val="DCDEE0">
              <a:alpha val="49782"/>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700"/>
            </a:pPr>
            <a:r>
              <a:t>Homo sapiens has evolved into the most invasive species within the </a:t>
            </a:r>
          </a:p>
          <a:p>
            <a:pPr defTabSz="457200">
              <a:defRPr sz="4700"/>
            </a:pPr>
            <a:r>
              <a:t>Earth’s life-support system, </a:t>
            </a:r>
          </a:p>
          <a:p>
            <a:pPr defTabSz="457200">
              <a:defRPr sz="4700"/>
            </a:pPr>
            <a:r>
              <a:t>comparable in growth and impact to a virus in a living organism</a:t>
            </a:r>
          </a:p>
        </p:txBody>
      </p:sp>
      <p:sp>
        <p:nvSpPr>
          <p:cNvPr id="514" name="Being in control of the planet, a therapy requires that…"/>
          <p:cNvSpPr txBox="1"/>
          <p:nvPr/>
        </p:nvSpPr>
        <p:spPr>
          <a:xfrm>
            <a:off x="1179786" y="4578622"/>
            <a:ext cx="21980827" cy="1524001"/>
          </a:xfrm>
          <a:prstGeom prst="rect">
            <a:avLst/>
          </a:prstGeom>
          <a:solidFill>
            <a:srgbClr val="DCDEE0">
              <a:alpha val="50464"/>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700"/>
            </a:pPr>
            <a:r>
              <a:t>Being in control of the planet, a therapy requires that </a:t>
            </a:r>
          </a:p>
          <a:p>
            <a:pPr defTabSz="457200">
              <a:defRPr sz="4700"/>
            </a:pPr>
            <a:r>
              <a:t>the “virus” transforms itself into the healer</a:t>
            </a:r>
          </a:p>
        </p:txBody>
      </p:sp>
      <p:sp>
        <p:nvSpPr>
          <p:cNvPr id="515" name="The Root Cause for the Syndrome of Modern Global Change is…"/>
          <p:cNvSpPr txBox="1"/>
          <p:nvPr/>
        </p:nvSpPr>
        <p:spPr>
          <a:xfrm>
            <a:off x="1158465" y="6271220"/>
            <a:ext cx="22067070" cy="1524001"/>
          </a:xfrm>
          <a:prstGeom prst="rect">
            <a:avLst/>
          </a:prstGeom>
          <a:solidFill>
            <a:srgbClr val="E0DBBC"/>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700"/>
            </a:pPr>
            <a:r>
              <a:t>The Root Cause for the Syndrome of Modern Global Change is</a:t>
            </a:r>
          </a:p>
          <a:p>
            <a:pPr defTabSz="457200">
              <a:defRPr sz="4700"/>
            </a:pPr>
            <a:r>
              <a:t>an official purpose of economy that is in conflict with the </a:t>
            </a:r>
            <a:r>
              <a:rPr i="1">
                <a:latin typeface="Helvetica"/>
                <a:ea typeface="Helvetica"/>
                <a:cs typeface="Helvetica"/>
                <a:sym typeface="Helvetica"/>
              </a:rPr>
              <a:t>de facto</a:t>
            </a:r>
            <a:r>
              <a:t> purpose.</a:t>
            </a:r>
          </a:p>
        </p:txBody>
      </p:sp>
      <p:sp>
        <p:nvSpPr>
          <p:cNvPr id="516" name="Root Cause: The Official Purpose of Economy"/>
          <p:cNvSpPr txBox="1"/>
          <p:nvPr/>
        </p:nvSpPr>
        <p:spPr>
          <a:xfrm>
            <a:off x="158700" y="68312"/>
            <a:ext cx="12279123"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Root Cause: The Official Purpose of Economy</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515"/>
                                        </p:tgtEl>
                                        <p:attrNameLst>
                                          <p:attrName>style.visibility</p:attrName>
                                        </p:attrNameLst>
                                      </p:cBhvr>
                                      <p:to>
                                        <p:strVal val="visible"/>
                                      </p:to>
                                    </p:set>
                                    <p:anim calcmode="lin" valueType="num">
                                      <p:cBhvr>
                                        <p:cTn id="7" dur="1000" fill="hold"/>
                                        <p:tgtEl>
                                          <p:spTgt spid="515"/>
                                        </p:tgtEl>
                                        <p:attrNameLst>
                                          <p:attrName>ppt_x</p:attrName>
                                        </p:attrNameLst>
                                      </p:cBhvr>
                                      <p:tavLst>
                                        <p:tav tm="0">
                                          <p:val>
                                            <p:strVal val="#ppt_x"/>
                                          </p:val>
                                        </p:tav>
                                        <p:tav tm="100000">
                                          <p:val>
                                            <p:strVal val="#ppt_x"/>
                                          </p:val>
                                        </p:tav>
                                      </p:tavLst>
                                    </p:anim>
                                    <p:anim calcmode="lin" valueType="num">
                                      <p:cBhvr>
                                        <p:cTn id="8" dur="1000" fill="hold"/>
                                        <p:tgtEl>
                                          <p:spTgt spid="5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15"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170" name="image.png" descr="image.png"/>
          <p:cNvPicPr>
            <a:picLocks noChangeAspect="1"/>
          </p:cNvPicPr>
          <p:nvPr/>
        </p:nvPicPr>
        <p:blipFill>
          <a:blip r:embed="rId2">
            <a:extLst/>
          </a:blip>
          <a:stretch>
            <a:fillRect/>
          </a:stretch>
        </p:blipFill>
        <p:spPr>
          <a:xfrm>
            <a:off x="-33735" y="3497"/>
            <a:ext cx="24451620" cy="18338715"/>
          </a:xfrm>
          <a:prstGeom prst="rect">
            <a:avLst/>
          </a:prstGeom>
        </p:spPr>
      </p:pic>
      <p:pic>
        <p:nvPicPr>
          <p:cNvPr id="171" name="sapceship.tiff" descr="sapceship.tiff"/>
          <p:cNvPicPr>
            <a:picLocks noChangeAspect="1"/>
          </p:cNvPicPr>
          <p:nvPr/>
        </p:nvPicPr>
        <p:blipFill>
          <a:blip r:embed="rId3">
            <a:extLst/>
          </a:blip>
          <a:stretch>
            <a:fillRect/>
          </a:stretch>
        </p:blipFill>
        <p:spPr>
          <a:xfrm>
            <a:off x="24850129" y="8283773"/>
            <a:ext cx="4394201" cy="2870201"/>
          </a:xfrm>
          <a:prstGeom prst="rect">
            <a:avLst/>
          </a:prstGeom>
          <a:ln w="12700">
            <a:miter lim="400000"/>
          </a:ln>
        </p:spPr>
      </p:pic>
      <p:sp>
        <p:nvSpPr>
          <p:cNvPr id="172" name="Our perception depends on the distance we have …"/>
          <p:cNvSpPr txBox="1"/>
          <p:nvPr/>
        </p:nvSpPr>
        <p:spPr>
          <a:xfrm>
            <a:off x="631896" y="541324"/>
            <a:ext cx="23649249" cy="957276"/>
          </a:xfrm>
          <a:prstGeom prst="rect">
            <a:avLst/>
          </a:prstGeom>
          <a:solidFill>
            <a:srgbClr val="DCDEE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5800">
                <a:latin typeface="Helvetica Neue"/>
                <a:ea typeface="Helvetica Neue"/>
                <a:cs typeface="Helvetica Neue"/>
                <a:sym typeface="Helvetica Neue"/>
              </a:defRPr>
            </a:lvl1pPr>
          </a:lstStyle>
          <a:p>
            <a:pPr/>
            <a:r>
              <a:t>Our perception depends on the distance we have …</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172"/>
                                        </p:tgtEl>
                                        <p:attrNameLst>
                                          <p:attrName>style.visibility</p:attrName>
                                        </p:attrNameLst>
                                      </p:cBhvr>
                                      <p:to>
                                        <p:strVal val="visible"/>
                                      </p:to>
                                    </p:set>
                                    <p:animEffect filter="fade" transition="in">
                                      <p:cBhvr>
                                        <p:cTn id="7" dur="1000"/>
                                        <p:tgtEl>
                                          <p:spTgt spid="172"/>
                                        </p:tgtEl>
                                      </p:cBhvr>
                                    </p:animEffect>
                                  </p:childTnLst>
                                </p:cTn>
                              </p:par>
                            </p:childTnLst>
                          </p:cTn>
                        </p:par>
                        <p:par>
                          <p:cTn id="8" fill="hold">
                            <p:stCondLst>
                              <p:cond delay="0"/>
                            </p:stCondLst>
                            <p:childTnLst>
                              <p:par>
                                <p:cTn id="9" presetClass="path" nodeType="afterEffect" presetSubtype="0" presetID="-1" grpId="2" fill="hold">
                                  <p:stCondLst>
                                    <p:cond delay="0"/>
                                  </p:stCondLst>
                                  <p:childTnLst>
                                    <p:animMotion path="M 0.000000 0.000000 L -0.389429 -0.260431" origin="layout" pathEditMode="relative">
                                      <p:cBhvr>
                                        <p:cTn id="10" dur="8750" fill="hold"/>
                                        <p:tgtEl>
                                          <p:spTgt spid="171"/>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2"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518" name="Global Energy Use since 1850.png" descr="Global Energy Use since 1850.png"/>
          <p:cNvPicPr>
            <a:picLocks noChangeAspect="0"/>
          </p:cNvPicPr>
          <p:nvPr/>
        </p:nvPicPr>
        <p:blipFill>
          <a:blip r:embed="rId2">
            <a:extLst/>
          </a:blip>
          <a:srcRect l="0" t="0" r="2474" b="0"/>
          <a:stretch>
            <a:fillRect/>
          </a:stretch>
        </p:blipFill>
        <p:spPr>
          <a:xfrm>
            <a:off x="10125188" y="4475246"/>
            <a:ext cx="6888037" cy="4997433"/>
          </a:xfrm>
          <a:prstGeom prst="rect">
            <a:avLst/>
          </a:prstGeom>
          <a:ln w="12700">
            <a:miter lim="400000"/>
          </a:ln>
        </p:spPr>
      </p:pic>
      <p:pic>
        <p:nvPicPr>
          <p:cNvPr id="519" name="colonizers.tiff" descr="colonizers.tiff"/>
          <p:cNvPicPr>
            <a:picLocks noChangeAspect="1"/>
          </p:cNvPicPr>
          <p:nvPr/>
        </p:nvPicPr>
        <p:blipFill>
          <a:blip r:embed="rId3">
            <a:extLst/>
          </a:blip>
          <a:stretch>
            <a:fillRect/>
          </a:stretch>
        </p:blipFill>
        <p:spPr>
          <a:xfrm>
            <a:off x="7704138" y="1430152"/>
            <a:ext cx="7126882" cy="3231178"/>
          </a:xfrm>
          <a:prstGeom prst="rect">
            <a:avLst/>
          </a:prstGeom>
          <a:ln w="12700">
            <a:miter lim="400000"/>
          </a:ln>
        </p:spPr>
      </p:pic>
      <p:sp>
        <p:nvSpPr>
          <p:cNvPr id="520" name="Line"/>
          <p:cNvSpPr/>
          <p:nvPr/>
        </p:nvSpPr>
        <p:spPr>
          <a:xfrm flipV="1">
            <a:off x="10424030" y="1011038"/>
            <a:ext cx="1" cy="12652994"/>
          </a:xfrm>
          <a:prstGeom prst="line">
            <a:avLst/>
          </a:prstGeom>
          <a:ln w="101600">
            <a:solidFill>
              <a:srgbClr val="A6AAA8"/>
            </a:solidFill>
            <a:custDash>
              <a:ds d="200000" sp="200000"/>
            </a:custDash>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521" name="smith_title.tiff" descr="smith_title.tiff"/>
          <p:cNvPicPr>
            <a:picLocks noChangeAspect="1"/>
          </p:cNvPicPr>
          <p:nvPr/>
        </p:nvPicPr>
        <p:blipFill>
          <a:blip r:embed="rId4">
            <a:extLst/>
          </a:blip>
          <a:stretch>
            <a:fillRect/>
          </a:stretch>
        </p:blipFill>
        <p:spPr>
          <a:xfrm>
            <a:off x="9932327" y="7016267"/>
            <a:ext cx="1361746" cy="2042617"/>
          </a:xfrm>
          <a:prstGeom prst="rect">
            <a:avLst/>
          </a:prstGeom>
          <a:ln w="12700">
            <a:miter lim="400000"/>
          </a:ln>
        </p:spPr>
      </p:pic>
      <p:sp>
        <p:nvSpPr>
          <p:cNvPr id="522" name="Line"/>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523" name="Mari_Logo1.jpg" descr="Mari_Logo1.jpg"/>
          <p:cNvPicPr>
            <a:picLocks noChangeAspect="1"/>
          </p:cNvPicPr>
          <p:nvPr/>
        </p:nvPicPr>
        <p:blipFill>
          <a:blip r:embed="rId5">
            <a:extLst/>
          </a:blip>
          <a:stretch>
            <a:fillRect/>
          </a:stretch>
        </p:blipFill>
        <p:spPr>
          <a:xfrm>
            <a:off x="23455572" y="91975"/>
            <a:ext cx="933017" cy="765474"/>
          </a:xfrm>
          <a:prstGeom prst="rect">
            <a:avLst/>
          </a:prstGeom>
          <a:ln w="12700">
            <a:miter lim="400000"/>
          </a:ln>
        </p:spPr>
      </p:pic>
      <p:sp>
        <p:nvSpPr>
          <p:cNvPr id="524" name="Adam…"/>
          <p:cNvSpPr txBox="1"/>
          <p:nvPr/>
        </p:nvSpPr>
        <p:spPr>
          <a:xfrm>
            <a:off x="9928169" y="6998923"/>
            <a:ext cx="1398966"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3500">
                <a:latin typeface="Helvetica"/>
                <a:ea typeface="Helvetica"/>
                <a:cs typeface="Helvetica"/>
                <a:sym typeface="Helvetica"/>
              </a:defRPr>
            </a:pPr>
            <a:r>
              <a:t>Adam </a:t>
            </a:r>
          </a:p>
          <a:p>
            <a:pPr algn="l" defTabSz="457200">
              <a:defRPr sz="3500">
                <a:latin typeface="Helvetica"/>
                <a:ea typeface="Helvetica"/>
                <a:cs typeface="Helvetica"/>
                <a:sym typeface="Helvetica"/>
              </a:defRPr>
            </a:pPr>
            <a:r>
              <a:t>Smith</a:t>
            </a:r>
          </a:p>
        </p:txBody>
      </p:sp>
      <p:sp>
        <p:nvSpPr>
          <p:cNvPr id="525" name="Holocene"/>
          <p:cNvSpPr/>
          <p:nvPr/>
        </p:nvSpPr>
        <p:spPr>
          <a:xfrm>
            <a:off x="6127154" y="2628931"/>
            <a:ext cx="4349461" cy="2042617"/>
          </a:xfrm>
          <a:prstGeom prst="leftRightArrow">
            <a:avLst>
              <a:gd name="adj1" fmla="val 32000"/>
              <a:gd name="adj2" fmla="val 27357"/>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lvl1pPr>
          </a:lstStyle>
          <a:p>
            <a:pPr/>
            <a:r>
              <a:t>Holocene</a:t>
            </a:r>
          </a:p>
        </p:txBody>
      </p:sp>
      <p:sp>
        <p:nvSpPr>
          <p:cNvPr id="526" name="Single-Species Dominance"/>
          <p:cNvSpPr/>
          <p:nvPr/>
        </p:nvSpPr>
        <p:spPr>
          <a:xfrm>
            <a:off x="10549342" y="2628931"/>
            <a:ext cx="10188469" cy="2042617"/>
          </a:xfrm>
          <a:prstGeom prst="leftRightArrow">
            <a:avLst>
              <a:gd name="adj1" fmla="val 32000"/>
              <a:gd name="adj2" fmla="val 27357"/>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lvl1pPr>
          </a:lstStyle>
          <a:p>
            <a:pPr/>
            <a:r>
              <a:t>Single-Species Dominance</a:t>
            </a:r>
          </a:p>
        </p:txBody>
      </p:sp>
      <p:sp>
        <p:nvSpPr>
          <p:cNvPr id="527" name="Post-Holocene"/>
          <p:cNvSpPr/>
          <p:nvPr/>
        </p:nvSpPr>
        <p:spPr>
          <a:xfrm>
            <a:off x="20810537" y="2628931"/>
            <a:ext cx="4172646" cy="2042617"/>
          </a:xfrm>
          <a:prstGeom prst="leftRightArrow">
            <a:avLst>
              <a:gd name="adj1" fmla="val 32000"/>
              <a:gd name="adj2" fmla="val 27357"/>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lvl1pPr>
          </a:lstStyle>
          <a:p>
            <a:pPr/>
            <a:r>
              <a:t>Post-Holocene</a:t>
            </a:r>
          </a:p>
        </p:txBody>
      </p:sp>
      <p:sp>
        <p:nvSpPr>
          <p:cNvPr id="528" name="Homo sapiens"/>
          <p:cNvSpPr txBox="1"/>
          <p:nvPr/>
        </p:nvSpPr>
        <p:spPr>
          <a:xfrm>
            <a:off x="2165300" y="1524296"/>
            <a:ext cx="3961918"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Homo sapiens</a:t>
            </a:r>
          </a:p>
        </p:txBody>
      </p:sp>
      <p:sp>
        <p:nvSpPr>
          <p:cNvPr id="529" name="Double Arrow"/>
          <p:cNvSpPr/>
          <p:nvPr/>
        </p:nvSpPr>
        <p:spPr>
          <a:xfrm>
            <a:off x="75803" y="5858006"/>
            <a:ext cx="2530889" cy="2042617"/>
          </a:xfrm>
          <a:prstGeom prst="leftRightArrow">
            <a:avLst>
              <a:gd name="adj1" fmla="val 32000"/>
              <a:gd name="adj2" fmla="val 27357"/>
            </a:avLst>
          </a:prstGeom>
          <a:solidFill>
            <a:srgbClr val="DCDEE0">
              <a:alpha val="18195"/>
            </a:srgbClr>
          </a:solidFill>
          <a:ln w="12700">
            <a:miter lim="400000"/>
          </a:ln>
          <a:effectLst>
            <a:outerShdw sx="100000" sy="100000" kx="0" ky="0" algn="b" rotWithShape="0" blurRad="76200" dist="0" dir="18900000">
              <a:srgbClr val="000000">
                <a:alpha val="68666"/>
              </a:srgbClr>
            </a:outerShdw>
          </a:effectLst>
        </p:spPr>
        <p:txBody>
          <a:bodyPr lIns="50800" tIns="50800" rIns="50800" bIns="50800" anchor="ctr"/>
          <a:lstStyle/>
          <a:p>
            <a:pPr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p>
        </p:txBody>
      </p:sp>
      <p:sp>
        <p:nvSpPr>
          <p:cNvPr id="530" name="Colonizers"/>
          <p:cNvSpPr txBox="1"/>
          <p:nvPr/>
        </p:nvSpPr>
        <p:spPr>
          <a:xfrm>
            <a:off x="9106957" y="2266900"/>
            <a:ext cx="2634147"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200">
                <a:latin typeface="Helvetica"/>
                <a:ea typeface="Helvetica"/>
                <a:cs typeface="Helvetica"/>
                <a:sym typeface="Helvetica"/>
              </a:defRPr>
            </a:lvl1pPr>
          </a:lstStyle>
          <a:p>
            <a:pPr/>
            <a:r>
              <a:t>Colonizers</a:t>
            </a:r>
          </a:p>
        </p:txBody>
      </p:sp>
      <p:grpSp>
        <p:nvGrpSpPr>
          <p:cNvPr id="547" name="Group"/>
          <p:cNvGrpSpPr/>
          <p:nvPr/>
        </p:nvGrpSpPr>
        <p:grpSpPr>
          <a:xfrm>
            <a:off x="-1422907" y="7795665"/>
            <a:ext cx="25833895" cy="2174743"/>
            <a:chOff x="0" y="0"/>
            <a:chExt cx="25833894" cy="2174741"/>
          </a:xfrm>
        </p:grpSpPr>
        <p:sp>
          <p:nvSpPr>
            <p:cNvPr id="531" name="Arrow"/>
            <p:cNvSpPr/>
            <p:nvPr/>
          </p:nvSpPr>
          <p:spPr>
            <a:xfrm rot="5400000">
              <a:off x="11493957" y="550481"/>
              <a:ext cx="1099940" cy="566440"/>
            </a:xfrm>
            <a:prstGeom prst="rightArrow">
              <a:avLst>
                <a:gd name="adj1" fmla="val 32000"/>
                <a:gd name="adj2" fmla="val 143493"/>
              </a:avLst>
            </a:prstGeom>
            <a:gradFill flip="none" rotWithShape="1">
              <a:gsLst>
                <a:gs pos="0">
                  <a:srgbClr val="0066C1"/>
                </a:gs>
                <a:gs pos="100000">
                  <a:srgbClr val="094593"/>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532" name="Arrow"/>
            <p:cNvSpPr/>
            <p:nvPr/>
          </p:nvSpPr>
          <p:spPr>
            <a:xfrm rot="5400000">
              <a:off x="13359418" y="485542"/>
              <a:ext cx="1229818" cy="566441"/>
            </a:xfrm>
            <a:prstGeom prst="rightArrow">
              <a:avLst>
                <a:gd name="adj1" fmla="val 32000"/>
                <a:gd name="adj2" fmla="val 143493"/>
              </a:avLst>
            </a:prstGeom>
            <a:gradFill flip="none" rotWithShape="1">
              <a:gsLst>
                <a:gs pos="0">
                  <a:srgbClr val="0066C1"/>
                </a:gs>
                <a:gs pos="100000">
                  <a:srgbClr val="094593"/>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533" name="Arrow"/>
            <p:cNvSpPr/>
            <p:nvPr/>
          </p:nvSpPr>
          <p:spPr>
            <a:xfrm rot="5400000">
              <a:off x="1636078" y="396428"/>
              <a:ext cx="1359298" cy="566441"/>
            </a:xfrm>
            <a:prstGeom prst="rightArrow">
              <a:avLst>
                <a:gd name="adj1" fmla="val 32000"/>
                <a:gd name="adj2" fmla="val 143493"/>
              </a:avLst>
            </a:prstGeom>
            <a:gradFill flip="none" rotWithShape="1">
              <a:gsLst>
                <a:gs pos="0">
                  <a:srgbClr val="0066C1"/>
                </a:gs>
                <a:gs pos="100000">
                  <a:srgbClr val="094593"/>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534" name="Line"/>
            <p:cNvSpPr/>
            <p:nvPr/>
          </p:nvSpPr>
          <p:spPr>
            <a:xfrm>
              <a:off x="0" y="1599158"/>
              <a:ext cx="25833896" cy="1"/>
            </a:xfrm>
            <a:prstGeom prst="line">
              <a:avLst/>
            </a:prstGeom>
            <a:noFill/>
            <a:ln w="114300" cap="flat">
              <a:solidFill>
                <a:srgbClr val="000000"/>
              </a:solidFill>
              <a:prstDash val="solid"/>
              <a:miter lim="400000"/>
            </a:ln>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535" name="Line"/>
            <p:cNvSpPr/>
            <p:nvPr/>
          </p:nvSpPr>
          <p:spPr>
            <a:xfrm>
              <a:off x="2315727" y="1587797"/>
              <a:ext cx="1" cy="586945"/>
            </a:xfrm>
            <a:prstGeom prst="line">
              <a:avLst/>
            </a:prstGeom>
            <a:noFill/>
            <a:ln w="114300" cap="flat">
              <a:solidFill>
                <a:srgbClr val="000000"/>
              </a:solidFill>
              <a:prstDash val="solid"/>
              <a:miter lim="400000"/>
            </a:ln>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536" name="Line"/>
            <p:cNvSpPr/>
            <p:nvPr/>
          </p:nvSpPr>
          <p:spPr>
            <a:xfrm>
              <a:off x="4906527" y="1587797"/>
              <a:ext cx="1" cy="586945"/>
            </a:xfrm>
            <a:prstGeom prst="line">
              <a:avLst/>
            </a:prstGeom>
            <a:noFill/>
            <a:ln w="114300" cap="flat">
              <a:solidFill>
                <a:srgbClr val="000000"/>
              </a:solidFill>
              <a:prstDash val="solid"/>
              <a:miter lim="400000"/>
            </a:ln>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537" name="Line"/>
            <p:cNvSpPr/>
            <p:nvPr/>
          </p:nvSpPr>
          <p:spPr>
            <a:xfrm>
              <a:off x="7497327" y="1587797"/>
              <a:ext cx="1" cy="586945"/>
            </a:xfrm>
            <a:prstGeom prst="line">
              <a:avLst/>
            </a:prstGeom>
            <a:noFill/>
            <a:ln w="114300" cap="flat">
              <a:solidFill>
                <a:srgbClr val="000000"/>
              </a:solidFill>
              <a:prstDash val="solid"/>
              <a:miter lim="400000"/>
            </a:ln>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538" name="Line"/>
            <p:cNvSpPr/>
            <p:nvPr/>
          </p:nvSpPr>
          <p:spPr>
            <a:xfrm>
              <a:off x="10088127" y="1587797"/>
              <a:ext cx="1" cy="586945"/>
            </a:xfrm>
            <a:prstGeom prst="line">
              <a:avLst/>
            </a:prstGeom>
            <a:noFill/>
            <a:ln w="114300" cap="flat">
              <a:solidFill>
                <a:srgbClr val="000000"/>
              </a:solidFill>
              <a:prstDash val="solid"/>
              <a:miter lim="400000"/>
            </a:ln>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539" name="Line"/>
            <p:cNvSpPr/>
            <p:nvPr/>
          </p:nvSpPr>
          <p:spPr>
            <a:xfrm>
              <a:off x="12678927" y="1587797"/>
              <a:ext cx="1" cy="586945"/>
            </a:xfrm>
            <a:prstGeom prst="line">
              <a:avLst/>
            </a:prstGeom>
            <a:noFill/>
            <a:ln w="114300" cap="flat">
              <a:solidFill>
                <a:srgbClr val="000000"/>
              </a:solidFill>
              <a:prstDash val="solid"/>
              <a:miter lim="400000"/>
            </a:ln>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540" name="Line"/>
            <p:cNvSpPr/>
            <p:nvPr/>
          </p:nvSpPr>
          <p:spPr>
            <a:xfrm>
              <a:off x="17860527" y="1587797"/>
              <a:ext cx="1" cy="586945"/>
            </a:xfrm>
            <a:prstGeom prst="line">
              <a:avLst/>
            </a:prstGeom>
            <a:noFill/>
            <a:ln w="114300" cap="flat">
              <a:solidFill>
                <a:srgbClr val="000000"/>
              </a:solidFill>
              <a:prstDash val="solid"/>
              <a:miter lim="400000"/>
            </a:ln>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541" name="Line"/>
            <p:cNvSpPr/>
            <p:nvPr/>
          </p:nvSpPr>
          <p:spPr>
            <a:xfrm>
              <a:off x="15269727" y="1587797"/>
              <a:ext cx="1" cy="586945"/>
            </a:xfrm>
            <a:prstGeom prst="line">
              <a:avLst/>
            </a:prstGeom>
            <a:noFill/>
            <a:ln w="114300" cap="flat">
              <a:solidFill>
                <a:srgbClr val="000000"/>
              </a:solidFill>
              <a:prstDash val="solid"/>
              <a:miter lim="400000"/>
            </a:ln>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542" name="Line"/>
            <p:cNvSpPr/>
            <p:nvPr/>
          </p:nvSpPr>
          <p:spPr>
            <a:xfrm>
              <a:off x="20451327" y="1587797"/>
              <a:ext cx="1" cy="586945"/>
            </a:xfrm>
            <a:prstGeom prst="line">
              <a:avLst/>
            </a:prstGeom>
            <a:noFill/>
            <a:ln w="114300" cap="flat">
              <a:solidFill>
                <a:srgbClr val="000000"/>
              </a:solidFill>
              <a:prstDash val="solid"/>
              <a:miter lim="400000"/>
            </a:ln>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543" name="Line"/>
            <p:cNvSpPr/>
            <p:nvPr/>
          </p:nvSpPr>
          <p:spPr>
            <a:xfrm>
              <a:off x="23042127" y="1587797"/>
              <a:ext cx="1" cy="586945"/>
            </a:xfrm>
            <a:prstGeom prst="line">
              <a:avLst/>
            </a:prstGeom>
            <a:noFill/>
            <a:ln w="114300" cap="flat">
              <a:solidFill>
                <a:srgbClr val="000000"/>
              </a:solidFill>
              <a:prstDash val="solid"/>
              <a:miter lim="400000"/>
            </a:ln>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544" name="Line"/>
            <p:cNvSpPr/>
            <p:nvPr/>
          </p:nvSpPr>
          <p:spPr>
            <a:xfrm>
              <a:off x="25632927" y="1587797"/>
              <a:ext cx="1" cy="586945"/>
            </a:xfrm>
            <a:prstGeom prst="line">
              <a:avLst/>
            </a:prstGeom>
            <a:noFill/>
            <a:ln w="114300" cap="flat">
              <a:solidFill>
                <a:srgbClr val="000000"/>
              </a:solidFill>
              <a:prstDash val="solid"/>
              <a:miter lim="400000"/>
            </a:ln>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545" name="Arrow"/>
            <p:cNvSpPr/>
            <p:nvPr/>
          </p:nvSpPr>
          <p:spPr>
            <a:xfrm rot="5400000">
              <a:off x="6858159" y="461283"/>
              <a:ext cx="1278336" cy="566441"/>
            </a:xfrm>
            <a:prstGeom prst="rightArrow">
              <a:avLst>
                <a:gd name="adj1" fmla="val 32000"/>
                <a:gd name="adj2" fmla="val 143493"/>
              </a:avLst>
            </a:prstGeom>
            <a:gradFill flip="none" rotWithShape="1">
              <a:gsLst>
                <a:gs pos="0">
                  <a:srgbClr val="0066C1"/>
                </a:gs>
                <a:gs pos="100000">
                  <a:srgbClr val="094593"/>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546" name="Arrow"/>
            <p:cNvSpPr/>
            <p:nvPr/>
          </p:nvSpPr>
          <p:spPr>
            <a:xfrm rot="5400000">
              <a:off x="17235349" y="450899"/>
              <a:ext cx="1250356" cy="566441"/>
            </a:xfrm>
            <a:prstGeom prst="rightArrow">
              <a:avLst>
                <a:gd name="adj1" fmla="val 32000"/>
                <a:gd name="adj2" fmla="val 143493"/>
              </a:avLst>
            </a:prstGeom>
            <a:gradFill flip="none" rotWithShape="1">
              <a:gsLst>
                <a:gs pos="0">
                  <a:srgbClr val="0066C1"/>
                </a:gs>
                <a:gs pos="100000">
                  <a:srgbClr val="094593"/>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grpSp>
      <p:grpSp>
        <p:nvGrpSpPr>
          <p:cNvPr id="561" name="Group"/>
          <p:cNvGrpSpPr/>
          <p:nvPr/>
        </p:nvGrpSpPr>
        <p:grpSpPr>
          <a:xfrm>
            <a:off x="526739" y="9807446"/>
            <a:ext cx="23820762" cy="1269145"/>
            <a:chOff x="0" y="0"/>
            <a:chExt cx="23820761" cy="1269144"/>
          </a:xfrm>
        </p:grpSpPr>
        <p:sp>
          <p:nvSpPr>
            <p:cNvPr id="548" name="106"/>
            <p:cNvSpPr txBox="1"/>
            <p:nvPr/>
          </p:nvSpPr>
          <p:spPr>
            <a:xfrm>
              <a:off x="0" y="63499"/>
              <a:ext cx="867702" cy="7112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defTabSz="457200">
                <a:defRPr sz="4000">
                  <a:latin typeface="Helvetica"/>
                  <a:ea typeface="Helvetica"/>
                  <a:cs typeface="Helvetica"/>
                  <a:sym typeface="Helvetica"/>
                </a:defRPr>
              </a:pPr>
              <a:r>
                <a:t>10</a:t>
              </a:r>
              <a:r>
                <a:rPr baseline="31999"/>
                <a:t>6</a:t>
              </a:r>
            </a:p>
          </p:txBody>
        </p:sp>
        <p:sp>
          <p:nvSpPr>
            <p:cNvPr id="549" name="105"/>
            <p:cNvSpPr txBox="1"/>
            <p:nvPr/>
          </p:nvSpPr>
          <p:spPr>
            <a:xfrm>
              <a:off x="2590799" y="63499"/>
              <a:ext cx="867702" cy="7112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defTabSz="457200">
                <a:defRPr sz="4000">
                  <a:latin typeface="Helvetica"/>
                  <a:ea typeface="Helvetica"/>
                  <a:cs typeface="Helvetica"/>
                  <a:sym typeface="Helvetica"/>
                </a:defRPr>
              </a:pPr>
              <a:r>
                <a:t>10</a:t>
              </a:r>
              <a:r>
                <a:rPr baseline="31999"/>
                <a:t>5</a:t>
              </a:r>
            </a:p>
          </p:txBody>
        </p:sp>
        <p:sp>
          <p:nvSpPr>
            <p:cNvPr id="550" name="104"/>
            <p:cNvSpPr txBox="1"/>
            <p:nvPr/>
          </p:nvSpPr>
          <p:spPr>
            <a:xfrm>
              <a:off x="5181600" y="63499"/>
              <a:ext cx="867702" cy="7112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defTabSz="457200">
                <a:defRPr sz="4000">
                  <a:latin typeface="Helvetica"/>
                  <a:ea typeface="Helvetica"/>
                  <a:cs typeface="Helvetica"/>
                  <a:sym typeface="Helvetica"/>
                </a:defRPr>
              </a:pPr>
              <a:r>
                <a:t>10</a:t>
              </a:r>
              <a:r>
                <a:rPr baseline="31999"/>
                <a:t>4</a:t>
              </a:r>
            </a:p>
          </p:txBody>
        </p:sp>
        <p:sp>
          <p:nvSpPr>
            <p:cNvPr id="551" name="103"/>
            <p:cNvSpPr txBox="1"/>
            <p:nvPr/>
          </p:nvSpPr>
          <p:spPr>
            <a:xfrm>
              <a:off x="7772400" y="63499"/>
              <a:ext cx="867702" cy="7112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defTabSz="457200">
                <a:defRPr sz="4000">
                  <a:latin typeface="Helvetica"/>
                  <a:ea typeface="Helvetica"/>
                  <a:cs typeface="Helvetica"/>
                  <a:sym typeface="Helvetica"/>
                </a:defRPr>
              </a:pPr>
              <a:r>
                <a:t>10</a:t>
              </a:r>
              <a:r>
                <a:rPr baseline="31999"/>
                <a:t>3</a:t>
              </a:r>
            </a:p>
          </p:txBody>
        </p:sp>
        <p:sp>
          <p:nvSpPr>
            <p:cNvPr id="552" name="102"/>
            <p:cNvSpPr txBox="1"/>
            <p:nvPr/>
          </p:nvSpPr>
          <p:spPr>
            <a:xfrm>
              <a:off x="10363199" y="63499"/>
              <a:ext cx="867702" cy="7112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defTabSz="457200">
                <a:defRPr sz="4000">
                  <a:latin typeface="Helvetica"/>
                  <a:ea typeface="Helvetica"/>
                  <a:cs typeface="Helvetica"/>
                  <a:sym typeface="Helvetica"/>
                </a:defRPr>
              </a:pPr>
              <a:r>
                <a:t>10</a:t>
              </a:r>
              <a:r>
                <a:rPr baseline="31999"/>
                <a:t>2</a:t>
              </a:r>
            </a:p>
          </p:txBody>
        </p:sp>
        <p:sp>
          <p:nvSpPr>
            <p:cNvPr id="553" name="101"/>
            <p:cNvSpPr txBox="1"/>
            <p:nvPr/>
          </p:nvSpPr>
          <p:spPr>
            <a:xfrm>
              <a:off x="12954000" y="63499"/>
              <a:ext cx="867702" cy="7112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defTabSz="457200">
                <a:defRPr sz="4000">
                  <a:latin typeface="Helvetica"/>
                  <a:ea typeface="Helvetica"/>
                  <a:cs typeface="Helvetica"/>
                  <a:sym typeface="Helvetica"/>
                </a:defRPr>
              </a:pPr>
              <a:r>
                <a:t>10</a:t>
              </a:r>
              <a:r>
                <a:rPr baseline="31999"/>
                <a:t>1</a:t>
              </a:r>
            </a:p>
          </p:txBody>
        </p:sp>
        <p:sp>
          <p:nvSpPr>
            <p:cNvPr id="554" name="100"/>
            <p:cNvSpPr txBox="1"/>
            <p:nvPr/>
          </p:nvSpPr>
          <p:spPr>
            <a:xfrm>
              <a:off x="15544800" y="38099"/>
              <a:ext cx="867702" cy="7112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defTabSz="457200">
                <a:defRPr sz="4000">
                  <a:latin typeface="Helvetica"/>
                  <a:ea typeface="Helvetica"/>
                  <a:cs typeface="Helvetica"/>
                  <a:sym typeface="Helvetica"/>
                </a:defRPr>
              </a:pPr>
              <a:r>
                <a:t>10</a:t>
              </a:r>
              <a:r>
                <a:rPr baseline="31999"/>
                <a:t>0</a:t>
              </a:r>
            </a:p>
          </p:txBody>
        </p:sp>
        <p:sp>
          <p:nvSpPr>
            <p:cNvPr id="555" name="101"/>
            <p:cNvSpPr txBox="1"/>
            <p:nvPr/>
          </p:nvSpPr>
          <p:spPr>
            <a:xfrm>
              <a:off x="18135600" y="38099"/>
              <a:ext cx="867702" cy="7112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defTabSz="457200">
                <a:defRPr sz="4000">
                  <a:latin typeface="Helvetica"/>
                  <a:ea typeface="Helvetica"/>
                  <a:cs typeface="Helvetica"/>
                  <a:sym typeface="Helvetica"/>
                </a:defRPr>
              </a:pPr>
              <a:r>
                <a:t>10</a:t>
              </a:r>
              <a:r>
                <a:rPr baseline="31999"/>
                <a:t>1</a:t>
              </a:r>
            </a:p>
          </p:txBody>
        </p:sp>
        <p:sp>
          <p:nvSpPr>
            <p:cNvPr id="556" name="102"/>
            <p:cNvSpPr txBox="1"/>
            <p:nvPr/>
          </p:nvSpPr>
          <p:spPr>
            <a:xfrm>
              <a:off x="20726400" y="38099"/>
              <a:ext cx="867702" cy="7112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defTabSz="457200">
                <a:defRPr sz="4000">
                  <a:latin typeface="Helvetica"/>
                  <a:ea typeface="Helvetica"/>
                  <a:cs typeface="Helvetica"/>
                  <a:sym typeface="Helvetica"/>
                </a:defRPr>
              </a:pPr>
              <a:r>
                <a:t>10</a:t>
              </a:r>
              <a:r>
                <a:rPr baseline="31999"/>
                <a:t>2</a:t>
              </a:r>
            </a:p>
          </p:txBody>
        </p:sp>
        <p:sp>
          <p:nvSpPr>
            <p:cNvPr id="557" name="103"/>
            <p:cNvSpPr txBox="1"/>
            <p:nvPr/>
          </p:nvSpPr>
          <p:spPr>
            <a:xfrm>
              <a:off x="22953060" y="-1"/>
              <a:ext cx="867703" cy="7112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defTabSz="457200">
                <a:defRPr sz="4000">
                  <a:latin typeface="Helvetica"/>
                  <a:ea typeface="Helvetica"/>
                  <a:cs typeface="Helvetica"/>
                  <a:sym typeface="Helvetica"/>
                </a:defRPr>
              </a:pPr>
              <a:r>
                <a:t>10</a:t>
              </a:r>
              <a:r>
                <a:rPr baseline="31999"/>
                <a:t>3</a:t>
              </a:r>
            </a:p>
          </p:txBody>
        </p:sp>
        <p:sp>
          <p:nvSpPr>
            <p:cNvPr id="558" name="Years BP"/>
            <p:cNvSpPr txBox="1"/>
            <p:nvPr/>
          </p:nvSpPr>
          <p:spPr>
            <a:xfrm>
              <a:off x="7047009" y="532544"/>
              <a:ext cx="2318483"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4200">
                  <a:latin typeface="Helvetica"/>
                  <a:ea typeface="Helvetica"/>
                  <a:cs typeface="Helvetica"/>
                  <a:sym typeface="Helvetica"/>
                </a:defRPr>
              </a:lvl1pPr>
            </a:lstStyle>
            <a:p>
              <a:pPr/>
              <a:r>
                <a:t>Years BP</a:t>
              </a:r>
            </a:p>
          </p:txBody>
        </p:sp>
        <p:sp>
          <p:nvSpPr>
            <p:cNvPr id="559" name="Years"/>
            <p:cNvSpPr txBox="1"/>
            <p:nvPr/>
          </p:nvSpPr>
          <p:spPr>
            <a:xfrm>
              <a:off x="19816531" y="532543"/>
              <a:ext cx="1458740"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4200">
                  <a:latin typeface="Helvetica"/>
                  <a:ea typeface="Helvetica"/>
                  <a:cs typeface="Helvetica"/>
                  <a:sym typeface="Helvetica"/>
                </a:defRPr>
              </a:lvl1pPr>
            </a:lstStyle>
            <a:p>
              <a:pPr/>
              <a:r>
                <a:t>Years</a:t>
              </a:r>
            </a:p>
          </p:txBody>
        </p:sp>
        <p:sp>
          <p:nvSpPr>
            <p:cNvPr id="560" name="2000"/>
            <p:cNvSpPr txBox="1"/>
            <p:nvPr/>
          </p:nvSpPr>
          <p:spPr>
            <a:xfrm>
              <a:off x="15356450" y="545244"/>
              <a:ext cx="1244402"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4000">
                  <a:latin typeface="Helvetica"/>
                  <a:ea typeface="Helvetica"/>
                  <a:cs typeface="Helvetica"/>
                  <a:sym typeface="Helvetica"/>
                </a:defRPr>
              </a:lvl1pPr>
            </a:lstStyle>
            <a:p>
              <a:pPr/>
              <a:r>
                <a:t>2000</a:t>
              </a:r>
            </a:p>
          </p:txBody>
        </p:sp>
      </p:grpSp>
      <p:grpSp>
        <p:nvGrpSpPr>
          <p:cNvPr id="581" name="Group"/>
          <p:cNvGrpSpPr/>
          <p:nvPr/>
        </p:nvGrpSpPr>
        <p:grpSpPr>
          <a:xfrm>
            <a:off x="4978713" y="10936774"/>
            <a:ext cx="19080278" cy="2751120"/>
            <a:chOff x="0" y="0"/>
            <a:chExt cx="19080277" cy="2751118"/>
          </a:xfrm>
        </p:grpSpPr>
        <p:sp>
          <p:nvSpPr>
            <p:cNvPr id="562" name="Arrow"/>
            <p:cNvSpPr/>
            <p:nvPr/>
          </p:nvSpPr>
          <p:spPr>
            <a:xfrm rot="16200000">
              <a:off x="558784" y="394980"/>
              <a:ext cx="1175446" cy="566441"/>
            </a:xfrm>
            <a:prstGeom prst="rightArrow">
              <a:avLst>
                <a:gd name="adj1" fmla="val 32000"/>
                <a:gd name="adj2" fmla="val 143493"/>
              </a:avLst>
            </a:prstGeom>
            <a:solidFill>
              <a:srgbClr val="A6AAA8"/>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563" name="50 M"/>
            <p:cNvSpPr txBox="1"/>
            <p:nvPr/>
          </p:nvSpPr>
          <p:spPr>
            <a:xfrm>
              <a:off x="2958507" y="1286245"/>
              <a:ext cx="1300127"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4200">
                  <a:latin typeface="Helvetica"/>
                  <a:ea typeface="Helvetica"/>
                  <a:cs typeface="Helvetica"/>
                  <a:sym typeface="Helvetica"/>
                </a:defRPr>
              </a:lvl1pPr>
            </a:lstStyle>
            <a:p>
              <a:pPr/>
              <a:r>
                <a:t>50 M</a:t>
              </a:r>
            </a:p>
          </p:txBody>
        </p:sp>
        <p:sp>
          <p:nvSpPr>
            <p:cNvPr id="564" name="Arrow"/>
            <p:cNvSpPr/>
            <p:nvPr/>
          </p:nvSpPr>
          <p:spPr>
            <a:xfrm rot="16200000">
              <a:off x="3149584" y="394980"/>
              <a:ext cx="1175446" cy="566441"/>
            </a:xfrm>
            <a:prstGeom prst="rightArrow">
              <a:avLst>
                <a:gd name="adj1" fmla="val 32000"/>
                <a:gd name="adj2" fmla="val 143493"/>
              </a:avLst>
            </a:prstGeom>
            <a:solidFill>
              <a:srgbClr val="A6AAA8"/>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565" name="Arrow"/>
            <p:cNvSpPr/>
            <p:nvPr/>
          </p:nvSpPr>
          <p:spPr>
            <a:xfrm rot="16200000">
              <a:off x="5740384" y="304502"/>
              <a:ext cx="1175446" cy="566441"/>
            </a:xfrm>
            <a:prstGeom prst="rightArrow">
              <a:avLst>
                <a:gd name="adj1" fmla="val 32000"/>
                <a:gd name="adj2" fmla="val 143493"/>
              </a:avLst>
            </a:prstGeom>
            <a:solidFill>
              <a:srgbClr val="A6AAA8"/>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566" name="1.6 B"/>
            <p:cNvSpPr txBox="1"/>
            <p:nvPr/>
          </p:nvSpPr>
          <p:spPr>
            <a:xfrm>
              <a:off x="5737917" y="1286245"/>
              <a:ext cx="1359769"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4200">
                  <a:latin typeface="Helvetica"/>
                  <a:ea typeface="Helvetica"/>
                  <a:cs typeface="Helvetica"/>
                  <a:sym typeface="Helvetica"/>
                </a:defRPr>
              </a:lvl1pPr>
            </a:lstStyle>
            <a:p>
              <a:pPr/>
              <a:r>
                <a:t>1.6 B</a:t>
              </a:r>
            </a:p>
          </p:txBody>
        </p:sp>
        <p:sp>
          <p:nvSpPr>
            <p:cNvPr id="567" name="Arrow"/>
            <p:cNvSpPr/>
            <p:nvPr/>
          </p:nvSpPr>
          <p:spPr>
            <a:xfrm rot="16200000">
              <a:off x="10921984" y="304502"/>
              <a:ext cx="1175446" cy="566441"/>
            </a:xfrm>
            <a:prstGeom prst="rightArrow">
              <a:avLst>
                <a:gd name="adj1" fmla="val 32000"/>
                <a:gd name="adj2" fmla="val 143493"/>
              </a:avLst>
            </a:prstGeom>
            <a:solidFill>
              <a:srgbClr val="A6AAA8"/>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568" name="6.0 B"/>
            <p:cNvSpPr txBox="1"/>
            <p:nvPr/>
          </p:nvSpPr>
          <p:spPr>
            <a:xfrm>
              <a:off x="11052246" y="1286245"/>
              <a:ext cx="1359769"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4200">
                  <a:latin typeface="Helvetica"/>
                  <a:ea typeface="Helvetica"/>
                  <a:cs typeface="Helvetica"/>
                  <a:sym typeface="Helvetica"/>
                </a:defRPr>
              </a:lvl1pPr>
            </a:lstStyle>
            <a:p>
              <a:pPr/>
              <a:r>
                <a:t>6.0 B</a:t>
              </a:r>
            </a:p>
          </p:txBody>
        </p:sp>
        <p:sp>
          <p:nvSpPr>
            <p:cNvPr id="569" name="4 M"/>
            <p:cNvSpPr txBox="1"/>
            <p:nvPr/>
          </p:nvSpPr>
          <p:spPr>
            <a:xfrm>
              <a:off x="644769" y="1286245"/>
              <a:ext cx="1003475"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4200">
                  <a:latin typeface="Helvetica"/>
                  <a:ea typeface="Helvetica"/>
                  <a:cs typeface="Helvetica"/>
                  <a:sym typeface="Helvetica"/>
                </a:defRPr>
              </a:lvl1pPr>
            </a:lstStyle>
            <a:p>
              <a:pPr/>
              <a:r>
                <a:t>4 M</a:t>
              </a:r>
            </a:p>
          </p:txBody>
        </p:sp>
        <p:sp>
          <p:nvSpPr>
            <p:cNvPr id="570" name="Arrow"/>
            <p:cNvSpPr/>
            <p:nvPr/>
          </p:nvSpPr>
          <p:spPr>
            <a:xfrm rot="16200000">
              <a:off x="13512784" y="304502"/>
              <a:ext cx="1175446" cy="566441"/>
            </a:xfrm>
            <a:prstGeom prst="rightArrow">
              <a:avLst>
                <a:gd name="adj1" fmla="val 32000"/>
                <a:gd name="adj2" fmla="val 143493"/>
              </a:avLst>
            </a:prstGeom>
            <a:solidFill>
              <a:srgbClr val="A6AAA8"/>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571" name="6.9 B"/>
            <p:cNvSpPr txBox="1"/>
            <p:nvPr/>
          </p:nvSpPr>
          <p:spPr>
            <a:xfrm>
              <a:off x="13643046" y="1286245"/>
              <a:ext cx="1359769"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4200">
                  <a:latin typeface="Helvetica"/>
                  <a:ea typeface="Helvetica"/>
                  <a:cs typeface="Helvetica"/>
                  <a:sym typeface="Helvetica"/>
                </a:defRPr>
              </a:lvl1pPr>
            </a:lstStyle>
            <a:p>
              <a:pPr/>
              <a:r>
                <a:t>6.9 B</a:t>
              </a:r>
            </a:p>
          </p:txBody>
        </p:sp>
        <p:sp>
          <p:nvSpPr>
            <p:cNvPr id="572" name="Arrow"/>
            <p:cNvSpPr/>
            <p:nvPr/>
          </p:nvSpPr>
          <p:spPr>
            <a:xfrm rot="16200000">
              <a:off x="8331184" y="407223"/>
              <a:ext cx="1175446" cy="566441"/>
            </a:xfrm>
            <a:prstGeom prst="rightArrow">
              <a:avLst>
                <a:gd name="adj1" fmla="val 32000"/>
                <a:gd name="adj2" fmla="val 143493"/>
              </a:avLst>
            </a:prstGeom>
            <a:solidFill>
              <a:srgbClr val="A6AAA8"/>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573" name="5.3 B"/>
            <p:cNvSpPr txBox="1"/>
            <p:nvPr/>
          </p:nvSpPr>
          <p:spPr>
            <a:xfrm>
              <a:off x="8395081" y="1286245"/>
              <a:ext cx="1359769"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4200">
                  <a:latin typeface="Helvetica"/>
                  <a:ea typeface="Helvetica"/>
                  <a:cs typeface="Helvetica"/>
                  <a:sym typeface="Helvetica"/>
                </a:defRPr>
              </a:lvl1pPr>
            </a:lstStyle>
            <a:p>
              <a:pPr/>
              <a:r>
                <a:t>5.3 B</a:t>
              </a:r>
            </a:p>
          </p:txBody>
        </p:sp>
        <p:sp>
          <p:nvSpPr>
            <p:cNvPr id="574" name="10.0 TW"/>
            <p:cNvSpPr txBox="1"/>
            <p:nvPr/>
          </p:nvSpPr>
          <p:spPr>
            <a:xfrm>
              <a:off x="8116295" y="1985118"/>
              <a:ext cx="2120541"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4200">
                  <a:solidFill>
                    <a:srgbClr val="00397A"/>
                  </a:solidFill>
                  <a:latin typeface="Helvetica"/>
                  <a:ea typeface="Helvetica"/>
                  <a:cs typeface="Helvetica"/>
                  <a:sym typeface="Helvetica"/>
                </a:defRPr>
              </a:lvl1pPr>
            </a:lstStyle>
            <a:p>
              <a:pPr/>
              <a:r>
                <a:t>10.0 TW</a:t>
              </a:r>
            </a:p>
          </p:txBody>
        </p:sp>
        <p:sp>
          <p:nvSpPr>
            <p:cNvPr id="575" name="16.5 TW"/>
            <p:cNvSpPr txBox="1"/>
            <p:nvPr/>
          </p:nvSpPr>
          <p:spPr>
            <a:xfrm>
              <a:off x="13329023" y="1985118"/>
              <a:ext cx="2120541"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4200">
                  <a:solidFill>
                    <a:srgbClr val="00397A"/>
                  </a:solidFill>
                  <a:latin typeface="Helvetica"/>
                  <a:ea typeface="Helvetica"/>
                  <a:cs typeface="Helvetica"/>
                  <a:sym typeface="Helvetica"/>
                </a:defRPr>
              </a:lvl1pPr>
            </a:lstStyle>
            <a:p>
              <a:pPr/>
              <a:r>
                <a:t>16.5 TW</a:t>
              </a:r>
            </a:p>
          </p:txBody>
        </p:sp>
        <p:sp>
          <p:nvSpPr>
            <p:cNvPr id="576" name="0.5 TW"/>
            <p:cNvSpPr txBox="1"/>
            <p:nvPr/>
          </p:nvSpPr>
          <p:spPr>
            <a:xfrm>
              <a:off x="5547013" y="1985118"/>
              <a:ext cx="1823890"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4200">
                  <a:solidFill>
                    <a:srgbClr val="00397A"/>
                  </a:solidFill>
                  <a:latin typeface="Helvetica"/>
                  <a:ea typeface="Helvetica"/>
                  <a:cs typeface="Helvetica"/>
                  <a:sym typeface="Helvetica"/>
                </a:defRPr>
              </a:lvl1pPr>
            </a:lstStyle>
            <a:p>
              <a:pPr/>
              <a:r>
                <a:t>0.5 TW</a:t>
              </a:r>
            </a:p>
          </p:txBody>
        </p:sp>
        <p:sp>
          <p:nvSpPr>
            <p:cNvPr id="577" name="&lt;10-3 TW"/>
            <p:cNvSpPr txBox="1"/>
            <p:nvPr/>
          </p:nvSpPr>
          <p:spPr>
            <a:xfrm>
              <a:off x="2517530" y="1985118"/>
              <a:ext cx="2303377"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defTabSz="457200">
                <a:defRPr sz="4200">
                  <a:solidFill>
                    <a:srgbClr val="00397A"/>
                  </a:solidFill>
                  <a:latin typeface="Helvetica"/>
                  <a:ea typeface="Helvetica"/>
                  <a:cs typeface="Helvetica"/>
                  <a:sym typeface="Helvetica"/>
                </a:defRPr>
              </a:pPr>
              <a:r>
                <a:t>&lt;10</a:t>
              </a:r>
              <a:r>
                <a:rPr baseline="31999"/>
                <a:t>-3</a:t>
              </a:r>
              <a:r>
                <a:t> TW</a:t>
              </a:r>
            </a:p>
          </p:txBody>
        </p:sp>
        <p:sp>
          <p:nvSpPr>
            <p:cNvPr id="578" name="&lt;10-6 TW"/>
            <p:cNvSpPr txBox="1"/>
            <p:nvPr/>
          </p:nvSpPr>
          <p:spPr>
            <a:xfrm>
              <a:off x="0" y="1985118"/>
              <a:ext cx="2303376"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defTabSz="457200">
                <a:defRPr sz="4200">
                  <a:solidFill>
                    <a:srgbClr val="00397A"/>
                  </a:solidFill>
                  <a:latin typeface="Helvetica"/>
                  <a:ea typeface="Helvetica"/>
                  <a:cs typeface="Helvetica"/>
                  <a:sym typeface="Helvetica"/>
                </a:defRPr>
              </a:pPr>
              <a:r>
                <a:t>&lt;10</a:t>
              </a:r>
              <a:r>
                <a:rPr baseline="31999"/>
                <a:t>-6</a:t>
              </a:r>
              <a:r>
                <a:t> TW</a:t>
              </a:r>
            </a:p>
          </p:txBody>
        </p:sp>
        <p:sp>
          <p:nvSpPr>
            <p:cNvPr id="579" name="12.8 TW"/>
            <p:cNvSpPr txBox="1"/>
            <p:nvPr/>
          </p:nvSpPr>
          <p:spPr>
            <a:xfrm>
              <a:off x="10704090" y="2014518"/>
              <a:ext cx="2120542"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4200">
                  <a:solidFill>
                    <a:srgbClr val="00397A"/>
                  </a:solidFill>
                  <a:latin typeface="Helvetica"/>
                  <a:ea typeface="Helvetica"/>
                  <a:cs typeface="Helvetica"/>
                  <a:sym typeface="Helvetica"/>
                </a:defRPr>
              </a:lvl1pPr>
            </a:lstStyle>
            <a:p>
              <a:pPr/>
              <a:r>
                <a:t>12.8 TW</a:t>
              </a:r>
            </a:p>
          </p:txBody>
        </p:sp>
        <p:sp>
          <p:nvSpPr>
            <p:cNvPr id="580" name="&gt;100.0 TW?"/>
            <p:cNvSpPr txBox="1"/>
            <p:nvPr/>
          </p:nvSpPr>
          <p:spPr>
            <a:xfrm>
              <a:off x="16054936" y="1985118"/>
              <a:ext cx="3025342"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4200">
                  <a:solidFill>
                    <a:srgbClr val="00397A"/>
                  </a:solidFill>
                  <a:latin typeface="Helvetica"/>
                  <a:ea typeface="Helvetica"/>
                  <a:cs typeface="Helvetica"/>
                  <a:sym typeface="Helvetica"/>
                </a:defRPr>
              </a:lvl1pPr>
            </a:lstStyle>
            <a:p>
              <a:pPr/>
              <a:r>
                <a:t>&gt;100.0 TW?</a:t>
              </a:r>
            </a:p>
          </p:txBody>
        </p:sp>
      </p:grpSp>
      <p:pic>
        <p:nvPicPr>
          <p:cNvPr id="582" name="Fire.png" descr="Fire.png"/>
          <p:cNvPicPr>
            <a:picLocks noChangeAspect="1"/>
          </p:cNvPicPr>
          <p:nvPr/>
        </p:nvPicPr>
        <p:blipFill>
          <a:blip r:embed="rId6">
            <a:extLst/>
          </a:blip>
          <a:stretch>
            <a:fillRect/>
          </a:stretch>
        </p:blipFill>
        <p:spPr>
          <a:xfrm>
            <a:off x="467260" y="3858578"/>
            <a:ext cx="1747975" cy="2154142"/>
          </a:xfrm>
          <a:prstGeom prst="rect">
            <a:avLst/>
          </a:prstGeom>
          <a:ln w="12700">
            <a:miter lim="400000"/>
          </a:ln>
        </p:spPr>
      </p:pic>
      <p:pic>
        <p:nvPicPr>
          <p:cNvPr id="583" name="Oil drill2.png" descr="Oil drill2.png"/>
          <p:cNvPicPr>
            <a:picLocks noChangeAspect="1"/>
          </p:cNvPicPr>
          <p:nvPr/>
        </p:nvPicPr>
        <p:blipFill>
          <a:blip r:embed="rId7">
            <a:extLst/>
          </a:blip>
          <a:stretch>
            <a:fillRect/>
          </a:stretch>
        </p:blipFill>
        <p:spPr>
          <a:xfrm>
            <a:off x="12340754" y="5003671"/>
            <a:ext cx="1656155" cy="1696009"/>
          </a:xfrm>
          <a:prstGeom prst="rect">
            <a:avLst/>
          </a:prstGeom>
          <a:ln w="12700">
            <a:miter lim="400000"/>
          </a:ln>
        </p:spPr>
      </p:pic>
      <p:sp>
        <p:nvSpPr>
          <p:cNvPr id="584" name="Population"/>
          <p:cNvSpPr txBox="1"/>
          <p:nvPr/>
        </p:nvSpPr>
        <p:spPr>
          <a:xfrm>
            <a:off x="186055" y="11314245"/>
            <a:ext cx="2783384"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200">
                <a:latin typeface="Helvetica"/>
                <a:ea typeface="Helvetica"/>
                <a:cs typeface="Helvetica"/>
                <a:sym typeface="Helvetica"/>
              </a:defRPr>
            </a:lvl1pPr>
          </a:lstStyle>
          <a:p>
            <a:pPr/>
            <a:r>
              <a:t>Population </a:t>
            </a:r>
          </a:p>
        </p:txBody>
      </p:sp>
      <p:sp>
        <p:nvSpPr>
          <p:cNvPr id="585" name="Line"/>
          <p:cNvSpPr/>
          <p:nvPr/>
        </p:nvSpPr>
        <p:spPr>
          <a:xfrm>
            <a:off x="2814339" y="11682545"/>
            <a:ext cx="1873330" cy="1"/>
          </a:xfrm>
          <a:prstGeom prst="line">
            <a:avLst/>
          </a:prstGeom>
          <a:ln w="101600">
            <a:solidFill>
              <a:srgbClr val="A6AAA8"/>
            </a:solidFill>
            <a:miter lim="400000"/>
            <a:tailEnd type="triangle"/>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586" name="Total energy use"/>
          <p:cNvSpPr txBox="1"/>
          <p:nvPr/>
        </p:nvSpPr>
        <p:spPr>
          <a:xfrm>
            <a:off x="84455" y="12983415"/>
            <a:ext cx="4028332"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200">
                <a:latin typeface="Helvetica"/>
                <a:ea typeface="Helvetica"/>
                <a:cs typeface="Helvetica"/>
                <a:sym typeface="Helvetica"/>
              </a:defRPr>
            </a:lvl1pPr>
          </a:lstStyle>
          <a:p>
            <a:pPr/>
            <a:r>
              <a:t>Total energy use</a:t>
            </a:r>
          </a:p>
        </p:txBody>
      </p:sp>
      <p:sp>
        <p:nvSpPr>
          <p:cNvPr id="587" name="Line"/>
          <p:cNvSpPr/>
          <p:nvPr/>
        </p:nvSpPr>
        <p:spPr>
          <a:xfrm>
            <a:off x="4053277" y="13377115"/>
            <a:ext cx="933017" cy="1"/>
          </a:xfrm>
          <a:prstGeom prst="line">
            <a:avLst/>
          </a:prstGeom>
          <a:ln w="101600">
            <a:solidFill>
              <a:srgbClr val="0065C1"/>
            </a:solidFill>
            <a:miter lim="400000"/>
            <a:tailEnd type="triangle"/>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588" name="DS_Rainfed_Icon.png" descr="DS_Rainfed_Icon.png"/>
          <p:cNvPicPr>
            <a:picLocks noChangeAspect="1"/>
          </p:cNvPicPr>
          <p:nvPr/>
        </p:nvPicPr>
        <p:blipFill>
          <a:blip r:embed="rId8">
            <a:extLst/>
          </a:blip>
          <a:stretch>
            <a:fillRect/>
          </a:stretch>
        </p:blipFill>
        <p:spPr>
          <a:xfrm>
            <a:off x="4898036" y="4630300"/>
            <a:ext cx="2544350" cy="2544351"/>
          </a:xfrm>
          <a:prstGeom prst="rect">
            <a:avLst/>
          </a:prstGeom>
          <a:ln w="12700">
            <a:miter lim="400000"/>
          </a:ln>
        </p:spPr>
      </p:pic>
      <p:pic>
        <p:nvPicPr>
          <p:cNvPr id="589" name="technology.jpeg" descr="technology.jpeg"/>
          <p:cNvPicPr>
            <a:picLocks noChangeAspect="1"/>
          </p:cNvPicPr>
          <p:nvPr/>
        </p:nvPicPr>
        <p:blipFill>
          <a:blip r:embed="rId9">
            <a:extLst/>
          </a:blip>
          <a:stretch>
            <a:fillRect/>
          </a:stretch>
        </p:blipFill>
        <p:spPr>
          <a:xfrm>
            <a:off x="10211296" y="5501444"/>
            <a:ext cx="2163366" cy="1168401"/>
          </a:xfrm>
          <a:prstGeom prst="rect">
            <a:avLst/>
          </a:prstGeom>
          <a:ln w="12700">
            <a:miter lim="400000"/>
          </a:ln>
        </p:spPr>
      </p:pic>
      <p:pic>
        <p:nvPicPr>
          <p:cNvPr id="590" name="Tech-Icon.png" descr="Tech-Icon.png"/>
          <p:cNvPicPr>
            <a:picLocks noChangeAspect="1"/>
          </p:cNvPicPr>
          <p:nvPr/>
        </p:nvPicPr>
        <p:blipFill>
          <a:blip r:embed="rId10">
            <a:extLst/>
          </a:blip>
          <a:stretch>
            <a:fillRect/>
          </a:stretch>
        </p:blipFill>
        <p:spPr>
          <a:xfrm>
            <a:off x="15017779" y="5234233"/>
            <a:ext cx="2697302" cy="2042618"/>
          </a:xfrm>
          <a:prstGeom prst="rect">
            <a:avLst/>
          </a:prstGeom>
          <a:ln w="12700">
            <a:miter lim="400000"/>
          </a:ln>
        </p:spPr>
      </p:pic>
      <p:sp>
        <p:nvSpPr>
          <p:cNvPr id="591" name="12 B?"/>
          <p:cNvSpPr txBox="1"/>
          <p:nvPr/>
        </p:nvSpPr>
        <p:spPr>
          <a:xfrm>
            <a:off x="20949870" y="12225763"/>
            <a:ext cx="1508225"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200">
                <a:latin typeface="Helvetica"/>
                <a:ea typeface="Helvetica"/>
                <a:cs typeface="Helvetica"/>
                <a:sym typeface="Helvetica"/>
              </a:defRPr>
            </a:lvl1pPr>
          </a:lstStyle>
          <a:p>
            <a:pPr/>
            <a:r>
              <a:t>12 B?</a:t>
            </a:r>
          </a:p>
        </p:txBody>
      </p:sp>
      <p:sp>
        <p:nvSpPr>
          <p:cNvPr id="592" name="?"/>
          <p:cNvSpPr txBox="1"/>
          <p:nvPr/>
        </p:nvSpPr>
        <p:spPr>
          <a:xfrm>
            <a:off x="23899262" y="12225763"/>
            <a:ext cx="410952"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200">
                <a:latin typeface="Helvetica"/>
                <a:ea typeface="Helvetica"/>
                <a:cs typeface="Helvetica"/>
                <a:sym typeface="Helvetica"/>
              </a:defRPr>
            </a:lvl1pPr>
          </a:lstStyle>
          <a:p>
            <a:pPr/>
            <a:r>
              <a:t>?</a:t>
            </a:r>
          </a:p>
        </p:txBody>
      </p:sp>
      <p:sp>
        <p:nvSpPr>
          <p:cNvPr id="593" name="Arrow"/>
          <p:cNvSpPr/>
          <p:nvPr/>
        </p:nvSpPr>
        <p:spPr>
          <a:xfrm rot="16200000">
            <a:off x="21078159" y="11370895"/>
            <a:ext cx="1175446" cy="566440"/>
          </a:xfrm>
          <a:prstGeom prst="rightArrow">
            <a:avLst>
              <a:gd name="adj1" fmla="val 32000"/>
              <a:gd name="adj2" fmla="val 143493"/>
            </a:avLst>
          </a:prstGeom>
          <a:solidFill>
            <a:srgbClr val="A6AAA8"/>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594" name="Arrow"/>
          <p:cNvSpPr/>
          <p:nvPr/>
        </p:nvSpPr>
        <p:spPr>
          <a:xfrm rot="16200000">
            <a:off x="23517015" y="11402587"/>
            <a:ext cx="1175446" cy="566441"/>
          </a:xfrm>
          <a:prstGeom prst="rightArrow">
            <a:avLst>
              <a:gd name="adj1" fmla="val 32000"/>
              <a:gd name="adj2" fmla="val 143493"/>
            </a:avLst>
          </a:prstGeom>
          <a:solidFill>
            <a:srgbClr val="A6AAA8"/>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595" name="Accumulate, accumulate, …"/>
          <p:cNvSpPr/>
          <p:nvPr/>
        </p:nvSpPr>
        <p:spPr>
          <a:xfrm>
            <a:off x="13033762" y="11189135"/>
            <a:ext cx="5850832" cy="1611611"/>
          </a:xfrm>
          <a:prstGeom prst="wedgeEllipseCallout">
            <a:avLst>
              <a:gd name="adj1" fmla="val -45908"/>
              <a:gd name="adj2" fmla="val -270708"/>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lvl1pPr>
          </a:lstStyle>
          <a:p>
            <a:pPr/>
            <a:r>
              <a:t>Accumulate, accumulate, … </a:t>
            </a:r>
          </a:p>
        </p:txBody>
      </p:sp>
      <p:sp>
        <p:nvSpPr>
          <p:cNvPr id="596" name="Oval"/>
          <p:cNvSpPr/>
          <p:nvPr/>
        </p:nvSpPr>
        <p:spPr>
          <a:xfrm>
            <a:off x="9146210" y="1042789"/>
            <a:ext cx="3086381" cy="7446449"/>
          </a:xfrm>
          <a:prstGeom prst="ellipse">
            <a:avLst/>
          </a:prstGeom>
          <a:ln w="63500">
            <a:solidFill>
              <a:srgbClr val="971817"/>
            </a:solidFill>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597" name="Overcoming extreme poverty:…"/>
          <p:cNvSpPr/>
          <p:nvPr/>
        </p:nvSpPr>
        <p:spPr>
          <a:xfrm>
            <a:off x="18109307" y="5244517"/>
            <a:ext cx="5850831" cy="2737347"/>
          </a:xfrm>
          <a:prstGeom prst="wedgeEllipseCallout">
            <a:avLst>
              <a:gd name="adj1" fmla="val -175296"/>
              <a:gd name="adj2" fmla="val 29453"/>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Overcoming extreme poverty:</a:t>
            </a:r>
          </a:p>
          <a:p>
            <a:pPr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Goal of economy is to create “human wealth”</a:t>
            </a:r>
          </a:p>
        </p:txBody>
      </p:sp>
      <p:sp>
        <p:nvSpPr>
          <p:cNvPr id="598" name="Consume, consume, …"/>
          <p:cNvSpPr/>
          <p:nvPr/>
        </p:nvSpPr>
        <p:spPr>
          <a:xfrm>
            <a:off x="16104861" y="9670467"/>
            <a:ext cx="5850832" cy="1611611"/>
          </a:xfrm>
          <a:prstGeom prst="wedgeEllipseCallout">
            <a:avLst>
              <a:gd name="adj1" fmla="val -58303"/>
              <a:gd name="adj2" fmla="val -160972"/>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lvl1pPr>
          </a:lstStyle>
          <a:p>
            <a:pPr/>
            <a:r>
              <a:t>Consume, consume, … </a:t>
            </a:r>
          </a:p>
        </p:txBody>
      </p:sp>
      <p:sp>
        <p:nvSpPr>
          <p:cNvPr id="599" name="Root Cause: The Official Purpose of Economy"/>
          <p:cNvSpPr txBox="1"/>
          <p:nvPr/>
        </p:nvSpPr>
        <p:spPr>
          <a:xfrm>
            <a:off x="158700" y="68312"/>
            <a:ext cx="12279123"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Root Cause: The Official Purpose of Economy</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596"/>
                                        </p:tgtEl>
                                        <p:attrNameLst>
                                          <p:attrName>style.visibility</p:attrName>
                                        </p:attrNameLst>
                                      </p:cBhvr>
                                      <p:to>
                                        <p:strVal val="visible"/>
                                      </p:to>
                                    </p:set>
                                    <p:animEffect filter="fade" transition="in">
                                      <p:cBhvr>
                                        <p:cTn id="7" dur="1000"/>
                                        <p:tgtEl>
                                          <p:spTgt spid="596"/>
                                        </p:tgtEl>
                                      </p:cBhvr>
                                    </p:animEffect>
                                  </p:childTnLst>
                                </p:cTn>
                              </p:par>
                            </p:childTnLst>
                          </p:cTn>
                        </p:par>
                        <p:par>
                          <p:cTn id="8" fill="hold">
                            <p:stCondLst>
                              <p:cond delay="1000"/>
                            </p:stCondLst>
                            <p:childTnLst>
                              <p:par>
                                <p:cTn id="9" presetClass="entr" nodeType="afterEffect" presetSubtype="16" presetID="23" grpId="2" fill="hold">
                                  <p:stCondLst>
                                    <p:cond delay="0"/>
                                  </p:stCondLst>
                                  <p:iterate type="el" backwards="0">
                                    <p:tmAbs val="0"/>
                                  </p:iterate>
                                  <p:childTnLst>
                                    <p:set>
                                      <p:cBhvr>
                                        <p:cTn id="10" fill="hold"/>
                                        <p:tgtEl>
                                          <p:spTgt spid="597"/>
                                        </p:tgtEl>
                                        <p:attrNameLst>
                                          <p:attrName>style.visibility</p:attrName>
                                        </p:attrNameLst>
                                      </p:cBhvr>
                                      <p:to>
                                        <p:strVal val="visible"/>
                                      </p:to>
                                    </p:set>
                                    <p:anim calcmode="lin" valueType="num">
                                      <p:cBhvr>
                                        <p:cTn id="11" dur="750" fill="hold"/>
                                        <p:tgtEl>
                                          <p:spTgt spid="597"/>
                                        </p:tgtEl>
                                        <p:attrNameLst>
                                          <p:attrName>ppt_w</p:attrName>
                                        </p:attrNameLst>
                                      </p:cBhvr>
                                      <p:tavLst>
                                        <p:tav tm="0">
                                          <p:val>
                                            <p:fltVal val="0"/>
                                          </p:val>
                                        </p:tav>
                                        <p:tav tm="100000">
                                          <p:val>
                                            <p:strVal val="#ppt_w"/>
                                          </p:val>
                                        </p:tav>
                                      </p:tavLst>
                                    </p:anim>
                                    <p:anim calcmode="lin" valueType="num">
                                      <p:cBhvr>
                                        <p:cTn id="12" dur="750" fill="hold"/>
                                        <p:tgtEl>
                                          <p:spTgt spid="597"/>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Class="exit" nodeType="clickEffect" presetID="10" grpId="3" fill="hold">
                                  <p:stCondLst>
                                    <p:cond delay="0"/>
                                  </p:stCondLst>
                                  <p:iterate type="el" backwards="0">
                                    <p:tmAbs val="0"/>
                                  </p:iterate>
                                  <p:childTnLst>
                                    <p:animEffect filter="fade" transition="out">
                                      <p:cBhvr>
                                        <p:cTn id="16" dur="1000" fill="hold"/>
                                        <p:tgtEl>
                                          <p:spTgt spid="597"/>
                                        </p:tgtEl>
                                      </p:cBhvr>
                                    </p:animEffect>
                                    <p:set>
                                      <p:cBhvr>
                                        <p:cTn id="17" fill="hold">
                                          <p:stCondLst>
                                            <p:cond delay="999"/>
                                          </p:stCondLst>
                                        </p:cTn>
                                        <p:tgtEl>
                                          <p:spTgt spid="597"/>
                                        </p:tgtEl>
                                        <p:attrNameLst>
                                          <p:attrName>style.visibility</p:attrName>
                                        </p:attrNameLst>
                                      </p:cBhvr>
                                      <p:to>
                                        <p:strVal val="hidden"/>
                                      </p:to>
                                    </p:set>
                                  </p:childTnLst>
                                </p:cTn>
                              </p:par>
                            </p:childTnLst>
                          </p:cTn>
                        </p:par>
                        <p:par>
                          <p:cTn id="18" fill="hold">
                            <p:stCondLst>
                              <p:cond delay="1000"/>
                            </p:stCondLst>
                            <p:childTnLst>
                              <p:par>
                                <p:cTn id="19" presetClass="entr" nodeType="afterEffect" presetSubtype="16" presetID="23" grpId="4" fill="hold">
                                  <p:stCondLst>
                                    <p:cond delay="0"/>
                                  </p:stCondLst>
                                  <p:iterate type="el" backwards="0">
                                    <p:tmAbs val="0"/>
                                  </p:iterate>
                                  <p:childTnLst>
                                    <p:set>
                                      <p:cBhvr>
                                        <p:cTn id="20" fill="hold"/>
                                        <p:tgtEl>
                                          <p:spTgt spid="595"/>
                                        </p:tgtEl>
                                        <p:attrNameLst>
                                          <p:attrName>style.visibility</p:attrName>
                                        </p:attrNameLst>
                                      </p:cBhvr>
                                      <p:to>
                                        <p:strVal val="visible"/>
                                      </p:to>
                                    </p:set>
                                    <p:anim calcmode="lin" valueType="num">
                                      <p:cBhvr>
                                        <p:cTn id="21" dur="750" fill="hold"/>
                                        <p:tgtEl>
                                          <p:spTgt spid="595"/>
                                        </p:tgtEl>
                                        <p:attrNameLst>
                                          <p:attrName>ppt_w</p:attrName>
                                        </p:attrNameLst>
                                      </p:cBhvr>
                                      <p:tavLst>
                                        <p:tav tm="0">
                                          <p:val>
                                            <p:fltVal val="0"/>
                                          </p:val>
                                        </p:tav>
                                        <p:tav tm="100000">
                                          <p:val>
                                            <p:strVal val="#ppt_w"/>
                                          </p:val>
                                        </p:tav>
                                      </p:tavLst>
                                    </p:anim>
                                    <p:anim calcmode="lin" valueType="num">
                                      <p:cBhvr>
                                        <p:cTn id="22" dur="750" fill="hold"/>
                                        <p:tgtEl>
                                          <p:spTgt spid="595"/>
                                        </p:tgtEl>
                                        <p:attrNameLst>
                                          <p:attrName>ppt_h</p:attrName>
                                        </p:attrNameLst>
                                      </p:cBhvr>
                                      <p:tavLst>
                                        <p:tav tm="0">
                                          <p:val>
                                            <p:fltVal val="0"/>
                                          </p:val>
                                        </p:tav>
                                        <p:tav tm="100000">
                                          <p:val>
                                            <p:strVal val="#ppt_h"/>
                                          </p:val>
                                        </p:tav>
                                      </p:tavLst>
                                    </p:anim>
                                  </p:childTnLst>
                                </p:cTn>
                              </p:par>
                            </p:childTnLst>
                          </p:cTn>
                        </p:par>
                        <p:par>
                          <p:cTn id="23" fill="hold">
                            <p:stCondLst>
                              <p:cond delay="1750"/>
                            </p:stCondLst>
                            <p:childTnLst>
                              <p:par>
                                <p:cTn id="24" presetClass="entr" nodeType="afterEffect" presetSubtype="16" presetID="23" grpId="5" fill="hold">
                                  <p:stCondLst>
                                    <p:cond delay="0"/>
                                  </p:stCondLst>
                                  <p:iterate type="el" backwards="0">
                                    <p:tmAbs val="0"/>
                                  </p:iterate>
                                  <p:childTnLst>
                                    <p:set>
                                      <p:cBhvr>
                                        <p:cTn id="25" fill="hold"/>
                                        <p:tgtEl>
                                          <p:spTgt spid="598"/>
                                        </p:tgtEl>
                                        <p:attrNameLst>
                                          <p:attrName>style.visibility</p:attrName>
                                        </p:attrNameLst>
                                      </p:cBhvr>
                                      <p:to>
                                        <p:strVal val="visible"/>
                                      </p:to>
                                    </p:set>
                                    <p:anim calcmode="lin" valueType="num">
                                      <p:cBhvr>
                                        <p:cTn id="26" dur="750" fill="hold"/>
                                        <p:tgtEl>
                                          <p:spTgt spid="598"/>
                                        </p:tgtEl>
                                        <p:attrNameLst>
                                          <p:attrName>ppt_w</p:attrName>
                                        </p:attrNameLst>
                                      </p:cBhvr>
                                      <p:tavLst>
                                        <p:tav tm="0">
                                          <p:val>
                                            <p:fltVal val="0"/>
                                          </p:val>
                                        </p:tav>
                                        <p:tav tm="100000">
                                          <p:val>
                                            <p:strVal val="#ppt_w"/>
                                          </p:val>
                                        </p:tav>
                                      </p:tavLst>
                                    </p:anim>
                                    <p:anim calcmode="lin" valueType="num">
                                      <p:cBhvr>
                                        <p:cTn id="27" dur="750" fill="hold"/>
                                        <p:tgtEl>
                                          <p:spTgt spid="59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95" grpId="4"/>
      <p:bldP build="whole" bldLvl="1" animBg="1" rev="0" advAuto="0" spid="597" grpId="2"/>
      <p:bldP build="whole" bldLvl="1" animBg="1" rev="0" advAuto="0" spid="597" grpId="3"/>
      <p:bldP build="whole" bldLvl="1" animBg="1" rev="0" advAuto="0" spid="596" grpId="1"/>
      <p:bldP build="whole" bldLvl="1" animBg="1" rev="0" advAuto="0" spid="598" grpId="5"/>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601" name="Line"/>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602" name="Mari_Logo1.jpg" descr="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603" name="For almost a century, the consumption of products has been the dominant paradigm and mindset.…"/>
          <p:cNvSpPr txBox="1"/>
          <p:nvPr/>
        </p:nvSpPr>
        <p:spPr>
          <a:xfrm>
            <a:off x="647717" y="1735534"/>
            <a:ext cx="23088566" cy="4943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defTabSz="457200">
              <a:defRPr i="1" sz="4500">
                <a:solidFill>
                  <a:srgbClr val="505050"/>
                </a:solidFill>
                <a:latin typeface="Helvetica"/>
                <a:ea typeface="Helvetica"/>
                <a:cs typeface="Helvetica"/>
                <a:sym typeface="Helvetica"/>
              </a:defRPr>
            </a:pPr>
            <a:r>
              <a:rPr i="0"/>
              <a:t>For almost a century, the </a:t>
            </a:r>
            <a:r>
              <a:rPr b="1" i="0"/>
              <a:t>consumption of products has been the dominant paradigm and mindset</a:t>
            </a:r>
            <a:r>
              <a:rPr i="0"/>
              <a:t>. </a:t>
            </a:r>
            <a:endParaRPr i="0"/>
          </a:p>
          <a:p>
            <a:pPr algn="l" defTabSz="457200">
              <a:defRPr i="1" sz="4500">
                <a:solidFill>
                  <a:srgbClr val="505050"/>
                </a:solidFill>
                <a:latin typeface="Helvetica"/>
                <a:ea typeface="Helvetica"/>
                <a:cs typeface="Helvetica"/>
                <a:sym typeface="Helvetica"/>
              </a:defRPr>
            </a:pPr>
            <a:endParaRPr i="0"/>
          </a:p>
          <a:p>
            <a:pPr algn="l" defTabSz="457200">
              <a:defRPr i="1" sz="4500">
                <a:solidFill>
                  <a:srgbClr val="505050"/>
                </a:solidFill>
                <a:latin typeface="Helvetica"/>
                <a:ea typeface="Helvetica"/>
                <a:cs typeface="Helvetica"/>
                <a:sym typeface="Helvetica"/>
              </a:defRPr>
            </a:pPr>
            <a:r>
              <a:rPr i="0"/>
              <a:t>John Maynard Keynes (</a:t>
            </a:r>
            <a:r>
              <a:t>“The General Theory of Employment, Interest and Money”,</a:t>
            </a:r>
            <a:r>
              <a:rPr i="0"/>
              <a:t> 1936</a:t>
            </a:r>
            <a:r>
              <a:rPr i="0"/>
              <a:t>):</a:t>
            </a:r>
            <a:r>
              <a:t>“I should support at the same time all sorts of policies for increasing the propensity to consume. For it is unlikely that full employment can be maintained, whatever we may do about investment, with the existing propensity to consume.” </a:t>
            </a:r>
          </a:p>
        </p:txBody>
      </p:sp>
      <p:sp>
        <p:nvSpPr>
          <p:cNvPr id="604" name="Role of Mainstream Economic Model"/>
          <p:cNvSpPr txBox="1"/>
          <p:nvPr/>
        </p:nvSpPr>
        <p:spPr>
          <a:xfrm>
            <a:off x="184100" y="960239"/>
            <a:ext cx="9057235"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300"/>
            </a:lvl1pPr>
          </a:lstStyle>
          <a:p>
            <a:pPr/>
            <a:r>
              <a:t>Role of Mainstream Economic Model</a:t>
            </a:r>
          </a:p>
        </p:txBody>
      </p:sp>
      <p:sp>
        <p:nvSpPr>
          <p:cNvPr id="605" name="In 1970, Milton Friedman argued that businesses’ sole purpose is to generate profit for shareholders.…"/>
          <p:cNvSpPr txBox="1"/>
          <p:nvPr/>
        </p:nvSpPr>
        <p:spPr>
          <a:xfrm>
            <a:off x="771092" y="10446378"/>
            <a:ext cx="22662772" cy="2886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defTabSz="457200">
              <a:defRPr i="1" sz="4500">
                <a:solidFill>
                  <a:srgbClr val="505050"/>
                </a:solidFill>
                <a:latin typeface="Helvetica"/>
                <a:ea typeface="Helvetica"/>
                <a:cs typeface="Helvetica"/>
                <a:sym typeface="Helvetica"/>
              </a:defRPr>
            </a:pPr>
            <a:r>
              <a:rPr i="0"/>
              <a:t>In 1970, Milton Friedman argued that businesses’ sole purpose is to generate profit for shareholders.</a:t>
            </a:r>
            <a:endParaRPr i="0"/>
          </a:p>
          <a:p>
            <a:pPr algn="l" defTabSz="457200">
              <a:defRPr i="1" sz="4500">
                <a:solidFill>
                  <a:srgbClr val="505050"/>
                </a:solidFill>
                <a:latin typeface="Helvetica"/>
                <a:ea typeface="Helvetica"/>
                <a:cs typeface="Helvetica"/>
                <a:sym typeface="Helvetica"/>
              </a:defRPr>
            </a:pPr>
            <a:endParaRPr i="0"/>
          </a:p>
          <a:p>
            <a:pPr algn="l" defTabSz="457200">
              <a:defRPr i="1" sz="4500">
                <a:solidFill>
                  <a:srgbClr val="505050"/>
                </a:solidFill>
                <a:latin typeface="Helvetica"/>
                <a:ea typeface="Helvetica"/>
                <a:cs typeface="Helvetica"/>
                <a:sym typeface="Helvetica"/>
              </a:defRPr>
            </a:pPr>
            <a:r>
              <a:rPr i="0"/>
              <a:t>This led to globalization … </a:t>
            </a:r>
          </a:p>
        </p:txBody>
      </p:sp>
      <p:sp>
        <p:nvSpPr>
          <p:cNvPr id="606" name="Root Cause: The Official Purpose of Economy"/>
          <p:cNvSpPr txBox="1"/>
          <p:nvPr/>
        </p:nvSpPr>
        <p:spPr>
          <a:xfrm>
            <a:off x="158700" y="68312"/>
            <a:ext cx="12279123"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Root Cause: The Official Purpose of Economy</a:t>
            </a:r>
          </a:p>
        </p:txBody>
      </p:sp>
      <p:sp>
        <p:nvSpPr>
          <p:cNvPr id="607" name="Neglecting the reciprocity of humans and the Earth’s life-support system"/>
          <p:cNvSpPr/>
          <p:nvPr/>
        </p:nvSpPr>
        <p:spPr>
          <a:xfrm>
            <a:off x="134540" y="11910086"/>
            <a:ext cx="24114920" cy="1688584"/>
          </a:xfrm>
          <a:prstGeom prst="roundRect">
            <a:avLst>
              <a:gd name="adj" fmla="val 11282"/>
            </a:avLst>
          </a:prstGeom>
          <a:solidFill>
            <a:srgbClr val="443A36"/>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63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lvl1pPr>
          </a:lstStyle>
          <a:p>
            <a:pPr/>
            <a:r>
              <a:t>Neglecting the reciprocity of humans and the Earth’s life-support system</a:t>
            </a:r>
          </a:p>
        </p:txBody>
      </p:sp>
      <p:sp>
        <p:nvSpPr>
          <p:cNvPr id="608" name="Victor Lebow (1955): “Our enormously productive economy … demands that we make consumption our way of life, that we convert the buying and use of goods into rituals, that we seek our spiritual satisfaction, our ego satisfaction, in consumption … we need "/>
          <p:cNvSpPr txBox="1"/>
          <p:nvPr/>
        </p:nvSpPr>
        <p:spPr>
          <a:xfrm>
            <a:off x="749317" y="7119656"/>
            <a:ext cx="23088566" cy="2886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defTabSz="457200">
              <a:defRPr i="1" sz="4500">
                <a:solidFill>
                  <a:srgbClr val="505050"/>
                </a:solidFill>
                <a:latin typeface="Helvetica"/>
                <a:ea typeface="Helvetica"/>
                <a:cs typeface="Helvetica"/>
                <a:sym typeface="Helvetica"/>
              </a:defRPr>
            </a:pPr>
            <a:r>
              <a:rPr i="0"/>
              <a:t>Victor Lebow (1955): </a:t>
            </a:r>
            <a:r>
              <a:t>“Our enormously productive economy … demands that we make consumption our way of life, that we convert the buying and use of goods into rituals, that we </a:t>
            </a:r>
            <a:r>
              <a:rPr b="1"/>
              <a:t>seek our spiritual satisfaction, our ego satisfaction, in consumption</a:t>
            </a:r>
            <a:r>
              <a:t> … we need </a:t>
            </a:r>
            <a:r>
              <a:rPr b="1"/>
              <a:t>things consumed, burned up, replaced and discarded at an ever-accelerating rate</a:t>
            </a:r>
            <a:r>
              <a:t>.”</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608"/>
                                        </p:tgtEl>
                                        <p:attrNameLst>
                                          <p:attrName>style.visibility</p:attrName>
                                        </p:attrNameLst>
                                      </p:cBhvr>
                                      <p:to>
                                        <p:strVal val="visible"/>
                                      </p:to>
                                    </p:set>
                                    <p:animEffect filter="fade" transition="in">
                                      <p:cBhvr>
                                        <p:cTn id="7" dur="1000"/>
                                        <p:tgtEl>
                                          <p:spTgt spid="608"/>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605"/>
                                        </p:tgtEl>
                                        <p:attrNameLst>
                                          <p:attrName>style.visibility</p:attrName>
                                        </p:attrNameLst>
                                      </p:cBhvr>
                                      <p:to>
                                        <p:strVal val="visible"/>
                                      </p:to>
                                    </p:set>
                                    <p:animEffect filter="fade" transition="in">
                                      <p:cBhvr>
                                        <p:cTn id="12" dur="1000"/>
                                        <p:tgtEl>
                                          <p:spTgt spid="605"/>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607"/>
                                        </p:tgtEl>
                                        <p:attrNameLst>
                                          <p:attrName>style.visibility</p:attrName>
                                        </p:attrNameLst>
                                      </p:cBhvr>
                                      <p:to>
                                        <p:strVal val="visible"/>
                                      </p:to>
                                    </p:set>
                                    <p:animEffect filter="fade" transition="in">
                                      <p:cBhvr>
                                        <p:cTn id="17" dur="1000"/>
                                        <p:tgtEl>
                                          <p:spTgt spid="6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08" grpId="1"/>
      <p:bldP build="whole" bldLvl="1" animBg="1" rev="0" advAuto="0" spid="605" grpId="2"/>
      <p:bldP build="whole" bldLvl="1" animBg="1" rev="0" advAuto="0" spid="607" grpId="3"/>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0" name="Line"/>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611" name="The Syndrome of Modern Global Change has evolved into a Planetary Emergency"/>
          <p:cNvSpPr txBox="1"/>
          <p:nvPr/>
        </p:nvSpPr>
        <p:spPr>
          <a:xfrm>
            <a:off x="1199044" y="1152475"/>
            <a:ext cx="21985911" cy="812801"/>
          </a:xfrm>
          <a:prstGeom prst="rect">
            <a:avLst/>
          </a:prstGeom>
          <a:solidFill>
            <a:srgbClr val="DCDEE0">
              <a:alpha val="57152"/>
            </a:srgb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4700"/>
            </a:lvl1pPr>
          </a:lstStyle>
          <a:p>
            <a:pPr/>
            <a:r>
              <a:t>The Syndrome of Modern Global Change has evolved into a Planetary Emergency</a:t>
            </a:r>
          </a:p>
        </p:txBody>
      </p:sp>
      <p:sp>
        <p:nvSpPr>
          <p:cNvPr id="612" name="Homo sapiens has evolved into the most invasive species within the…"/>
          <p:cNvSpPr txBox="1"/>
          <p:nvPr/>
        </p:nvSpPr>
        <p:spPr>
          <a:xfrm>
            <a:off x="1182656" y="2170807"/>
            <a:ext cx="21975089" cy="2235201"/>
          </a:xfrm>
          <a:prstGeom prst="rect">
            <a:avLst/>
          </a:prstGeom>
          <a:solidFill>
            <a:srgbClr val="DCDEE0">
              <a:alpha val="49782"/>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700"/>
            </a:pPr>
            <a:r>
              <a:t>Homo sapiens has evolved into the most invasive species within the </a:t>
            </a:r>
          </a:p>
          <a:p>
            <a:pPr defTabSz="457200">
              <a:defRPr sz="4700"/>
            </a:pPr>
            <a:r>
              <a:t>Earth’s life-support system, </a:t>
            </a:r>
          </a:p>
          <a:p>
            <a:pPr defTabSz="457200">
              <a:defRPr sz="4700"/>
            </a:pPr>
            <a:r>
              <a:t>comparable in growth and impact to a virus in a living organism</a:t>
            </a:r>
          </a:p>
        </p:txBody>
      </p:sp>
      <p:sp>
        <p:nvSpPr>
          <p:cNvPr id="613" name="Being in control of the planet, a therapy requires that…"/>
          <p:cNvSpPr txBox="1"/>
          <p:nvPr/>
        </p:nvSpPr>
        <p:spPr>
          <a:xfrm>
            <a:off x="1179786" y="4578622"/>
            <a:ext cx="21980827" cy="1524001"/>
          </a:xfrm>
          <a:prstGeom prst="rect">
            <a:avLst/>
          </a:prstGeom>
          <a:solidFill>
            <a:srgbClr val="DCDEE0">
              <a:alpha val="50464"/>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700"/>
            </a:pPr>
            <a:r>
              <a:t>Being in control of the planet, a therapy requires that </a:t>
            </a:r>
          </a:p>
          <a:p>
            <a:pPr defTabSz="457200">
              <a:defRPr sz="4700"/>
            </a:pPr>
            <a:r>
              <a:t>the “virus” transforms itself into the healer</a:t>
            </a:r>
          </a:p>
        </p:txBody>
      </p:sp>
      <p:sp>
        <p:nvSpPr>
          <p:cNvPr id="614" name="The Root Cause for the Syndrome of Modern Global Change is…"/>
          <p:cNvSpPr txBox="1"/>
          <p:nvPr/>
        </p:nvSpPr>
        <p:spPr>
          <a:xfrm>
            <a:off x="1158465" y="6271220"/>
            <a:ext cx="22067070" cy="1524001"/>
          </a:xfrm>
          <a:prstGeom prst="rect">
            <a:avLst/>
          </a:prstGeom>
          <a:solidFill>
            <a:srgbClr val="E0DBBC">
              <a:alpha val="49923"/>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700"/>
            </a:pPr>
            <a:r>
              <a:t>The Root Cause for the Syndrome of Modern Global Change is</a:t>
            </a:r>
          </a:p>
          <a:p>
            <a:pPr defTabSz="457200">
              <a:defRPr sz="4700"/>
            </a:pPr>
            <a:r>
              <a:t>an official purpose of economy that is in conflict with the </a:t>
            </a:r>
            <a:r>
              <a:rPr i="1">
                <a:latin typeface="Helvetica"/>
                <a:ea typeface="Helvetica"/>
                <a:cs typeface="Helvetica"/>
                <a:sym typeface="Helvetica"/>
              </a:rPr>
              <a:t>de facto</a:t>
            </a:r>
            <a:r>
              <a:t> purpose.</a:t>
            </a:r>
          </a:p>
        </p:txBody>
      </p:sp>
      <p:sp>
        <p:nvSpPr>
          <p:cNvPr id="615" name="Therapy requires an official purpose of economy aligned to the de facto purpose"/>
          <p:cNvSpPr txBox="1"/>
          <p:nvPr/>
        </p:nvSpPr>
        <p:spPr>
          <a:xfrm>
            <a:off x="1158465" y="8070601"/>
            <a:ext cx="22067069" cy="812801"/>
          </a:xfrm>
          <a:prstGeom prst="rect">
            <a:avLst/>
          </a:prstGeom>
          <a:solidFill>
            <a:srgbClr val="E0DBBC"/>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700"/>
            </a:pPr>
            <a:r>
              <a:t>Therapy requires an official purpose of economy aligned to the </a:t>
            </a:r>
            <a:r>
              <a:rPr i="1">
                <a:latin typeface="Helvetica"/>
                <a:ea typeface="Helvetica"/>
                <a:cs typeface="Helvetica"/>
                <a:sym typeface="Helvetica"/>
              </a:rPr>
              <a:t>de facto</a:t>
            </a:r>
            <a:r>
              <a:t> purpose</a:t>
            </a:r>
          </a:p>
        </p:txBody>
      </p:sp>
      <p:sp>
        <p:nvSpPr>
          <p:cNvPr id="616" name="The Therapy: A New Purpose of Economy"/>
          <p:cNvSpPr txBox="1"/>
          <p:nvPr/>
        </p:nvSpPr>
        <p:spPr>
          <a:xfrm>
            <a:off x="158700" y="68312"/>
            <a:ext cx="11260812"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The Therapy: A New Purpose of Economy</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615"/>
                                        </p:tgtEl>
                                        <p:attrNameLst>
                                          <p:attrName>style.visibility</p:attrName>
                                        </p:attrNameLst>
                                      </p:cBhvr>
                                      <p:to>
                                        <p:strVal val="visible"/>
                                      </p:to>
                                    </p:set>
                                    <p:anim calcmode="lin" valueType="num">
                                      <p:cBhvr>
                                        <p:cTn id="7" dur="1000" fill="hold"/>
                                        <p:tgtEl>
                                          <p:spTgt spid="615"/>
                                        </p:tgtEl>
                                        <p:attrNameLst>
                                          <p:attrName>ppt_x</p:attrName>
                                        </p:attrNameLst>
                                      </p:cBhvr>
                                      <p:tavLst>
                                        <p:tav tm="0">
                                          <p:val>
                                            <p:strVal val="#ppt_x"/>
                                          </p:val>
                                        </p:tav>
                                        <p:tav tm="100000">
                                          <p:val>
                                            <p:strVal val="#ppt_x"/>
                                          </p:val>
                                        </p:tav>
                                      </p:tavLst>
                                    </p:anim>
                                    <p:anim calcmode="lin" valueType="num">
                                      <p:cBhvr>
                                        <p:cTn id="8" dur="1000" fill="hold"/>
                                        <p:tgtEl>
                                          <p:spTgt spid="6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15"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18" name="griggs_p1.tiff" descr="griggs_p1.tiff"/>
          <p:cNvPicPr>
            <a:picLocks noChangeAspect="1"/>
          </p:cNvPicPr>
          <p:nvPr/>
        </p:nvPicPr>
        <p:blipFill>
          <a:blip r:embed="rId2">
            <a:extLst/>
          </a:blip>
          <a:stretch>
            <a:fillRect/>
          </a:stretch>
        </p:blipFill>
        <p:spPr>
          <a:xfrm>
            <a:off x="-82550" y="1217784"/>
            <a:ext cx="7326396" cy="9638580"/>
          </a:xfrm>
          <a:prstGeom prst="rect">
            <a:avLst/>
          </a:prstGeom>
          <a:ln w="12700">
            <a:miter lim="400000"/>
          </a:ln>
        </p:spPr>
      </p:pic>
      <p:sp>
        <p:nvSpPr>
          <p:cNvPr id="619" name="Line"/>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620" name="Image" descr="Image"/>
          <p:cNvPicPr>
            <a:picLocks noChangeAspect="1"/>
          </p:cNvPicPr>
          <p:nvPr/>
        </p:nvPicPr>
        <p:blipFill>
          <a:blip r:embed="rId3">
            <a:extLst/>
          </a:blip>
          <a:stretch>
            <a:fillRect/>
          </a:stretch>
        </p:blipFill>
        <p:spPr>
          <a:xfrm>
            <a:off x="7061200" y="1165175"/>
            <a:ext cx="16022295" cy="12037263"/>
          </a:xfrm>
          <a:prstGeom prst="rect">
            <a:avLst/>
          </a:prstGeom>
          <a:ln w="12700">
            <a:miter lim="400000"/>
          </a:ln>
        </p:spPr>
      </p:pic>
      <p:sp>
        <p:nvSpPr>
          <p:cNvPr id="621" name="New Definition of…"/>
          <p:cNvSpPr/>
          <p:nvPr/>
        </p:nvSpPr>
        <p:spPr>
          <a:xfrm>
            <a:off x="9168831" y="8243578"/>
            <a:ext cx="14793858" cy="5546595"/>
          </a:xfrm>
          <a:prstGeom prst="wedgeEllipseCallout">
            <a:avLst>
              <a:gd name="adj1" fmla="val 15786"/>
              <a:gd name="adj2" fmla="val -98488"/>
            </a:avLst>
          </a:prstGeom>
          <a:solidFill>
            <a:srgbClr val="53585F"/>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defTabSz="457200">
              <a:defRPr sz="4000">
                <a:solidFill>
                  <a:srgbClr val="FFFFFF"/>
                </a:solidFill>
              </a:defRPr>
            </a:pPr>
            <a:r>
              <a:t>New Definition of </a:t>
            </a:r>
          </a:p>
          <a:p>
            <a:pPr defTabSz="457200">
              <a:defRPr sz="4000">
                <a:solidFill>
                  <a:srgbClr val="FFFFFF"/>
                </a:solidFill>
              </a:defRPr>
            </a:pPr>
            <a:r>
              <a:t>Sustainable Development in the Anthropocene: </a:t>
            </a:r>
          </a:p>
          <a:p>
            <a:pPr defTabSz="457200">
              <a:defRPr sz="4000">
                <a:solidFill>
                  <a:srgbClr val="FFFFFF"/>
                </a:solidFill>
              </a:defRPr>
            </a:pPr>
            <a:r>
              <a:t>“Development that meets the needs of the present while safeguarding Earth’s life-support system, on which the welfare of current and future generations depends”</a:t>
            </a:r>
          </a:p>
        </p:txBody>
      </p:sp>
      <p:sp>
        <p:nvSpPr>
          <p:cNvPr id="622" name="New Paradigm"/>
          <p:cNvSpPr/>
          <p:nvPr/>
        </p:nvSpPr>
        <p:spPr>
          <a:xfrm>
            <a:off x="-51369" y="7481578"/>
            <a:ext cx="8786930" cy="2851734"/>
          </a:xfrm>
          <a:prstGeom prst="wedgeEllipseCallout">
            <a:avLst>
              <a:gd name="adj1" fmla="val 82863"/>
              <a:gd name="adj2" fmla="val -84819"/>
            </a:avLst>
          </a:prstGeom>
          <a:solidFill>
            <a:srgbClr val="53585F"/>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4000">
                <a:solidFill>
                  <a:srgbClr val="FFFFFF"/>
                </a:solidFill>
              </a:defRPr>
            </a:lvl1pPr>
          </a:lstStyle>
          <a:p>
            <a:pPr/>
            <a:r>
              <a:t>New Paradigm</a:t>
            </a:r>
          </a:p>
        </p:txBody>
      </p:sp>
      <p:sp>
        <p:nvSpPr>
          <p:cNvPr id="623" name="Griggs et al., 2013"/>
          <p:cNvSpPr txBox="1"/>
          <p:nvPr/>
        </p:nvSpPr>
        <p:spPr>
          <a:xfrm>
            <a:off x="1413319" y="12827000"/>
            <a:ext cx="3269362"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lvl1pPr>
          </a:lstStyle>
          <a:p>
            <a:pPr/>
            <a:r>
              <a:t>Griggs et al., 2013</a:t>
            </a:r>
          </a:p>
        </p:txBody>
      </p:sp>
      <p:sp>
        <p:nvSpPr>
          <p:cNvPr id="624" name="The Therapy: A New Purpose of Economy"/>
          <p:cNvSpPr txBox="1"/>
          <p:nvPr/>
        </p:nvSpPr>
        <p:spPr>
          <a:xfrm>
            <a:off x="158700" y="68312"/>
            <a:ext cx="11260812"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The Therapy: A New Purpose of Economy</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621"/>
                                        </p:tgtEl>
                                        <p:attrNameLst>
                                          <p:attrName>style.visibility</p:attrName>
                                        </p:attrNameLst>
                                      </p:cBhvr>
                                      <p:to>
                                        <p:strVal val="visible"/>
                                      </p:to>
                                    </p:set>
                                    <p:anim calcmode="lin" valueType="num">
                                      <p:cBhvr>
                                        <p:cTn id="7" dur="750" fill="hold"/>
                                        <p:tgtEl>
                                          <p:spTgt spid="621"/>
                                        </p:tgtEl>
                                        <p:attrNameLst>
                                          <p:attrName>ppt_w</p:attrName>
                                        </p:attrNameLst>
                                      </p:cBhvr>
                                      <p:tavLst>
                                        <p:tav tm="0">
                                          <p:val>
                                            <p:fltVal val="0"/>
                                          </p:val>
                                        </p:tav>
                                        <p:tav tm="100000">
                                          <p:val>
                                            <p:strVal val="#ppt_w"/>
                                          </p:val>
                                        </p:tav>
                                      </p:tavLst>
                                    </p:anim>
                                    <p:anim calcmode="lin" valueType="num">
                                      <p:cBhvr>
                                        <p:cTn id="8" dur="750" fill="hold"/>
                                        <p:tgtEl>
                                          <p:spTgt spid="62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622"/>
                                        </p:tgtEl>
                                        <p:attrNameLst>
                                          <p:attrName>style.visibility</p:attrName>
                                        </p:attrNameLst>
                                      </p:cBhvr>
                                      <p:to>
                                        <p:strVal val="visible"/>
                                      </p:to>
                                    </p:set>
                                    <p:anim calcmode="lin" valueType="num">
                                      <p:cBhvr>
                                        <p:cTn id="13" dur="750" fill="hold"/>
                                        <p:tgtEl>
                                          <p:spTgt spid="622"/>
                                        </p:tgtEl>
                                        <p:attrNameLst>
                                          <p:attrName>ppt_w</p:attrName>
                                        </p:attrNameLst>
                                      </p:cBhvr>
                                      <p:tavLst>
                                        <p:tav tm="0">
                                          <p:val>
                                            <p:fltVal val="0"/>
                                          </p:val>
                                        </p:tav>
                                        <p:tav tm="100000">
                                          <p:val>
                                            <p:strVal val="#ppt_w"/>
                                          </p:val>
                                        </p:tav>
                                      </p:tavLst>
                                    </p:anim>
                                    <p:anim calcmode="lin" valueType="num">
                                      <p:cBhvr>
                                        <p:cTn id="14" dur="750" fill="hold"/>
                                        <p:tgtEl>
                                          <p:spTgt spid="62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21" grpId="1"/>
      <p:bldP build="whole" bldLvl="1" animBg="1" rev="0" advAuto="0" spid="622" grpId="2"/>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26" name="griggs_p1.tiff" descr="griggs_p1.tiff"/>
          <p:cNvPicPr>
            <a:picLocks noChangeAspect="1"/>
          </p:cNvPicPr>
          <p:nvPr/>
        </p:nvPicPr>
        <p:blipFill>
          <a:blip r:embed="rId2">
            <a:extLst/>
          </a:blip>
          <a:stretch>
            <a:fillRect/>
          </a:stretch>
        </p:blipFill>
        <p:spPr>
          <a:xfrm>
            <a:off x="-82550" y="1217784"/>
            <a:ext cx="7326396" cy="9638580"/>
          </a:xfrm>
          <a:prstGeom prst="rect">
            <a:avLst/>
          </a:prstGeom>
          <a:ln w="12700">
            <a:miter lim="400000"/>
          </a:ln>
        </p:spPr>
      </p:pic>
      <p:sp>
        <p:nvSpPr>
          <p:cNvPr id="627" name="Line"/>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628" name="Image" descr="Image"/>
          <p:cNvPicPr>
            <a:picLocks noChangeAspect="1"/>
          </p:cNvPicPr>
          <p:nvPr/>
        </p:nvPicPr>
        <p:blipFill>
          <a:blip r:embed="rId3">
            <a:extLst/>
          </a:blip>
          <a:stretch>
            <a:fillRect/>
          </a:stretch>
        </p:blipFill>
        <p:spPr>
          <a:xfrm>
            <a:off x="7061200" y="1165175"/>
            <a:ext cx="16022295" cy="12037263"/>
          </a:xfrm>
          <a:prstGeom prst="rect">
            <a:avLst/>
          </a:prstGeom>
          <a:ln w="12700">
            <a:miter lim="400000"/>
          </a:ln>
        </p:spPr>
      </p:pic>
      <p:pic>
        <p:nvPicPr>
          <p:cNvPr id="629" name="Image" descr="Image"/>
          <p:cNvPicPr>
            <a:picLocks noChangeAspect="1"/>
          </p:cNvPicPr>
          <p:nvPr/>
        </p:nvPicPr>
        <p:blipFill>
          <a:blip r:embed="rId4">
            <a:extLst/>
          </a:blip>
          <a:stretch>
            <a:fillRect/>
          </a:stretch>
        </p:blipFill>
        <p:spPr>
          <a:xfrm>
            <a:off x="7131507" y="1316429"/>
            <a:ext cx="15881681" cy="12229221"/>
          </a:xfrm>
          <a:prstGeom prst="rect">
            <a:avLst/>
          </a:prstGeom>
          <a:ln w="12700">
            <a:miter lim="400000"/>
          </a:ln>
        </p:spPr>
      </p:pic>
      <p:sp>
        <p:nvSpPr>
          <p:cNvPr id="630" name="New Paradigm:…"/>
          <p:cNvSpPr/>
          <p:nvPr/>
        </p:nvSpPr>
        <p:spPr>
          <a:xfrm>
            <a:off x="-51369" y="9840934"/>
            <a:ext cx="12126094" cy="3565778"/>
          </a:xfrm>
          <a:prstGeom prst="wedgeEllipseCallout">
            <a:avLst>
              <a:gd name="adj1" fmla="val 78300"/>
              <a:gd name="adj2" fmla="val -61338"/>
            </a:avLst>
          </a:prstGeom>
          <a:solidFill>
            <a:srgbClr val="53585F"/>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defTabSz="457200">
              <a:defRPr sz="4000">
                <a:solidFill>
                  <a:srgbClr val="FFFFFF"/>
                </a:solidFill>
              </a:defRPr>
            </a:pPr>
            <a:r>
              <a:t>New Paradigm:</a:t>
            </a:r>
          </a:p>
          <a:p>
            <a:pPr defTabSz="457200">
              <a:defRPr sz="4000">
                <a:solidFill>
                  <a:srgbClr val="FFFFFF"/>
                </a:solidFill>
              </a:defRPr>
            </a:pPr>
            <a:r>
              <a:t>Still neglecting the reciprocity of humans and the Earth’s life-support system</a:t>
            </a:r>
          </a:p>
        </p:txBody>
      </p:sp>
      <p:sp>
        <p:nvSpPr>
          <p:cNvPr id="631" name="The Therapy: A New Purpose of Economy"/>
          <p:cNvSpPr txBox="1"/>
          <p:nvPr/>
        </p:nvSpPr>
        <p:spPr>
          <a:xfrm>
            <a:off x="158700" y="68312"/>
            <a:ext cx="11260812"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The Therapy: A New Purpose of Economy</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629"/>
                                        </p:tgtEl>
                                        <p:attrNameLst>
                                          <p:attrName>style.visibility</p:attrName>
                                        </p:attrNameLst>
                                      </p:cBhvr>
                                      <p:to>
                                        <p:strVal val="visible"/>
                                      </p:to>
                                    </p:set>
                                    <p:animEffect filter="fade" transition="in">
                                      <p:cBhvr>
                                        <p:cTn id="7" dur="1000"/>
                                        <p:tgtEl>
                                          <p:spTgt spid="629"/>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6" presetID="23" grpId="2" fill="hold">
                                  <p:stCondLst>
                                    <p:cond delay="0"/>
                                  </p:stCondLst>
                                  <p:iterate type="el" backwards="0">
                                    <p:tmAbs val="0"/>
                                  </p:iterate>
                                  <p:childTnLst>
                                    <p:set>
                                      <p:cBhvr>
                                        <p:cTn id="11" fill="hold"/>
                                        <p:tgtEl>
                                          <p:spTgt spid="630"/>
                                        </p:tgtEl>
                                        <p:attrNameLst>
                                          <p:attrName>style.visibility</p:attrName>
                                        </p:attrNameLst>
                                      </p:cBhvr>
                                      <p:to>
                                        <p:strVal val="visible"/>
                                      </p:to>
                                    </p:set>
                                    <p:anim calcmode="lin" valueType="num">
                                      <p:cBhvr>
                                        <p:cTn id="12" dur="750" fill="hold"/>
                                        <p:tgtEl>
                                          <p:spTgt spid="630"/>
                                        </p:tgtEl>
                                        <p:attrNameLst>
                                          <p:attrName>ppt_w</p:attrName>
                                        </p:attrNameLst>
                                      </p:cBhvr>
                                      <p:tavLst>
                                        <p:tav tm="0">
                                          <p:val>
                                            <p:fltVal val="0"/>
                                          </p:val>
                                        </p:tav>
                                        <p:tav tm="100000">
                                          <p:val>
                                            <p:strVal val="#ppt_w"/>
                                          </p:val>
                                        </p:tav>
                                      </p:tavLst>
                                    </p:anim>
                                    <p:anim calcmode="lin" valueType="num">
                                      <p:cBhvr>
                                        <p:cTn id="13" dur="750" fill="hold"/>
                                        <p:tgtEl>
                                          <p:spTgt spid="63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30" grpId="2"/>
      <p:bldP build="whole" bldLvl="1" animBg="1" rev="0" advAuto="0" spid="629"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33" name="griggs_p1.tiff" descr="griggs_p1.tiff"/>
          <p:cNvPicPr>
            <a:picLocks noChangeAspect="1"/>
          </p:cNvPicPr>
          <p:nvPr/>
        </p:nvPicPr>
        <p:blipFill>
          <a:blip r:embed="rId2">
            <a:extLst/>
          </a:blip>
          <a:stretch>
            <a:fillRect/>
          </a:stretch>
        </p:blipFill>
        <p:spPr>
          <a:xfrm>
            <a:off x="-82550" y="1217784"/>
            <a:ext cx="7326396" cy="9638580"/>
          </a:xfrm>
          <a:prstGeom prst="rect">
            <a:avLst/>
          </a:prstGeom>
          <a:ln w="12700">
            <a:miter lim="400000"/>
          </a:ln>
        </p:spPr>
      </p:pic>
      <p:sp>
        <p:nvSpPr>
          <p:cNvPr id="634" name="Line"/>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635" name="Image" descr="Image"/>
          <p:cNvPicPr>
            <a:picLocks noChangeAspect="1"/>
          </p:cNvPicPr>
          <p:nvPr/>
        </p:nvPicPr>
        <p:blipFill>
          <a:blip r:embed="rId3">
            <a:extLst/>
          </a:blip>
          <a:stretch>
            <a:fillRect/>
          </a:stretch>
        </p:blipFill>
        <p:spPr>
          <a:xfrm>
            <a:off x="7061200" y="1165175"/>
            <a:ext cx="16022295" cy="12037263"/>
          </a:xfrm>
          <a:prstGeom prst="rect">
            <a:avLst/>
          </a:prstGeom>
          <a:ln w="12700">
            <a:miter lim="400000"/>
          </a:ln>
        </p:spPr>
      </p:pic>
      <p:pic>
        <p:nvPicPr>
          <p:cNvPr id="636" name="Image" descr="Image"/>
          <p:cNvPicPr>
            <a:picLocks noChangeAspect="1"/>
          </p:cNvPicPr>
          <p:nvPr/>
        </p:nvPicPr>
        <p:blipFill>
          <a:blip r:embed="rId4">
            <a:extLst/>
          </a:blip>
          <a:stretch>
            <a:fillRect/>
          </a:stretch>
        </p:blipFill>
        <p:spPr>
          <a:xfrm>
            <a:off x="7131507" y="1316429"/>
            <a:ext cx="15881681" cy="12229221"/>
          </a:xfrm>
          <a:prstGeom prst="rect">
            <a:avLst/>
          </a:prstGeom>
          <a:ln w="12700">
            <a:miter lim="400000"/>
          </a:ln>
        </p:spPr>
      </p:pic>
      <p:grpSp>
        <p:nvGrpSpPr>
          <p:cNvPr id="639" name="Group"/>
          <p:cNvGrpSpPr/>
          <p:nvPr/>
        </p:nvGrpSpPr>
        <p:grpSpPr>
          <a:xfrm>
            <a:off x="12407900" y="2503637"/>
            <a:ext cx="11087100" cy="11796563"/>
            <a:chOff x="0" y="0"/>
            <a:chExt cx="11087100" cy="11796562"/>
          </a:xfrm>
        </p:grpSpPr>
        <p:pic>
          <p:nvPicPr>
            <p:cNvPr id="637" name="Griggs_etal_NYT-Image.jpg" descr="Griggs_etal_NYT-Image.jpg"/>
            <p:cNvPicPr>
              <a:picLocks noChangeAspect="1"/>
            </p:cNvPicPr>
            <p:nvPr/>
          </p:nvPicPr>
          <p:blipFill>
            <a:blip r:embed="rId5">
              <a:extLst/>
            </a:blip>
            <a:stretch>
              <a:fillRect/>
            </a:stretch>
          </p:blipFill>
          <p:spPr>
            <a:xfrm>
              <a:off x="0" y="0"/>
              <a:ext cx="10783687" cy="10740725"/>
            </a:xfrm>
            <a:prstGeom prst="rect">
              <a:avLst/>
            </a:prstGeom>
            <a:ln w="12700" cap="flat">
              <a:noFill/>
              <a:miter lim="400000"/>
            </a:ln>
            <a:effectLst/>
          </p:spPr>
        </p:pic>
        <p:sp>
          <p:nvSpPr>
            <p:cNvPr id="638" name="nytimes.com"/>
            <p:cNvSpPr/>
            <p:nvPr/>
          </p:nvSpPr>
          <p:spPr>
            <a:xfrm>
              <a:off x="9817100" y="10526562"/>
              <a:ext cx="1270000"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000"/>
              </a:lvl1pPr>
            </a:lstStyle>
            <a:p>
              <a:pPr/>
              <a:r>
                <a:t>nytimes.com</a:t>
              </a:r>
            </a:p>
          </p:txBody>
        </p:sp>
      </p:grpSp>
      <p:grpSp>
        <p:nvGrpSpPr>
          <p:cNvPr id="642" name="Group"/>
          <p:cNvGrpSpPr/>
          <p:nvPr/>
        </p:nvGrpSpPr>
        <p:grpSpPr>
          <a:xfrm>
            <a:off x="12443592" y="2507580"/>
            <a:ext cx="11704055" cy="11647240"/>
            <a:chOff x="0" y="0"/>
            <a:chExt cx="11704054" cy="11647238"/>
          </a:xfrm>
        </p:grpSpPr>
        <p:pic>
          <p:nvPicPr>
            <p:cNvPr id="640" name="Griggs_etal_physics.org.jpeg" descr="Griggs_etal_physics.org.jpeg"/>
            <p:cNvPicPr>
              <a:picLocks noChangeAspect="1"/>
            </p:cNvPicPr>
            <p:nvPr/>
          </p:nvPicPr>
          <p:blipFill>
            <a:blip r:embed="rId6">
              <a:extLst/>
            </a:blip>
            <a:stretch>
              <a:fillRect/>
            </a:stretch>
          </p:blipFill>
          <p:spPr>
            <a:xfrm>
              <a:off x="0" y="0"/>
              <a:ext cx="11704055" cy="11647239"/>
            </a:xfrm>
            <a:prstGeom prst="rect">
              <a:avLst/>
            </a:prstGeom>
            <a:ln w="12700" cap="flat">
              <a:noFill/>
              <a:miter lim="400000"/>
            </a:ln>
            <a:effectLst/>
          </p:spPr>
        </p:pic>
        <p:sp>
          <p:nvSpPr>
            <p:cNvPr id="641" name="phys.com"/>
            <p:cNvSpPr txBox="1"/>
            <p:nvPr/>
          </p:nvSpPr>
          <p:spPr>
            <a:xfrm>
              <a:off x="9399212" y="10421019"/>
              <a:ext cx="1786891" cy="558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000"/>
              </a:lvl1pPr>
            </a:lstStyle>
            <a:p>
              <a:pPr/>
              <a:r>
                <a:t>phys.com</a:t>
              </a:r>
            </a:p>
          </p:txBody>
        </p:sp>
      </p:grpSp>
      <p:grpSp>
        <p:nvGrpSpPr>
          <p:cNvPr id="645" name="Group"/>
          <p:cNvGrpSpPr/>
          <p:nvPr/>
        </p:nvGrpSpPr>
        <p:grpSpPr>
          <a:xfrm>
            <a:off x="12449267" y="2526030"/>
            <a:ext cx="11840118" cy="11203940"/>
            <a:chOff x="0" y="0"/>
            <a:chExt cx="11840117" cy="11203939"/>
          </a:xfrm>
        </p:grpSpPr>
        <p:pic>
          <p:nvPicPr>
            <p:cNvPr id="643" name="e4h.png" descr="e4h.png"/>
            <p:cNvPicPr>
              <a:picLocks noChangeAspect="1"/>
            </p:cNvPicPr>
            <p:nvPr/>
          </p:nvPicPr>
          <p:blipFill>
            <a:blip r:embed="rId7">
              <a:extLst/>
            </a:blip>
            <a:stretch>
              <a:fillRect/>
            </a:stretch>
          </p:blipFill>
          <p:spPr>
            <a:xfrm>
              <a:off x="0" y="0"/>
              <a:ext cx="11260812" cy="11203940"/>
            </a:xfrm>
            <a:prstGeom prst="rect">
              <a:avLst/>
            </a:prstGeom>
            <a:ln w="12700" cap="flat">
              <a:noFill/>
              <a:miter lim="400000"/>
            </a:ln>
            <a:effectLst/>
          </p:spPr>
        </p:pic>
        <p:sp>
          <p:nvSpPr>
            <p:cNvPr id="644" name="Plag &amp; Jules-Plag, 2013"/>
            <p:cNvSpPr txBox="1"/>
            <p:nvPr/>
          </p:nvSpPr>
          <p:spPr>
            <a:xfrm>
              <a:off x="7660547" y="10453369"/>
              <a:ext cx="4179571" cy="558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000"/>
              </a:lvl1pPr>
            </a:lstStyle>
            <a:p>
              <a:pPr/>
              <a:r>
                <a:t>Plag &amp; Jules-Plag, 2013</a:t>
              </a:r>
            </a:p>
          </p:txBody>
        </p:sp>
      </p:grpSp>
      <p:sp>
        <p:nvSpPr>
          <p:cNvPr id="646" name="Not reflecting the official purpose of economy correctly"/>
          <p:cNvSpPr/>
          <p:nvPr/>
        </p:nvSpPr>
        <p:spPr>
          <a:xfrm>
            <a:off x="-51369" y="9840934"/>
            <a:ext cx="12126094" cy="3565778"/>
          </a:xfrm>
          <a:prstGeom prst="wedgeEllipseCallout">
            <a:avLst>
              <a:gd name="adj1" fmla="val 78300"/>
              <a:gd name="adj2" fmla="val -61338"/>
            </a:avLst>
          </a:prstGeom>
          <a:solidFill>
            <a:srgbClr val="53585F"/>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4000">
                <a:solidFill>
                  <a:srgbClr val="FFFFFF"/>
                </a:solidFill>
              </a:defRPr>
            </a:lvl1pPr>
          </a:lstStyle>
          <a:p>
            <a:pPr/>
            <a:r>
              <a:t>Not reflecting the official purpose of economy correctly </a:t>
            </a:r>
          </a:p>
        </p:txBody>
      </p:sp>
      <p:sp>
        <p:nvSpPr>
          <p:cNvPr id="647" name="The Therapy: A New Purpose of Economy"/>
          <p:cNvSpPr txBox="1"/>
          <p:nvPr/>
        </p:nvSpPr>
        <p:spPr>
          <a:xfrm>
            <a:off x="158700" y="68312"/>
            <a:ext cx="11260812"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The Therapy: A New Purpose of Economy</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639"/>
                                        </p:tgtEl>
                                        <p:attrNameLst>
                                          <p:attrName>style.visibility</p:attrName>
                                        </p:attrNameLst>
                                      </p:cBhvr>
                                      <p:to>
                                        <p:strVal val="visible"/>
                                      </p:to>
                                    </p:set>
                                    <p:animEffect filter="fade" transition="in">
                                      <p:cBhvr>
                                        <p:cTn id="7" dur="1000"/>
                                        <p:tgtEl>
                                          <p:spTgt spid="639"/>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642"/>
                                        </p:tgtEl>
                                        <p:attrNameLst>
                                          <p:attrName>style.visibility</p:attrName>
                                        </p:attrNameLst>
                                      </p:cBhvr>
                                      <p:to>
                                        <p:strVal val="visible"/>
                                      </p:to>
                                    </p:set>
                                    <p:animEffect filter="fade" transition="in">
                                      <p:cBhvr>
                                        <p:cTn id="12" dur="1000"/>
                                        <p:tgtEl>
                                          <p:spTgt spid="642"/>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645"/>
                                        </p:tgtEl>
                                        <p:attrNameLst>
                                          <p:attrName>style.visibility</p:attrName>
                                        </p:attrNameLst>
                                      </p:cBhvr>
                                      <p:to>
                                        <p:strVal val="visible"/>
                                      </p:to>
                                    </p:set>
                                    <p:animEffect filter="fade" transition="in">
                                      <p:cBhvr>
                                        <p:cTn id="17" dur="1000"/>
                                        <p:tgtEl>
                                          <p:spTgt spid="645"/>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16" presetID="23" grpId="4" fill="hold">
                                  <p:stCondLst>
                                    <p:cond delay="0"/>
                                  </p:stCondLst>
                                  <p:iterate type="el" backwards="0">
                                    <p:tmAbs val="0"/>
                                  </p:iterate>
                                  <p:childTnLst>
                                    <p:set>
                                      <p:cBhvr>
                                        <p:cTn id="21" fill="hold"/>
                                        <p:tgtEl>
                                          <p:spTgt spid="646"/>
                                        </p:tgtEl>
                                        <p:attrNameLst>
                                          <p:attrName>style.visibility</p:attrName>
                                        </p:attrNameLst>
                                      </p:cBhvr>
                                      <p:to>
                                        <p:strVal val="visible"/>
                                      </p:to>
                                    </p:set>
                                    <p:anim calcmode="lin" valueType="num">
                                      <p:cBhvr>
                                        <p:cTn id="22" dur="750" fill="hold"/>
                                        <p:tgtEl>
                                          <p:spTgt spid="646"/>
                                        </p:tgtEl>
                                        <p:attrNameLst>
                                          <p:attrName>ppt_w</p:attrName>
                                        </p:attrNameLst>
                                      </p:cBhvr>
                                      <p:tavLst>
                                        <p:tav tm="0">
                                          <p:val>
                                            <p:fltVal val="0"/>
                                          </p:val>
                                        </p:tav>
                                        <p:tav tm="100000">
                                          <p:val>
                                            <p:strVal val="#ppt_w"/>
                                          </p:val>
                                        </p:tav>
                                      </p:tavLst>
                                    </p:anim>
                                    <p:anim calcmode="lin" valueType="num">
                                      <p:cBhvr>
                                        <p:cTn id="23" dur="750" fill="hold"/>
                                        <p:tgtEl>
                                          <p:spTgt spid="64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46" grpId="4"/>
      <p:bldP build="whole" bldLvl="1" animBg="1" rev="0" advAuto="0" spid="639" grpId="1"/>
      <p:bldP build="whole" bldLvl="1" animBg="1" rev="0" advAuto="0" spid="642" grpId="2"/>
      <p:bldP build="whole" bldLvl="1" animBg="1" rev="0" advAuto="0" spid="645" grpId="3"/>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9" name="Line"/>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650" name="Group" descr="Group"/>
          <p:cNvPicPr>
            <a:picLocks noChangeAspect="1"/>
          </p:cNvPicPr>
          <p:nvPr/>
        </p:nvPicPr>
        <p:blipFill>
          <a:blip r:embed="rId2">
            <a:extLst/>
          </a:blip>
          <a:stretch>
            <a:fillRect/>
          </a:stretch>
        </p:blipFill>
        <p:spPr>
          <a:xfrm>
            <a:off x="5237826" y="35910"/>
            <a:ext cx="13865687" cy="13795660"/>
          </a:xfrm>
          <a:prstGeom prst="rect">
            <a:avLst/>
          </a:prstGeom>
          <a:ln w="12700">
            <a:miter lim="400000"/>
          </a:ln>
        </p:spPr>
      </p:pic>
      <p:sp>
        <p:nvSpPr>
          <p:cNvPr id="651" name="Flows"/>
          <p:cNvSpPr/>
          <p:nvPr/>
        </p:nvSpPr>
        <p:spPr>
          <a:xfrm>
            <a:off x="10076650" y="2938342"/>
            <a:ext cx="4373689" cy="855700"/>
          </a:xfrm>
          <a:prstGeom prst="roundRect">
            <a:avLst>
              <a:gd name="adj" fmla="val 25116"/>
            </a:avLst>
          </a:prstGeom>
          <a:solidFill>
            <a:srgbClr val="D7E8E7"/>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1130300">
              <a:defRPr sz="4000">
                <a:solidFill>
                  <a:srgbClr val="235D0B"/>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lvl1pPr>
          </a:lstStyle>
          <a:p>
            <a:pPr>
              <a:defRPr sz="3000"/>
            </a:pPr>
            <a:r>
              <a:rPr sz="4000"/>
              <a:t>Flows </a:t>
            </a:r>
          </a:p>
        </p:txBody>
      </p:sp>
      <p:grpSp>
        <p:nvGrpSpPr>
          <p:cNvPr id="662" name="Group"/>
          <p:cNvGrpSpPr/>
          <p:nvPr/>
        </p:nvGrpSpPr>
        <p:grpSpPr>
          <a:xfrm>
            <a:off x="6345675" y="571499"/>
            <a:ext cx="11832350" cy="12465761"/>
            <a:chOff x="0" y="-241300"/>
            <a:chExt cx="11832349" cy="12465760"/>
          </a:xfrm>
        </p:grpSpPr>
        <p:pic>
          <p:nvPicPr>
            <p:cNvPr id="652" name="Image" descr="Image"/>
            <p:cNvPicPr>
              <a:picLocks noChangeAspect="1"/>
            </p:cNvPicPr>
            <p:nvPr/>
          </p:nvPicPr>
          <p:blipFill>
            <a:blip r:embed="rId3">
              <a:alphaModFix amt="34509"/>
              <a:extLst/>
            </a:blip>
            <a:stretch>
              <a:fillRect/>
            </a:stretch>
          </p:blipFill>
          <p:spPr>
            <a:xfrm>
              <a:off x="0" y="0"/>
              <a:ext cx="0" cy="0"/>
            </a:xfrm>
            <a:prstGeom prst="rect">
              <a:avLst/>
            </a:prstGeom>
            <a:ln w="12700" cap="flat">
              <a:noFill/>
              <a:miter lim="400000"/>
            </a:ln>
            <a:effectLst/>
          </p:spPr>
        </p:pic>
        <p:grpSp>
          <p:nvGrpSpPr>
            <p:cNvPr id="661" name="Group"/>
            <p:cNvGrpSpPr/>
            <p:nvPr/>
          </p:nvGrpSpPr>
          <p:grpSpPr>
            <a:xfrm>
              <a:off x="0" y="-241301"/>
              <a:ext cx="11832350" cy="12465761"/>
              <a:chOff x="0" y="0"/>
              <a:chExt cx="11832349" cy="12465760"/>
            </a:xfrm>
          </p:grpSpPr>
          <p:grpSp>
            <p:nvGrpSpPr>
              <p:cNvPr id="659" name="Group"/>
              <p:cNvGrpSpPr/>
              <p:nvPr/>
            </p:nvGrpSpPr>
            <p:grpSpPr>
              <a:xfrm>
                <a:off x="0" y="-1"/>
                <a:ext cx="11832350" cy="12465761"/>
                <a:chOff x="0" y="0"/>
                <a:chExt cx="11832349" cy="12465759"/>
              </a:xfrm>
            </p:grpSpPr>
            <p:sp>
              <p:nvSpPr>
                <p:cNvPr id="653" name="Triangle"/>
                <p:cNvSpPr/>
                <p:nvPr/>
              </p:nvSpPr>
              <p:spPr>
                <a:xfrm>
                  <a:off x="4892340" y="0"/>
                  <a:ext cx="2050958" cy="44277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noFill/>
                <a:ln w="63500" cap="flat">
                  <a:solidFill>
                    <a:srgbClr val="FFFFFF"/>
                  </a:solidFill>
                  <a:prstDash val="solid"/>
                  <a:miter lim="400000"/>
                </a:ln>
                <a:effectLst/>
              </p:spPr>
              <p:txBody>
                <a:bodyPr wrap="square" lIns="50800" tIns="50800" rIns="50800" bIns="50800" numCol="1" anchor="ctr">
                  <a:noAutofit/>
                </a:bodyPr>
                <a:lstStyle/>
                <a:p>
                  <a:pPr>
                    <a:defRPr sz="3200">
                      <a:solidFill>
                        <a:srgbClr val="FFFFFF"/>
                      </a:solidFill>
                    </a:defRPr>
                  </a:pPr>
                </a:p>
              </p:txBody>
            </p:sp>
            <p:sp>
              <p:nvSpPr>
                <p:cNvPr id="654" name="Triangle"/>
                <p:cNvSpPr/>
                <p:nvPr/>
              </p:nvSpPr>
              <p:spPr>
                <a:xfrm rot="18000000">
                  <a:off x="1404546" y="2032000"/>
                  <a:ext cx="2050958" cy="44277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noFill/>
                <a:ln w="63500" cap="flat">
                  <a:solidFill>
                    <a:srgbClr val="FFFFFF"/>
                  </a:solidFill>
                  <a:prstDash val="solid"/>
                  <a:miter lim="400000"/>
                </a:ln>
                <a:effectLst/>
              </p:spPr>
              <p:txBody>
                <a:bodyPr wrap="square" lIns="50800" tIns="50800" rIns="50800" bIns="50800" numCol="1" anchor="ctr">
                  <a:noAutofit/>
                </a:bodyPr>
                <a:lstStyle/>
                <a:p>
                  <a:pPr>
                    <a:defRPr sz="3200">
                      <a:solidFill>
                        <a:srgbClr val="FFFFFF"/>
                      </a:solidFill>
                    </a:defRPr>
                  </a:pPr>
                </a:p>
              </p:txBody>
            </p:sp>
            <p:sp>
              <p:nvSpPr>
                <p:cNvPr id="655" name="Triangle"/>
                <p:cNvSpPr/>
                <p:nvPr/>
              </p:nvSpPr>
              <p:spPr>
                <a:xfrm rot="14400000">
                  <a:off x="1404546" y="6019800"/>
                  <a:ext cx="2050958" cy="44277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noFill/>
                <a:ln w="63500" cap="flat">
                  <a:solidFill>
                    <a:srgbClr val="FFFFFF"/>
                  </a:solidFill>
                  <a:prstDash val="solid"/>
                  <a:miter lim="400000"/>
                </a:ln>
                <a:effectLst/>
              </p:spPr>
              <p:txBody>
                <a:bodyPr wrap="square" lIns="50800" tIns="50800" rIns="50800" bIns="50800" numCol="1" anchor="ctr">
                  <a:noAutofit/>
                </a:bodyPr>
                <a:lstStyle/>
                <a:p>
                  <a:pPr>
                    <a:defRPr sz="3200">
                      <a:solidFill>
                        <a:srgbClr val="FFFFFF"/>
                      </a:solidFill>
                    </a:defRPr>
                  </a:pPr>
                </a:p>
              </p:txBody>
            </p:sp>
            <p:sp>
              <p:nvSpPr>
                <p:cNvPr id="656" name="Triangle"/>
                <p:cNvSpPr/>
                <p:nvPr/>
              </p:nvSpPr>
              <p:spPr>
                <a:xfrm rot="10800000">
                  <a:off x="4892340" y="8037978"/>
                  <a:ext cx="2050958" cy="44277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noFill/>
                <a:ln w="63500" cap="flat">
                  <a:solidFill>
                    <a:srgbClr val="FFFFFF"/>
                  </a:solidFill>
                  <a:prstDash val="solid"/>
                  <a:miter lim="400000"/>
                </a:ln>
                <a:effectLst/>
              </p:spPr>
              <p:txBody>
                <a:bodyPr wrap="square" lIns="50800" tIns="50800" rIns="50800" bIns="50800" numCol="1" anchor="ctr">
                  <a:noAutofit/>
                </a:bodyPr>
                <a:lstStyle/>
                <a:p>
                  <a:pPr>
                    <a:defRPr sz="3200">
                      <a:solidFill>
                        <a:srgbClr val="FFFFFF"/>
                      </a:solidFill>
                    </a:defRPr>
                  </a:pPr>
                </a:p>
              </p:txBody>
            </p:sp>
            <p:sp>
              <p:nvSpPr>
                <p:cNvPr id="657" name="Triangle"/>
                <p:cNvSpPr/>
                <p:nvPr/>
              </p:nvSpPr>
              <p:spPr>
                <a:xfrm rot="3600000">
                  <a:off x="8376846" y="2032000"/>
                  <a:ext cx="2050958" cy="44277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noFill/>
                <a:ln w="63500" cap="flat">
                  <a:solidFill>
                    <a:srgbClr val="FFFFFF"/>
                  </a:solidFill>
                  <a:prstDash val="solid"/>
                  <a:miter lim="400000"/>
                </a:ln>
                <a:effectLst/>
              </p:spPr>
              <p:txBody>
                <a:bodyPr wrap="square" lIns="50800" tIns="50800" rIns="50800" bIns="50800" numCol="1" anchor="ctr">
                  <a:noAutofit/>
                </a:bodyPr>
                <a:lstStyle/>
                <a:p>
                  <a:pPr>
                    <a:defRPr sz="3200">
                      <a:solidFill>
                        <a:srgbClr val="FFFFFF"/>
                      </a:solidFill>
                    </a:defRPr>
                  </a:pPr>
                </a:p>
              </p:txBody>
            </p:sp>
            <p:sp>
              <p:nvSpPr>
                <p:cNvPr id="658" name="Triangle"/>
                <p:cNvSpPr/>
                <p:nvPr/>
              </p:nvSpPr>
              <p:spPr>
                <a:xfrm rot="7200000">
                  <a:off x="8364146" y="6019800"/>
                  <a:ext cx="2050958" cy="44277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noFill/>
                <a:ln w="63500" cap="flat">
                  <a:solidFill>
                    <a:srgbClr val="FFFFFF"/>
                  </a:solidFill>
                  <a:prstDash val="solid"/>
                  <a:miter lim="400000"/>
                </a:ln>
                <a:effectLst/>
              </p:spPr>
              <p:txBody>
                <a:bodyPr wrap="square" lIns="50800" tIns="50800" rIns="50800" bIns="50800" numCol="1" anchor="ctr">
                  <a:noAutofit/>
                </a:bodyPr>
                <a:lstStyle/>
                <a:p>
                  <a:pPr>
                    <a:defRPr sz="3200">
                      <a:solidFill>
                        <a:srgbClr val="FFFFFF"/>
                      </a:solidFill>
                    </a:defRPr>
                  </a:pPr>
                </a:p>
              </p:txBody>
            </p:sp>
          </p:grpSp>
          <p:pic>
            <p:nvPicPr>
              <p:cNvPr id="660" name="Money Round.png" descr="Money Round.png"/>
              <p:cNvPicPr>
                <a:picLocks noChangeAspect="1"/>
              </p:cNvPicPr>
              <p:nvPr/>
            </p:nvPicPr>
            <p:blipFill>
              <a:blip r:embed="rId4">
                <a:extLst/>
              </a:blip>
              <a:stretch>
                <a:fillRect/>
              </a:stretch>
            </p:blipFill>
            <p:spPr>
              <a:xfrm>
                <a:off x="3833650" y="4095473"/>
                <a:ext cx="4165049" cy="4224013"/>
              </a:xfrm>
              <a:prstGeom prst="rect">
                <a:avLst/>
              </a:prstGeom>
              <a:ln w="12700" cap="flat">
                <a:noFill/>
                <a:miter lim="400000"/>
              </a:ln>
              <a:effectLst/>
            </p:spPr>
          </p:pic>
        </p:grpSp>
      </p:grpSp>
      <p:sp>
        <p:nvSpPr>
          <p:cNvPr id="663" name="Modern “economy” is a “game” being played on the interconnected Earth’s life-support system, the built environment and the social fabric."/>
          <p:cNvSpPr/>
          <p:nvPr/>
        </p:nvSpPr>
        <p:spPr>
          <a:xfrm>
            <a:off x="-51369" y="6189856"/>
            <a:ext cx="6435888" cy="7216856"/>
          </a:xfrm>
          <a:prstGeom prst="wedgeEllipseCallout">
            <a:avLst>
              <a:gd name="adj1" fmla="val 139020"/>
              <a:gd name="adj2" fmla="val -25412"/>
            </a:avLst>
          </a:prstGeom>
          <a:solidFill>
            <a:srgbClr val="53585F"/>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4000">
                <a:solidFill>
                  <a:srgbClr val="FFFFFF"/>
                </a:solidFill>
              </a:defRPr>
            </a:lvl1pPr>
          </a:lstStyle>
          <a:p>
            <a:pPr/>
            <a:r>
              <a:t>Modern “economy” is a “game” being played on the interconnected Earth’s life-support system, the built environment and the social fabric. </a:t>
            </a:r>
          </a:p>
        </p:txBody>
      </p:sp>
      <p:sp>
        <p:nvSpPr>
          <p:cNvPr id="664" name="In modern economy, the “winners” can change the rules"/>
          <p:cNvSpPr/>
          <p:nvPr/>
        </p:nvSpPr>
        <p:spPr>
          <a:xfrm>
            <a:off x="17677831" y="8882256"/>
            <a:ext cx="6435887" cy="4568689"/>
          </a:xfrm>
          <a:prstGeom prst="wedgeEllipseCallout">
            <a:avLst>
              <a:gd name="adj1" fmla="val -128102"/>
              <a:gd name="adj2" fmla="val -63736"/>
            </a:avLst>
          </a:prstGeom>
          <a:solidFill>
            <a:srgbClr val="53585F"/>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4000">
                <a:solidFill>
                  <a:srgbClr val="FFFFFF"/>
                </a:solidFill>
              </a:defRPr>
            </a:lvl1pPr>
          </a:lstStyle>
          <a:p>
            <a:pPr/>
            <a:r>
              <a:t>In modern economy, the “winners” can change the rules </a:t>
            </a:r>
          </a:p>
        </p:txBody>
      </p:sp>
      <p:sp>
        <p:nvSpPr>
          <p:cNvPr id="665" name="What is the de facto purpose of “economy”?"/>
          <p:cNvSpPr/>
          <p:nvPr/>
        </p:nvSpPr>
        <p:spPr>
          <a:xfrm>
            <a:off x="134540" y="11910086"/>
            <a:ext cx="24114920" cy="1688584"/>
          </a:xfrm>
          <a:prstGeom prst="roundRect">
            <a:avLst>
              <a:gd name="adj" fmla="val 11282"/>
            </a:avLst>
          </a:prstGeom>
          <a:solidFill>
            <a:srgbClr val="443A36"/>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defTabSz="1130300">
              <a:defRPr sz="63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r>
              <a:t>What is the </a:t>
            </a:r>
            <a:r>
              <a:rPr i="1"/>
              <a:t>de facto</a:t>
            </a:r>
            <a:r>
              <a:t> purpose of “economy”?</a:t>
            </a:r>
          </a:p>
        </p:txBody>
      </p:sp>
      <p:sp>
        <p:nvSpPr>
          <p:cNvPr id="666" name="The Therapy: A New Purpose of Economy"/>
          <p:cNvSpPr txBox="1"/>
          <p:nvPr/>
        </p:nvSpPr>
        <p:spPr>
          <a:xfrm>
            <a:off x="158700" y="68312"/>
            <a:ext cx="11260812"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The Therapy: A New Purpose of Economy</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651"/>
                                        </p:tgtEl>
                                        <p:attrNameLst>
                                          <p:attrName>style.visibility</p:attrName>
                                        </p:attrNameLst>
                                      </p:cBhvr>
                                      <p:to>
                                        <p:strVal val="visible"/>
                                      </p:to>
                                    </p:set>
                                    <p:animEffect filter="fade" transition="in">
                                      <p:cBhvr>
                                        <p:cTn id="7" dur="1000"/>
                                        <p:tgtEl>
                                          <p:spTgt spid="651"/>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6" presetID="23" grpId="2" fill="hold">
                                  <p:stCondLst>
                                    <p:cond delay="0"/>
                                  </p:stCondLst>
                                  <p:iterate type="el" backwards="0">
                                    <p:tmAbs val="0"/>
                                  </p:iterate>
                                  <p:childTnLst>
                                    <p:set>
                                      <p:cBhvr>
                                        <p:cTn id="11" fill="hold"/>
                                        <p:tgtEl>
                                          <p:spTgt spid="662"/>
                                        </p:tgtEl>
                                        <p:attrNameLst>
                                          <p:attrName>style.visibility</p:attrName>
                                        </p:attrNameLst>
                                      </p:cBhvr>
                                      <p:to>
                                        <p:strVal val="visible"/>
                                      </p:to>
                                    </p:set>
                                    <p:anim calcmode="lin" valueType="num">
                                      <p:cBhvr>
                                        <p:cTn id="12" dur="2500" fill="hold"/>
                                        <p:tgtEl>
                                          <p:spTgt spid="662"/>
                                        </p:tgtEl>
                                        <p:attrNameLst>
                                          <p:attrName>ppt_w</p:attrName>
                                        </p:attrNameLst>
                                      </p:cBhvr>
                                      <p:tavLst>
                                        <p:tav tm="0">
                                          <p:val>
                                            <p:fltVal val="0"/>
                                          </p:val>
                                        </p:tav>
                                        <p:tav tm="100000">
                                          <p:val>
                                            <p:strVal val="#ppt_w"/>
                                          </p:val>
                                        </p:tav>
                                      </p:tavLst>
                                    </p:anim>
                                    <p:anim calcmode="lin" valueType="num">
                                      <p:cBhvr>
                                        <p:cTn id="13" dur="2500" fill="hold"/>
                                        <p:tgtEl>
                                          <p:spTgt spid="662"/>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16" presetID="23" grpId="3" fill="hold">
                                  <p:stCondLst>
                                    <p:cond delay="0"/>
                                  </p:stCondLst>
                                  <p:iterate type="el" backwards="0">
                                    <p:tmAbs val="0"/>
                                  </p:iterate>
                                  <p:childTnLst>
                                    <p:set>
                                      <p:cBhvr>
                                        <p:cTn id="17" fill="hold"/>
                                        <p:tgtEl>
                                          <p:spTgt spid="663"/>
                                        </p:tgtEl>
                                        <p:attrNameLst>
                                          <p:attrName>style.visibility</p:attrName>
                                        </p:attrNameLst>
                                      </p:cBhvr>
                                      <p:to>
                                        <p:strVal val="visible"/>
                                      </p:to>
                                    </p:set>
                                    <p:anim calcmode="lin" valueType="num">
                                      <p:cBhvr>
                                        <p:cTn id="18" dur="750" fill="hold"/>
                                        <p:tgtEl>
                                          <p:spTgt spid="663"/>
                                        </p:tgtEl>
                                        <p:attrNameLst>
                                          <p:attrName>ppt_w</p:attrName>
                                        </p:attrNameLst>
                                      </p:cBhvr>
                                      <p:tavLst>
                                        <p:tav tm="0">
                                          <p:val>
                                            <p:fltVal val="0"/>
                                          </p:val>
                                        </p:tav>
                                        <p:tav tm="100000">
                                          <p:val>
                                            <p:strVal val="#ppt_w"/>
                                          </p:val>
                                        </p:tav>
                                      </p:tavLst>
                                    </p:anim>
                                    <p:anim calcmode="lin" valueType="num">
                                      <p:cBhvr>
                                        <p:cTn id="19" dur="750" fill="hold"/>
                                        <p:tgtEl>
                                          <p:spTgt spid="663"/>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16" presetID="23" grpId="4" fill="hold">
                                  <p:stCondLst>
                                    <p:cond delay="0"/>
                                  </p:stCondLst>
                                  <p:iterate type="el" backwards="0">
                                    <p:tmAbs val="0"/>
                                  </p:iterate>
                                  <p:childTnLst>
                                    <p:set>
                                      <p:cBhvr>
                                        <p:cTn id="23" fill="hold"/>
                                        <p:tgtEl>
                                          <p:spTgt spid="664"/>
                                        </p:tgtEl>
                                        <p:attrNameLst>
                                          <p:attrName>style.visibility</p:attrName>
                                        </p:attrNameLst>
                                      </p:cBhvr>
                                      <p:to>
                                        <p:strVal val="visible"/>
                                      </p:to>
                                    </p:set>
                                    <p:anim calcmode="lin" valueType="num">
                                      <p:cBhvr>
                                        <p:cTn id="24" dur="750" fill="hold"/>
                                        <p:tgtEl>
                                          <p:spTgt spid="664"/>
                                        </p:tgtEl>
                                        <p:attrNameLst>
                                          <p:attrName>ppt_w</p:attrName>
                                        </p:attrNameLst>
                                      </p:cBhvr>
                                      <p:tavLst>
                                        <p:tav tm="0">
                                          <p:val>
                                            <p:fltVal val="0"/>
                                          </p:val>
                                        </p:tav>
                                        <p:tav tm="100000">
                                          <p:val>
                                            <p:strVal val="#ppt_w"/>
                                          </p:val>
                                        </p:tav>
                                      </p:tavLst>
                                    </p:anim>
                                    <p:anim calcmode="lin" valueType="num">
                                      <p:cBhvr>
                                        <p:cTn id="25" dur="750" fill="hold"/>
                                        <p:tgtEl>
                                          <p:spTgt spid="664"/>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5" fill="hold">
                                  <p:stCondLst>
                                    <p:cond delay="0"/>
                                  </p:stCondLst>
                                  <p:iterate type="el" backwards="0">
                                    <p:tmAbs val="0"/>
                                  </p:iterate>
                                  <p:childTnLst>
                                    <p:set>
                                      <p:cBhvr>
                                        <p:cTn id="29" fill="hold"/>
                                        <p:tgtEl>
                                          <p:spTgt spid="665"/>
                                        </p:tgtEl>
                                        <p:attrNameLst>
                                          <p:attrName>style.visibility</p:attrName>
                                        </p:attrNameLst>
                                      </p:cBhvr>
                                      <p:to>
                                        <p:strVal val="visible"/>
                                      </p:to>
                                    </p:set>
                                    <p:animEffect filter="fade" transition="in">
                                      <p:cBhvr>
                                        <p:cTn id="30" dur="1000"/>
                                        <p:tgtEl>
                                          <p:spTgt spid="6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63" grpId="3"/>
      <p:bldP build="whole" bldLvl="1" animBg="1" rev="0" advAuto="0" spid="651" grpId="1"/>
      <p:bldP build="whole" bldLvl="1" animBg="1" rev="0" advAuto="0" spid="662" grpId="2"/>
      <p:bldP build="whole" bldLvl="1" animBg="1" rev="0" advAuto="0" spid="665" grpId="5"/>
      <p:bldP build="whole" bldLvl="1" animBg="1" rev="0" advAuto="0" spid="664" grpId="4"/>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668" name="Line"/>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669" name="Purpose of a System"/>
          <p:cNvSpPr txBox="1"/>
          <p:nvPr/>
        </p:nvSpPr>
        <p:spPr>
          <a:xfrm>
            <a:off x="171400" y="1282699"/>
            <a:ext cx="5386388" cy="787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500"/>
            </a:lvl1pPr>
          </a:lstStyle>
          <a:p>
            <a:pPr/>
            <a:r>
              <a:t>Purpose of a System</a:t>
            </a:r>
          </a:p>
        </p:txBody>
      </p:sp>
      <p:pic>
        <p:nvPicPr>
          <p:cNvPr id="670" name="Stafford_Beer-1.png" descr="Stafford_Beer-1.png"/>
          <p:cNvPicPr>
            <a:picLocks noChangeAspect="1"/>
          </p:cNvPicPr>
          <p:nvPr/>
        </p:nvPicPr>
        <p:blipFill>
          <a:blip r:embed="rId2">
            <a:extLst/>
          </a:blip>
          <a:stretch>
            <a:fillRect/>
          </a:stretch>
        </p:blipFill>
        <p:spPr>
          <a:xfrm>
            <a:off x="336550" y="2197100"/>
            <a:ext cx="7404100" cy="8204200"/>
          </a:xfrm>
          <a:prstGeom prst="rect">
            <a:avLst/>
          </a:prstGeom>
          <a:ln w="12700">
            <a:miter lim="400000"/>
          </a:ln>
        </p:spPr>
      </p:pic>
      <p:sp>
        <p:nvSpPr>
          <p:cNvPr id="671" name="Stafford Beer…"/>
          <p:cNvSpPr txBox="1"/>
          <p:nvPr/>
        </p:nvSpPr>
        <p:spPr>
          <a:xfrm>
            <a:off x="387300" y="10718799"/>
            <a:ext cx="2725521"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3500">
                <a:latin typeface="Helvetica"/>
                <a:ea typeface="Helvetica"/>
                <a:cs typeface="Helvetica"/>
                <a:sym typeface="Helvetica"/>
              </a:defRPr>
            </a:pPr>
            <a:r>
              <a:t>Stafford Beer</a:t>
            </a:r>
          </a:p>
          <a:p>
            <a:pPr algn="l" defTabSz="457200">
              <a:defRPr sz="3500">
                <a:latin typeface="Helvetica"/>
                <a:ea typeface="Helvetica"/>
                <a:cs typeface="Helvetica"/>
                <a:sym typeface="Helvetica"/>
              </a:defRPr>
            </a:pPr>
            <a:r>
              <a:t>1926 - 2002</a:t>
            </a:r>
          </a:p>
        </p:txBody>
      </p:sp>
      <p:sp>
        <p:nvSpPr>
          <p:cNvPr id="672" name="The Purpose of a System Is What It Does - POSIWID"/>
          <p:cNvSpPr txBox="1"/>
          <p:nvPr/>
        </p:nvSpPr>
        <p:spPr>
          <a:xfrm>
            <a:off x="8248600" y="1260871"/>
            <a:ext cx="13612361" cy="787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500">
                <a:latin typeface="Helvetica"/>
                <a:ea typeface="Helvetica"/>
                <a:cs typeface="Helvetica"/>
                <a:sym typeface="Helvetica"/>
              </a:defRPr>
            </a:lvl1pPr>
          </a:lstStyle>
          <a:p>
            <a:pPr/>
            <a:r>
              <a:t>The Purpose of a System Is What It Does - POSIWID</a:t>
            </a:r>
          </a:p>
        </p:txBody>
      </p:sp>
      <p:sp>
        <p:nvSpPr>
          <p:cNvPr id="673" name="This is the de facto purpose.…"/>
          <p:cNvSpPr txBox="1"/>
          <p:nvPr/>
        </p:nvSpPr>
        <p:spPr>
          <a:xfrm>
            <a:off x="8356355" y="2328366"/>
            <a:ext cx="13269850" cy="254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4000"/>
            </a:pPr>
            <a:r>
              <a:t>This is the </a:t>
            </a:r>
            <a:r>
              <a:rPr i="1">
                <a:latin typeface="Helvetica"/>
                <a:ea typeface="Helvetica"/>
                <a:cs typeface="Helvetica"/>
                <a:sym typeface="Helvetica"/>
              </a:rPr>
              <a:t>de facto</a:t>
            </a:r>
            <a:r>
              <a:t> purpose.</a:t>
            </a:r>
          </a:p>
          <a:p>
            <a:pPr algn="l" defTabSz="457200">
              <a:defRPr sz="4000"/>
            </a:pPr>
          </a:p>
          <a:p>
            <a:pPr algn="l" defTabSz="457200">
              <a:defRPr sz="4000"/>
            </a:pPr>
            <a:r>
              <a:t>Humans often attribute an “official” purpose to a system that is not aligned to the </a:t>
            </a:r>
            <a:r>
              <a:rPr i="1">
                <a:latin typeface="Helvetica"/>
                <a:ea typeface="Helvetica"/>
                <a:cs typeface="Helvetica"/>
                <a:sym typeface="Helvetica"/>
              </a:rPr>
              <a:t>de facto</a:t>
            </a:r>
            <a:r>
              <a:t> purpose.</a:t>
            </a:r>
          </a:p>
        </p:txBody>
      </p:sp>
      <p:sp>
        <p:nvSpPr>
          <p:cNvPr id="674" name="What does economy?"/>
          <p:cNvSpPr txBox="1"/>
          <p:nvPr/>
        </p:nvSpPr>
        <p:spPr>
          <a:xfrm>
            <a:off x="8502600" y="11315699"/>
            <a:ext cx="5027169"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000"/>
            </a:lvl1pPr>
          </a:lstStyle>
          <a:p>
            <a:pPr/>
            <a:r>
              <a:t>What does economy?</a:t>
            </a:r>
          </a:p>
        </p:txBody>
      </p:sp>
      <p:sp>
        <p:nvSpPr>
          <p:cNvPr id="675" name="What did economy throughout human history?"/>
          <p:cNvSpPr txBox="1"/>
          <p:nvPr/>
        </p:nvSpPr>
        <p:spPr>
          <a:xfrm>
            <a:off x="8489900" y="11963399"/>
            <a:ext cx="10560813"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000"/>
            </a:lvl1pPr>
          </a:lstStyle>
          <a:p>
            <a:pPr/>
            <a:r>
              <a:t>What did economy throughout human history?</a:t>
            </a:r>
          </a:p>
        </p:txBody>
      </p:sp>
      <p:sp>
        <p:nvSpPr>
          <p:cNvPr id="676" name="What does “economy” for non-human animals?"/>
          <p:cNvSpPr txBox="1"/>
          <p:nvPr/>
        </p:nvSpPr>
        <p:spPr>
          <a:xfrm>
            <a:off x="8499806" y="12623799"/>
            <a:ext cx="10758425"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000"/>
            </a:lvl1pPr>
          </a:lstStyle>
          <a:p>
            <a:pPr/>
            <a:r>
              <a:t>What does “economy” for non-human animals?</a:t>
            </a:r>
          </a:p>
        </p:txBody>
      </p:sp>
      <p:sp>
        <p:nvSpPr>
          <p:cNvPr id="677" name="Among others:…"/>
          <p:cNvSpPr txBox="1"/>
          <p:nvPr/>
        </p:nvSpPr>
        <p:spPr>
          <a:xfrm>
            <a:off x="381124" y="11937999"/>
            <a:ext cx="7717533" cy="124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2500">
                <a:solidFill>
                  <a:srgbClr val="202122"/>
                </a:solidFill>
                <a:latin typeface="Helvetica"/>
                <a:ea typeface="Helvetica"/>
                <a:cs typeface="Helvetica"/>
                <a:sym typeface="Helvetica"/>
              </a:defRPr>
            </a:pPr>
            <a:r>
              <a:t>Among others:</a:t>
            </a:r>
          </a:p>
          <a:p>
            <a:pPr algn="l" defTabSz="457200">
              <a:defRPr sz="2500">
                <a:solidFill>
                  <a:srgbClr val="202122"/>
                </a:solidFill>
                <a:latin typeface="Helvetica"/>
                <a:ea typeface="Helvetica"/>
                <a:cs typeface="Helvetica"/>
                <a:sym typeface="Helvetica"/>
              </a:defRPr>
            </a:pPr>
            <a:r>
              <a:t>President of the World Organization of Systems and Cybernetics</a:t>
            </a:r>
          </a:p>
        </p:txBody>
      </p:sp>
      <p:sp>
        <p:nvSpPr>
          <p:cNvPr id="678" name="Purpose of Economy - Questions to ask:"/>
          <p:cNvSpPr txBox="1"/>
          <p:nvPr/>
        </p:nvSpPr>
        <p:spPr>
          <a:xfrm>
            <a:off x="8499806" y="10685090"/>
            <a:ext cx="9206211"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000">
                <a:latin typeface="Helvetica"/>
                <a:ea typeface="Helvetica"/>
                <a:cs typeface="Helvetica"/>
                <a:sym typeface="Helvetica"/>
              </a:defRPr>
            </a:lvl1pPr>
          </a:lstStyle>
          <a:p>
            <a:pPr/>
            <a:r>
              <a:t>Purpose of Economy - Questions to ask:</a:t>
            </a:r>
          </a:p>
        </p:txBody>
      </p:sp>
      <p:sp>
        <p:nvSpPr>
          <p:cNvPr id="679" name="Beer (2001):…"/>
          <p:cNvSpPr txBox="1"/>
          <p:nvPr/>
        </p:nvSpPr>
        <p:spPr>
          <a:xfrm>
            <a:off x="8413700" y="5148460"/>
            <a:ext cx="14642952" cy="436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4000">
                <a:latin typeface="Helvetica"/>
                <a:ea typeface="Helvetica"/>
                <a:cs typeface="Helvetica"/>
                <a:sym typeface="Helvetica"/>
              </a:defRPr>
            </a:pPr>
            <a:r>
              <a:t>Beer (2001): </a:t>
            </a:r>
          </a:p>
          <a:p>
            <a:pPr algn="l" defTabSz="457200">
              <a:defRPr sz="4000"/>
            </a:pPr>
            <a:r>
              <a:t>“According to the cybernetician the purpose of a system is what it does. This is a basic dictum. </a:t>
            </a:r>
          </a:p>
          <a:p>
            <a:pPr algn="l" defTabSz="457200">
              <a:defRPr sz="4000"/>
            </a:pPr>
            <a:r>
              <a:t>It stands for bald fact, which makes a better starting point in seeking understanding than the familiar attributions of good intention, prejudices about expectations, moral judgment or sheer ignorance of circumstances."</a:t>
            </a:r>
          </a:p>
        </p:txBody>
      </p:sp>
      <p:sp>
        <p:nvSpPr>
          <p:cNvPr id="680" name="The Therapy: A New Purpose of Economy"/>
          <p:cNvSpPr txBox="1"/>
          <p:nvPr/>
        </p:nvSpPr>
        <p:spPr>
          <a:xfrm>
            <a:off x="158700" y="68312"/>
            <a:ext cx="11260812"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The Therapy: A New Purpose of Economy</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672"/>
                                        </p:tgtEl>
                                        <p:attrNameLst>
                                          <p:attrName>style.visibility</p:attrName>
                                        </p:attrNameLst>
                                      </p:cBhvr>
                                      <p:to>
                                        <p:strVal val="visible"/>
                                      </p:to>
                                    </p:set>
                                    <p:animEffect filter="fade" transition="in">
                                      <p:cBhvr>
                                        <p:cTn id="7" dur="1000"/>
                                        <p:tgtEl>
                                          <p:spTgt spid="672"/>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673"/>
                                        </p:tgtEl>
                                        <p:attrNameLst>
                                          <p:attrName>style.visibility</p:attrName>
                                        </p:attrNameLst>
                                      </p:cBhvr>
                                      <p:to>
                                        <p:strVal val="visible"/>
                                      </p:to>
                                    </p:set>
                                    <p:animEffect filter="fade" transition="in">
                                      <p:cBhvr>
                                        <p:cTn id="12" dur="1000"/>
                                        <p:tgtEl>
                                          <p:spTgt spid="673"/>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679"/>
                                        </p:tgtEl>
                                        <p:attrNameLst>
                                          <p:attrName>style.visibility</p:attrName>
                                        </p:attrNameLst>
                                      </p:cBhvr>
                                      <p:to>
                                        <p:strVal val="visible"/>
                                      </p:to>
                                    </p:set>
                                    <p:animEffect filter="fade" transition="in">
                                      <p:cBhvr>
                                        <p:cTn id="17" dur="1000"/>
                                        <p:tgtEl>
                                          <p:spTgt spid="679"/>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4" fill="hold">
                                  <p:stCondLst>
                                    <p:cond delay="0"/>
                                  </p:stCondLst>
                                  <p:iterate type="el" backwards="0">
                                    <p:tmAbs val="0"/>
                                  </p:iterate>
                                  <p:childTnLst>
                                    <p:set>
                                      <p:cBhvr>
                                        <p:cTn id="21" fill="hold"/>
                                        <p:tgtEl>
                                          <p:spTgt spid="678"/>
                                        </p:tgtEl>
                                        <p:attrNameLst>
                                          <p:attrName>style.visibility</p:attrName>
                                        </p:attrNameLst>
                                      </p:cBhvr>
                                      <p:to>
                                        <p:strVal val="visible"/>
                                      </p:to>
                                    </p:set>
                                    <p:animEffect filter="fade" transition="in">
                                      <p:cBhvr>
                                        <p:cTn id="22" dur="1000"/>
                                        <p:tgtEl>
                                          <p:spTgt spid="678"/>
                                        </p:tgtEl>
                                      </p:cBhvr>
                                    </p:animEffect>
                                  </p:childTnLst>
                                </p:cTn>
                              </p:par>
                            </p:childTnLst>
                          </p:cTn>
                        </p:par>
                        <p:par>
                          <p:cTn id="23" fill="hold">
                            <p:stCondLst>
                              <p:cond delay="1000"/>
                            </p:stCondLst>
                            <p:childTnLst>
                              <p:par>
                                <p:cTn id="24" presetClass="entr" nodeType="afterEffect" presetID="10" grpId="5" fill="hold">
                                  <p:stCondLst>
                                    <p:cond delay="0"/>
                                  </p:stCondLst>
                                  <p:iterate type="el" backwards="0">
                                    <p:tmAbs val="0"/>
                                  </p:iterate>
                                  <p:childTnLst>
                                    <p:set>
                                      <p:cBhvr>
                                        <p:cTn id="25" fill="hold"/>
                                        <p:tgtEl>
                                          <p:spTgt spid="674"/>
                                        </p:tgtEl>
                                        <p:attrNameLst>
                                          <p:attrName>style.visibility</p:attrName>
                                        </p:attrNameLst>
                                      </p:cBhvr>
                                      <p:to>
                                        <p:strVal val="visible"/>
                                      </p:to>
                                    </p:set>
                                    <p:animEffect filter="fade" transition="in">
                                      <p:cBhvr>
                                        <p:cTn id="26" dur="1000"/>
                                        <p:tgtEl>
                                          <p:spTgt spid="674"/>
                                        </p:tgtEl>
                                      </p:cBhvr>
                                    </p:animEffect>
                                  </p:childTnLst>
                                </p:cTn>
                              </p:par>
                            </p:childTnLst>
                          </p:cTn>
                        </p:par>
                      </p:childTnLst>
                    </p:cTn>
                  </p:par>
                  <p:par>
                    <p:cTn id="27" fill="hold">
                      <p:stCondLst>
                        <p:cond delay="indefinite"/>
                      </p:stCondLst>
                      <p:childTnLst>
                        <p:par>
                          <p:cTn id="28" fill="hold">
                            <p:stCondLst>
                              <p:cond delay="0"/>
                            </p:stCondLst>
                            <p:childTnLst>
                              <p:par>
                                <p:cTn id="29" presetClass="entr" nodeType="clickEffect" presetID="10" grpId="6" fill="hold">
                                  <p:stCondLst>
                                    <p:cond delay="0"/>
                                  </p:stCondLst>
                                  <p:iterate type="el" backwards="0">
                                    <p:tmAbs val="0"/>
                                  </p:iterate>
                                  <p:childTnLst>
                                    <p:set>
                                      <p:cBhvr>
                                        <p:cTn id="30" fill="hold"/>
                                        <p:tgtEl>
                                          <p:spTgt spid="675"/>
                                        </p:tgtEl>
                                        <p:attrNameLst>
                                          <p:attrName>style.visibility</p:attrName>
                                        </p:attrNameLst>
                                      </p:cBhvr>
                                      <p:to>
                                        <p:strVal val="visible"/>
                                      </p:to>
                                    </p:set>
                                    <p:animEffect filter="fade" transition="in">
                                      <p:cBhvr>
                                        <p:cTn id="31" dur="1000"/>
                                        <p:tgtEl>
                                          <p:spTgt spid="675"/>
                                        </p:tgtEl>
                                      </p:cBhvr>
                                    </p:animEffect>
                                  </p:childTnLst>
                                </p:cTn>
                              </p:par>
                            </p:childTnLst>
                          </p:cTn>
                        </p:par>
                      </p:childTnLst>
                    </p:cTn>
                  </p:par>
                  <p:par>
                    <p:cTn id="32" fill="hold">
                      <p:stCondLst>
                        <p:cond delay="indefinite"/>
                      </p:stCondLst>
                      <p:childTnLst>
                        <p:par>
                          <p:cTn id="33" fill="hold">
                            <p:stCondLst>
                              <p:cond delay="0"/>
                            </p:stCondLst>
                            <p:childTnLst>
                              <p:par>
                                <p:cTn id="34" presetClass="entr" nodeType="clickEffect" presetID="10" grpId="7" fill="hold">
                                  <p:stCondLst>
                                    <p:cond delay="0"/>
                                  </p:stCondLst>
                                  <p:iterate type="el" backwards="0">
                                    <p:tmAbs val="0"/>
                                  </p:iterate>
                                  <p:childTnLst>
                                    <p:set>
                                      <p:cBhvr>
                                        <p:cTn id="35" fill="hold"/>
                                        <p:tgtEl>
                                          <p:spTgt spid="676"/>
                                        </p:tgtEl>
                                        <p:attrNameLst>
                                          <p:attrName>style.visibility</p:attrName>
                                        </p:attrNameLst>
                                      </p:cBhvr>
                                      <p:to>
                                        <p:strVal val="visible"/>
                                      </p:to>
                                    </p:set>
                                    <p:animEffect filter="fade" transition="in">
                                      <p:cBhvr>
                                        <p:cTn id="36" dur="1000"/>
                                        <p:tgtEl>
                                          <p:spTgt spid="6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76" grpId="7"/>
      <p:bldP build="whole" bldLvl="1" animBg="1" rev="0" advAuto="0" spid="674" grpId="5"/>
      <p:bldP build="whole" bldLvl="1" animBg="1" rev="0" advAuto="0" spid="675" grpId="6"/>
      <p:bldP build="whole" bldLvl="1" animBg="1" rev="0" advAuto="0" spid="672" grpId="1"/>
      <p:bldP build="whole" bldLvl="1" animBg="1" rev="0" advAuto="0" spid="673" grpId="2"/>
      <p:bldP build="whole" bldLvl="1" animBg="1" rev="0" advAuto="0" spid="678" grpId="4"/>
      <p:bldP build="whole" bldLvl="1" animBg="1" rev="0" advAuto="0" spid="679" grpId="3"/>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682" name="e4h.png" descr="e4h.png"/>
          <p:cNvPicPr>
            <a:picLocks noChangeAspect="1"/>
          </p:cNvPicPr>
          <p:nvPr/>
        </p:nvPicPr>
        <p:blipFill>
          <a:blip r:embed="rId2">
            <a:extLst/>
          </a:blip>
          <a:stretch>
            <a:fillRect/>
          </a:stretch>
        </p:blipFill>
        <p:spPr>
          <a:xfrm>
            <a:off x="5597087" y="589509"/>
            <a:ext cx="13010782" cy="12945073"/>
          </a:xfrm>
          <a:prstGeom prst="rect">
            <a:avLst/>
          </a:prstGeom>
          <a:ln w="12700">
            <a:miter lim="400000"/>
          </a:ln>
        </p:spPr>
      </p:pic>
      <p:sp>
        <p:nvSpPr>
          <p:cNvPr id="683" name="Line"/>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684" name="Mari_Logo1.jpg" descr="Mari_Logo1.jpg"/>
          <p:cNvPicPr>
            <a:picLocks noChangeAspect="1"/>
          </p:cNvPicPr>
          <p:nvPr/>
        </p:nvPicPr>
        <p:blipFill>
          <a:blip r:embed="rId3">
            <a:extLst/>
          </a:blip>
          <a:stretch>
            <a:fillRect/>
          </a:stretch>
        </p:blipFill>
        <p:spPr>
          <a:xfrm>
            <a:off x="23455572" y="91975"/>
            <a:ext cx="933017" cy="765474"/>
          </a:xfrm>
          <a:prstGeom prst="rect">
            <a:avLst/>
          </a:prstGeom>
          <a:ln w="12700">
            <a:miter lim="400000"/>
          </a:ln>
        </p:spPr>
      </p:pic>
      <p:grpSp>
        <p:nvGrpSpPr>
          <p:cNvPr id="706" name="Group"/>
          <p:cNvGrpSpPr/>
          <p:nvPr/>
        </p:nvGrpSpPr>
        <p:grpSpPr>
          <a:xfrm>
            <a:off x="5507483" y="177800"/>
            <a:ext cx="13369034" cy="13369033"/>
            <a:chOff x="0" y="0"/>
            <a:chExt cx="13369032" cy="13369032"/>
          </a:xfrm>
        </p:grpSpPr>
        <p:sp>
          <p:nvSpPr>
            <p:cNvPr id="685" name="Circle"/>
            <p:cNvSpPr/>
            <p:nvPr/>
          </p:nvSpPr>
          <p:spPr>
            <a:xfrm>
              <a:off x="0" y="0"/>
              <a:ext cx="13369033" cy="13369033"/>
            </a:xfrm>
            <a:prstGeom prst="ellipse">
              <a:avLst/>
            </a:prstGeom>
            <a:solidFill>
              <a:srgbClr val="A6AAA8"/>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686" name="Community"/>
            <p:cNvSpPr/>
            <p:nvPr/>
          </p:nvSpPr>
          <p:spPr>
            <a:xfrm>
              <a:off x="3667075" y="4492178"/>
              <a:ext cx="6034883" cy="4384676"/>
            </a:xfrm>
            <a:prstGeom prst="roundRect">
              <a:avLst>
                <a:gd name="adj" fmla="val 15000"/>
              </a:avLst>
            </a:prstGeom>
            <a:solidFill>
              <a:srgbClr val="DCDEE0"/>
            </a:solidFill>
            <a:ln w="12700" cap="flat">
              <a:noFill/>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defTabSz="1130300">
                <a:defRPr sz="6000">
                  <a:effectLst>
                    <a:outerShdw sx="100000" sy="100000" kx="0" ky="0" algn="b" rotWithShape="0" blurRad="25400" dist="23998" dir="2700000">
                      <a:srgbClr val="000000">
                        <a:alpha val="31034"/>
                      </a:srgbClr>
                    </a:outerShdw>
                  </a:effectLst>
                  <a:latin typeface="Helvetica"/>
                  <a:ea typeface="Helvetica"/>
                  <a:cs typeface="Helvetica"/>
                  <a:sym typeface="Helvetica"/>
                </a:defRPr>
              </a:pPr>
              <a:r>
                <a:t>Community</a:t>
              </a:r>
            </a:p>
            <a:p>
              <a:pPr defTabSz="1130300">
                <a:defRPr sz="6000">
                  <a:effectLst>
                    <a:outerShdw sx="100000" sy="100000" kx="0" ky="0" algn="b" rotWithShape="0" blurRad="25400" dist="23998" dir="2700000">
                      <a:srgbClr val="000000">
                        <a:alpha val="31034"/>
                      </a:srgbClr>
                    </a:outerShdw>
                  </a:effectLst>
                  <a:latin typeface="Helvetica"/>
                  <a:ea typeface="Helvetica"/>
                  <a:cs typeface="Helvetica"/>
                  <a:sym typeface="Helvetica"/>
                </a:defRPr>
              </a:pPr>
            </a:p>
            <a:p>
              <a:pPr defTabSz="1130300">
                <a:defRPr sz="6000">
                  <a:effectLst>
                    <a:outerShdw sx="100000" sy="100000" kx="0" ky="0" algn="b" rotWithShape="0" blurRad="25400" dist="23998" dir="2700000">
                      <a:srgbClr val="000000">
                        <a:alpha val="31034"/>
                      </a:srgbClr>
                    </a:outerShdw>
                  </a:effectLst>
                  <a:latin typeface="Helvetica"/>
                  <a:ea typeface="Helvetica"/>
                  <a:cs typeface="Helvetica"/>
                  <a:sym typeface="Helvetica"/>
                </a:defRPr>
              </a:pPr>
            </a:p>
          </p:txBody>
        </p:sp>
        <p:sp>
          <p:nvSpPr>
            <p:cNvPr id="687" name="Environment"/>
            <p:cNvSpPr txBox="1"/>
            <p:nvPr/>
          </p:nvSpPr>
          <p:spPr>
            <a:xfrm>
              <a:off x="4488520" y="283716"/>
              <a:ext cx="4391993" cy="1016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6000">
                  <a:latin typeface="Helvetica"/>
                  <a:ea typeface="Helvetica"/>
                  <a:cs typeface="Helvetica"/>
                  <a:sym typeface="Helvetica"/>
                </a:defRPr>
              </a:lvl1pPr>
            </a:lstStyle>
            <a:p>
              <a:pPr/>
              <a:r>
                <a:t>Environment</a:t>
              </a:r>
            </a:p>
          </p:txBody>
        </p:sp>
        <p:grpSp>
          <p:nvGrpSpPr>
            <p:cNvPr id="690" name="Group"/>
            <p:cNvGrpSpPr/>
            <p:nvPr/>
          </p:nvGrpSpPr>
          <p:grpSpPr>
            <a:xfrm>
              <a:off x="1877516" y="6011416"/>
              <a:ext cx="2780259" cy="1080245"/>
              <a:chOff x="0" y="0"/>
              <a:chExt cx="2780258" cy="1080244"/>
            </a:xfrm>
          </p:grpSpPr>
          <p:sp>
            <p:nvSpPr>
              <p:cNvPr id="688" name="Arrow"/>
              <p:cNvSpPr/>
              <p:nvPr/>
            </p:nvSpPr>
            <p:spPr>
              <a:xfrm>
                <a:off x="19496" y="494555"/>
                <a:ext cx="2760763" cy="585690"/>
              </a:xfrm>
              <a:prstGeom prst="rightArrow">
                <a:avLst>
                  <a:gd name="adj1" fmla="val 32000"/>
                  <a:gd name="adj2" fmla="val 52041"/>
                </a:avLst>
              </a:prstGeom>
              <a:solidFill>
                <a:srgbClr val="613804"/>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689" name="Resources"/>
              <p:cNvSpPr txBox="1"/>
              <p:nvPr/>
            </p:nvSpPr>
            <p:spPr>
              <a:xfrm>
                <a:off x="0" y="-1"/>
                <a:ext cx="2542431"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4000">
                    <a:latin typeface="Helvetica"/>
                    <a:ea typeface="Helvetica"/>
                    <a:cs typeface="Helvetica"/>
                    <a:sym typeface="Helvetica"/>
                  </a:defRPr>
                </a:lvl1pPr>
              </a:lstStyle>
              <a:p>
                <a:pPr/>
                <a:r>
                  <a:t>Resources</a:t>
                </a:r>
              </a:p>
            </p:txBody>
          </p:sp>
        </p:grpSp>
        <p:grpSp>
          <p:nvGrpSpPr>
            <p:cNvPr id="693" name="Group"/>
            <p:cNvGrpSpPr/>
            <p:nvPr/>
          </p:nvGrpSpPr>
          <p:grpSpPr>
            <a:xfrm>
              <a:off x="5681563" y="8187035"/>
              <a:ext cx="2005907" cy="2760762"/>
              <a:chOff x="0" y="0"/>
              <a:chExt cx="2005905" cy="2760761"/>
            </a:xfrm>
          </p:grpSpPr>
          <p:sp>
            <p:nvSpPr>
              <p:cNvPr id="691" name="Arrow"/>
              <p:cNvSpPr/>
              <p:nvPr/>
            </p:nvSpPr>
            <p:spPr>
              <a:xfrm rot="16200000">
                <a:off x="-377429" y="1087536"/>
                <a:ext cx="2760763" cy="585689"/>
              </a:xfrm>
              <a:prstGeom prst="rightArrow">
                <a:avLst>
                  <a:gd name="adj1" fmla="val 32000"/>
                  <a:gd name="adj2" fmla="val 52041"/>
                </a:avLst>
              </a:prstGeom>
              <a:solidFill>
                <a:srgbClr val="971817"/>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692" name="Hazards"/>
              <p:cNvSpPr txBox="1"/>
              <p:nvPr/>
            </p:nvSpPr>
            <p:spPr>
              <a:xfrm>
                <a:off x="0" y="1456580"/>
                <a:ext cx="2005906"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4000">
                    <a:latin typeface="Helvetica"/>
                    <a:ea typeface="Helvetica"/>
                    <a:cs typeface="Helvetica"/>
                    <a:sym typeface="Helvetica"/>
                  </a:defRPr>
                </a:lvl1pPr>
              </a:lstStyle>
              <a:p>
                <a:pPr/>
                <a:r>
                  <a:t>Hazards</a:t>
                </a:r>
              </a:p>
            </p:txBody>
          </p:sp>
        </p:grpSp>
        <p:sp>
          <p:nvSpPr>
            <p:cNvPr id="694" name="Conditions:…"/>
            <p:cNvSpPr txBox="1"/>
            <p:nvPr/>
          </p:nvSpPr>
          <p:spPr>
            <a:xfrm>
              <a:off x="5076685" y="1930747"/>
              <a:ext cx="3467158" cy="2235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defTabSz="457200">
                <a:defRPr>
                  <a:latin typeface="Helvetica"/>
                  <a:ea typeface="Helvetica"/>
                  <a:cs typeface="Helvetica"/>
                  <a:sym typeface="Helvetica"/>
                </a:defRPr>
              </a:pPr>
              <a:r>
                <a:t>Conditions:</a:t>
              </a:r>
            </a:p>
            <a:p>
              <a:pPr marL="599722" indent="-282222" algn="l" defTabSz="457200">
                <a:buSzPct val="171000"/>
                <a:buChar char="-"/>
                <a:defRPr sz="3000">
                  <a:latin typeface="Helvetica"/>
                  <a:ea typeface="Helvetica"/>
                  <a:cs typeface="Helvetica"/>
                  <a:sym typeface="Helvetica"/>
                </a:defRPr>
              </a:pPr>
              <a:r>
                <a:t>weather, climate</a:t>
              </a:r>
            </a:p>
            <a:p>
              <a:pPr marL="599722" indent="-282222" algn="l" defTabSz="457200">
                <a:buSzPct val="171000"/>
                <a:buChar char="-"/>
                <a:defRPr sz="3000">
                  <a:latin typeface="Helvetica"/>
                  <a:ea typeface="Helvetica"/>
                  <a:cs typeface="Helvetica"/>
                  <a:sym typeface="Helvetica"/>
                </a:defRPr>
              </a:pPr>
              <a:r>
                <a:t>land cover</a:t>
              </a:r>
            </a:p>
            <a:p>
              <a:pPr marL="599722" indent="-282222" algn="l" defTabSz="457200">
                <a:buSzPct val="171000"/>
                <a:buChar char="-"/>
                <a:defRPr sz="3000">
                  <a:latin typeface="Helvetica"/>
                  <a:ea typeface="Helvetica"/>
                  <a:cs typeface="Helvetica"/>
                  <a:sym typeface="Helvetica"/>
                </a:defRPr>
              </a:pPr>
              <a:r>
                <a:t>ecosystems</a:t>
              </a:r>
            </a:p>
          </p:txBody>
        </p:sp>
        <p:sp>
          <p:nvSpPr>
            <p:cNvPr id="695" name="(Earth’s) Life-Support System"/>
            <p:cNvSpPr txBox="1"/>
            <p:nvPr/>
          </p:nvSpPr>
          <p:spPr>
            <a:xfrm>
              <a:off x="4564243" y="1121916"/>
              <a:ext cx="4272962"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2500">
                  <a:latin typeface="Helvetica"/>
                  <a:ea typeface="Helvetica"/>
                  <a:cs typeface="Helvetica"/>
                  <a:sym typeface="Helvetica"/>
                </a:defRPr>
              </a:lvl1pPr>
            </a:lstStyle>
            <a:p>
              <a:pPr/>
              <a:r>
                <a:t>(Earth’s) Life-Support System</a:t>
              </a:r>
            </a:p>
          </p:txBody>
        </p:sp>
        <p:grpSp>
          <p:nvGrpSpPr>
            <p:cNvPr id="698" name="Group"/>
            <p:cNvGrpSpPr/>
            <p:nvPr/>
          </p:nvGrpSpPr>
          <p:grpSpPr>
            <a:xfrm>
              <a:off x="8910935" y="6011416"/>
              <a:ext cx="2760762" cy="1080245"/>
              <a:chOff x="0" y="0"/>
              <a:chExt cx="2760761" cy="1080244"/>
            </a:xfrm>
          </p:grpSpPr>
          <p:sp>
            <p:nvSpPr>
              <p:cNvPr id="696" name="Arrow"/>
              <p:cNvSpPr/>
              <p:nvPr/>
            </p:nvSpPr>
            <p:spPr>
              <a:xfrm>
                <a:off x="0" y="494555"/>
                <a:ext cx="2760762" cy="585690"/>
              </a:xfrm>
              <a:prstGeom prst="rightArrow">
                <a:avLst>
                  <a:gd name="adj1" fmla="val 32000"/>
                  <a:gd name="adj2" fmla="val 52041"/>
                </a:avLst>
              </a:prstGeom>
              <a:solidFill>
                <a:srgbClr val="1D163D"/>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697" name="Returns"/>
              <p:cNvSpPr txBox="1"/>
              <p:nvPr/>
            </p:nvSpPr>
            <p:spPr>
              <a:xfrm>
                <a:off x="764381" y="-1"/>
                <a:ext cx="1893045"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4000">
                    <a:latin typeface="Helvetica"/>
                    <a:ea typeface="Helvetica"/>
                    <a:cs typeface="Helvetica"/>
                    <a:sym typeface="Helvetica"/>
                  </a:defRPr>
                </a:lvl1pPr>
              </a:lstStyle>
              <a:p>
                <a:pPr/>
                <a:r>
                  <a:t>Returns</a:t>
                </a:r>
              </a:p>
            </p:txBody>
          </p:sp>
        </p:grpSp>
        <p:grpSp>
          <p:nvGrpSpPr>
            <p:cNvPr id="703" name="Group"/>
            <p:cNvGrpSpPr/>
            <p:nvPr/>
          </p:nvGrpSpPr>
          <p:grpSpPr>
            <a:xfrm>
              <a:off x="2317852" y="2850773"/>
              <a:ext cx="9190731" cy="8665044"/>
              <a:chOff x="0" y="0"/>
              <a:chExt cx="9190729" cy="8665043"/>
            </a:xfrm>
          </p:grpSpPr>
          <p:sp>
            <p:nvSpPr>
              <p:cNvPr id="699" name="Line"/>
              <p:cNvSpPr/>
              <p:nvPr/>
            </p:nvSpPr>
            <p:spPr>
              <a:xfrm flipH="1">
                <a:off x="4251619" y="4457517"/>
                <a:ext cx="4818858" cy="4207527"/>
              </a:xfrm>
              <a:prstGeom prst="line">
                <a:avLst/>
              </a:prstGeom>
              <a:noFill/>
              <a:ln w="63500" cap="flat">
                <a:solidFill>
                  <a:srgbClr val="000000"/>
                </a:solidFill>
                <a:prstDash val="solid"/>
                <a:miter lim="400000"/>
                <a:tailEnd type="triangle" w="med" len="med"/>
              </a:ln>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700" name="Line"/>
              <p:cNvSpPr/>
              <p:nvPr/>
            </p:nvSpPr>
            <p:spPr>
              <a:xfrm flipH="1" flipV="1">
                <a:off x="6231525" y="268496"/>
                <a:ext cx="2959205" cy="2959205"/>
              </a:xfrm>
              <a:prstGeom prst="line">
                <a:avLst/>
              </a:prstGeom>
              <a:noFill/>
              <a:ln w="63500" cap="flat">
                <a:solidFill>
                  <a:srgbClr val="000000"/>
                </a:solidFill>
                <a:prstDash val="solid"/>
                <a:miter lim="400000"/>
                <a:tailEnd type="triangle" w="med" len="med"/>
              </a:ln>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701" name="Line"/>
              <p:cNvSpPr/>
              <p:nvPr/>
            </p:nvSpPr>
            <p:spPr>
              <a:xfrm flipH="1" flipV="1">
                <a:off x="0" y="4517995"/>
                <a:ext cx="4199630" cy="3986082"/>
              </a:xfrm>
              <a:prstGeom prst="line">
                <a:avLst/>
              </a:prstGeom>
              <a:noFill/>
              <a:ln w="63500" cap="flat">
                <a:solidFill>
                  <a:srgbClr val="000000"/>
                </a:solidFill>
                <a:prstDash val="solid"/>
                <a:miter lim="400000"/>
                <a:tailEnd type="triangle" w="med" len="med"/>
              </a:ln>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702" name="Line"/>
              <p:cNvSpPr/>
              <p:nvPr/>
            </p:nvSpPr>
            <p:spPr>
              <a:xfrm flipH="1">
                <a:off x="200520" y="-1"/>
                <a:ext cx="2970410" cy="3190301"/>
              </a:xfrm>
              <a:prstGeom prst="line">
                <a:avLst/>
              </a:prstGeom>
              <a:noFill/>
              <a:ln w="63500" cap="flat">
                <a:solidFill>
                  <a:srgbClr val="000000"/>
                </a:solidFill>
                <a:prstDash val="solid"/>
                <a:miter lim="400000"/>
                <a:tailEnd type="triangle" w="med" len="med"/>
              </a:ln>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grpSp>
        <p:sp>
          <p:nvSpPr>
            <p:cNvPr id="704" name="Meeting the needs:…"/>
            <p:cNvSpPr txBox="1"/>
            <p:nvPr/>
          </p:nvSpPr>
          <p:spPr>
            <a:xfrm>
              <a:off x="4965529" y="5773594"/>
              <a:ext cx="3895156" cy="2463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defTabSz="457200">
                <a:defRPr sz="3500">
                  <a:latin typeface="Helvetica"/>
                  <a:ea typeface="Helvetica"/>
                  <a:cs typeface="Helvetica"/>
                  <a:sym typeface="Helvetica"/>
                </a:defRPr>
              </a:pPr>
              <a:r>
                <a:t>Meeting the needs:</a:t>
              </a:r>
            </a:p>
            <a:p>
              <a:pPr marL="635000" indent="-317500" algn="l" defTabSz="457200">
                <a:buSzPct val="171000"/>
                <a:buChar char="-"/>
                <a:defRPr sz="3000">
                  <a:latin typeface="Helvetica"/>
                  <a:ea typeface="Helvetica"/>
                  <a:cs typeface="Helvetica"/>
                  <a:sym typeface="Helvetica"/>
                </a:defRPr>
              </a:pPr>
              <a:r>
                <a:t>food+water</a:t>
              </a:r>
            </a:p>
            <a:p>
              <a:pPr marL="635000" indent="-317500" algn="l" defTabSz="457200">
                <a:buSzPct val="171000"/>
                <a:buChar char="-"/>
                <a:defRPr sz="3000">
                  <a:latin typeface="Helvetica"/>
                  <a:ea typeface="Helvetica"/>
                  <a:cs typeface="Helvetica"/>
                  <a:sym typeface="Helvetica"/>
                </a:defRPr>
              </a:pPr>
              <a:r>
                <a:t>habitat</a:t>
              </a:r>
            </a:p>
            <a:p>
              <a:pPr marL="635000" indent="-317500" algn="l" defTabSz="457200">
                <a:buSzPct val="171000"/>
                <a:buChar char="-"/>
                <a:defRPr sz="3000">
                  <a:latin typeface="Helvetica"/>
                  <a:ea typeface="Helvetica"/>
                  <a:cs typeface="Helvetica"/>
                  <a:sym typeface="Helvetica"/>
                </a:defRPr>
              </a:pPr>
              <a:r>
                <a:t>safety</a:t>
              </a:r>
            </a:p>
            <a:p>
              <a:pPr marL="635000" indent="-317500" algn="l" defTabSz="457200">
                <a:buSzPct val="171000"/>
                <a:buChar char="-"/>
                <a:defRPr sz="3000">
                  <a:latin typeface="Helvetica"/>
                  <a:ea typeface="Helvetica"/>
                  <a:cs typeface="Helvetica"/>
                  <a:sym typeface="Helvetica"/>
                </a:defRPr>
              </a:pPr>
              <a:r>
                <a:t>health</a:t>
              </a:r>
            </a:p>
          </p:txBody>
        </p:sp>
        <p:sp>
          <p:nvSpPr>
            <p:cNvPr id="705" name="Arrow"/>
            <p:cNvSpPr/>
            <p:nvPr/>
          </p:nvSpPr>
          <p:spPr>
            <a:xfrm rot="5400000">
              <a:off x="6086993" y="4323531"/>
              <a:ext cx="1016001" cy="585689"/>
            </a:xfrm>
            <a:prstGeom prst="rightArrow">
              <a:avLst>
                <a:gd name="adj1" fmla="val 32000"/>
                <a:gd name="adj2" fmla="val 52041"/>
              </a:avLst>
            </a:prstGeom>
            <a:solidFill>
              <a:srgbClr val="003133"/>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grpSp>
      <p:sp>
        <p:nvSpPr>
          <p:cNvPr id="707" name="What is the Purpose of “Economy”?"/>
          <p:cNvSpPr txBox="1"/>
          <p:nvPr/>
        </p:nvSpPr>
        <p:spPr>
          <a:xfrm>
            <a:off x="133300" y="1011039"/>
            <a:ext cx="6869416" cy="1473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4500"/>
            </a:lvl1pPr>
          </a:lstStyle>
          <a:p>
            <a:pPr/>
            <a:r>
              <a:t>What is the Purpose of “Economy”?</a:t>
            </a:r>
          </a:p>
        </p:txBody>
      </p:sp>
      <p:sp>
        <p:nvSpPr>
          <p:cNvPr id="708" name="De facto Purpose of “supply system” (sometimes called “economy”) is:…"/>
          <p:cNvSpPr/>
          <p:nvPr/>
        </p:nvSpPr>
        <p:spPr>
          <a:xfrm>
            <a:off x="12047747" y="8344594"/>
            <a:ext cx="12188228" cy="5318225"/>
          </a:xfrm>
          <a:prstGeom prst="wedgeEllipseCallout">
            <a:avLst>
              <a:gd name="adj1" fmla="val -48313"/>
              <a:gd name="adj2" fmla="val -68885"/>
            </a:avLst>
          </a:prstGeom>
          <a:solidFill>
            <a:srgbClr val="53585F"/>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defTabSz="457200">
              <a:defRPr sz="4000">
                <a:solidFill>
                  <a:srgbClr val="FFFFFF"/>
                </a:solidFill>
              </a:defRPr>
            </a:pPr>
            <a:r>
              <a:rPr i="1">
                <a:latin typeface="Helvetica"/>
                <a:ea typeface="Helvetica"/>
                <a:cs typeface="Helvetica"/>
                <a:sym typeface="Helvetica"/>
              </a:rPr>
              <a:t>De facto</a:t>
            </a:r>
            <a:r>
              <a:t> Purpose of “supply system” (sometimes called “economy”) is:</a:t>
            </a:r>
          </a:p>
          <a:p>
            <a:pPr defTabSz="457200">
              <a:defRPr sz="4000">
                <a:solidFill>
                  <a:srgbClr val="FFFFFF"/>
                </a:solidFill>
              </a:defRPr>
            </a:pPr>
            <a:r>
              <a:t>To meet the needs of the present while safeguarding the Earth’s life-support system, on which the welfare of current and future generations depends</a:t>
            </a:r>
          </a:p>
        </p:txBody>
      </p:sp>
      <p:sp>
        <p:nvSpPr>
          <p:cNvPr id="709" name="What does the system we call “economy” do?"/>
          <p:cNvSpPr/>
          <p:nvPr/>
        </p:nvSpPr>
        <p:spPr>
          <a:xfrm>
            <a:off x="59287" y="2548334"/>
            <a:ext cx="9383508" cy="2586702"/>
          </a:xfrm>
          <a:prstGeom prst="wedgeEllipseCallout">
            <a:avLst>
              <a:gd name="adj1" fmla="val 74247"/>
              <a:gd name="adj2" fmla="val -112"/>
            </a:avLst>
          </a:prstGeom>
          <a:solidFill>
            <a:srgbClr val="53585F"/>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4500">
                <a:solidFill>
                  <a:srgbClr val="FFFFFF"/>
                </a:solidFill>
              </a:defRPr>
            </a:lvl1pPr>
          </a:lstStyle>
          <a:p>
            <a:pPr/>
            <a:r>
              <a:t>What does the system we call “economy” do?</a:t>
            </a:r>
          </a:p>
        </p:txBody>
      </p:sp>
      <p:sp>
        <p:nvSpPr>
          <p:cNvPr id="710" name="“Economy” is a…"/>
          <p:cNvSpPr/>
          <p:nvPr/>
        </p:nvSpPr>
        <p:spPr>
          <a:xfrm>
            <a:off x="22251" y="5512920"/>
            <a:ext cx="7087952" cy="2586701"/>
          </a:xfrm>
          <a:prstGeom prst="wedgeEllipseCallout">
            <a:avLst>
              <a:gd name="adj1" fmla="val 112892"/>
              <a:gd name="adj2" fmla="val 33436"/>
            </a:avLst>
          </a:prstGeom>
          <a:solidFill>
            <a:srgbClr val="53585F"/>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defTabSz="457200">
              <a:defRPr sz="4500">
                <a:solidFill>
                  <a:srgbClr val="FFFFFF"/>
                </a:solidFill>
              </a:defRPr>
            </a:pPr>
            <a:r>
              <a:t>“Economy” is a </a:t>
            </a:r>
          </a:p>
          <a:p>
            <a:pPr defTabSz="457200">
              <a:defRPr sz="4500">
                <a:solidFill>
                  <a:srgbClr val="FFFFFF"/>
                </a:solidFill>
              </a:defRPr>
            </a:pPr>
            <a:r>
              <a:t>supply system</a:t>
            </a:r>
          </a:p>
        </p:txBody>
      </p:sp>
      <p:sp>
        <p:nvSpPr>
          <p:cNvPr id="711" name="The Therapy: A New Purpose of Economy"/>
          <p:cNvSpPr txBox="1"/>
          <p:nvPr/>
        </p:nvSpPr>
        <p:spPr>
          <a:xfrm>
            <a:off x="158700" y="68312"/>
            <a:ext cx="11260812"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The Therapy: A New Purpose of Economy</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682"/>
                                        </p:tgtEl>
                                        <p:attrNameLst>
                                          <p:attrName>style.visibility</p:attrName>
                                        </p:attrNameLst>
                                      </p:cBhvr>
                                      <p:to>
                                        <p:strVal val="visible"/>
                                      </p:to>
                                    </p:set>
                                    <p:animEffect filter="fade" transition="in">
                                      <p:cBhvr>
                                        <p:cTn id="7" dur="1000"/>
                                        <p:tgtEl>
                                          <p:spTgt spid="682"/>
                                        </p:tgtEl>
                                      </p:cBhvr>
                                    </p:animEffect>
                                  </p:childTnLst>
                                </p:cTn>
                              </p:par>
                            </p:childTnLst>
                          </p:cTn>
                        </p:par>
                        <p:par>
                          <p:cTn id="8" fill="hold">
                            <p:stCondLst>
                              <p:cond delay="1000"/>
                            </p:stCondLst>
                            <p:childTnLst>
                              <p:par>
                                <p:cTn id="9" presetClass="entr" nodeType="afterEffect" presetID="10" grpId="2" fill="hold">
                                  <p:stCondLst>
                                    <p:cond delay="0"/>
                                  </p:stCondLst>
                                  <p:iterate type="el" backwards="0">
                                    <p:tmAbs val="0"/>
                                  </p:iterate>
                                  <p:childTnLst>
                                    <p:set>
                                      <p:cBhvr>
                                        <p:cTn id="10" fill="hold"/>
                                        <p:tgtEl>
                                          <p:spTgt spid="709"/>
                                        </p:tgtEl>
                                        <p:attrNameLst>
                                          <p:attrName>style.visibility</p:attrName>
                                        </p:attrNameLst>
                                      </p:cBhvr>
                                      <p:to>
                                        <p:strVal val="visible"/>
                                      </p:to>
                                    </p:set>
                                    <p:animEffect filter="fade" transition="in">
                                      <p:cBhvr>
                                        <p:cTn id="11" dur="800"/>
                                        <p:tgtEl>
                                          <p:spTgt spid="709"/>
                                        </p:tgtEl>
                                      </p:cBhvr>
                                    </p:animEffect>
                                  </p:childTnLst>
                                </p:cTn>
                              </p:par>
                            </p:childTnLst>
                          </p:cTn>
                        </p:par>
                      </p:childTnLst>
                    </p:cTn>
                  </p:par>
                  <p:par>
                    <p:cTn id="12" fill="hold">
                      <p:stCondLst>
                        <p:cond delay="indefinite"/>
                      </p:stCondLst>
                      <p:childTnLst>
                        <p:par>
                          <p:cTn id="13" fill="hold">
                            <p:stCondLst>
                              <p:cond delay="0"/>
                            </p:stCondLst>
                            <p:childTnLst>
                              <p:par>
                                <p:cTn id="14" presetClass="exit" nodeType="clickEffect" presetID="10" grpId="3" fill="hold">
                                  <p:stCondLst>
                                    <p:cond delay="0"/>
                                  </p:stCondLst>
                                  <p:iterate type="el" backwards="0">
                                    <p:tmAbs val="0"/>
                                  </p:iterate>
                                  <p:childTnLst>
                                    <p:animEffect filter="fade" transition="out">
                                      <p:cBhvr>
                                        <p:cTn id="15" dur="1000" fill="hold"/>
                                        <p:tgtEl>
                                          <p:spTgt spid="682"/>
                                        </p:tgtEl>
                                      </p:cBhvr>
                                    </p:animEffect>
                                    <p:set>
                                      <p:cBhvr>
                                        <p:cTn id="16" fill="hold">
                                          <p:stCondLst>
                                            <p:cond delay="999"/>
                                          </p:stCondLst>
                                        </p:cTn>
                                        <p:tgtEl>
                                          <p:spTgt spid="682"/>
                                        </p:tgtEl>
                                        <p:attrNameLst>
                                          <p:attrName>style.visibility</p:attrName>
                                        </p:attrNameLst>
                                      </p:cBhvr>
                                      <p:to>
                                        <p:strVal val="hidden"/>
                                      </p:to>
                                    </p:set>
                                  </p:childTnLst>
                                </p:cTn>
                              </p:par>
                            </p:childTnLst>
                          </p:cTn>
                        </p:par>
                        <p:par>
                          <p:cTn id="17" fill="hold">
                            <p:stCondLst>
                              <p:cond delay="1000"/>
                            </p:stCondLst>
                            <p:childTnLst>
                              <p:par>
                                <p:cTn id="18" presetClass="exit" nodeType="afterEffect" presetID="10" grpId="4" fill="hold">
                                  <p:stCondLst>
                                    <p:cond delay="0"/>
                                  </p:stCondLst>
                                  <p:iterate type="el" backwards="0">
                                    <p:tmAbs val="0"/>
                                  </p:iterate>
                                  <p:childTnLst>
                                    <p:animEffect filter="fade" transition="out">
                                      <p:cBhvr>
                                        <p:cTn id="19" dur="700" fill="hold"/>
                                        <p:tgtEl>
                                          <p:spTgt spid="709"/>
                                        </p:tgtEl>
                                      </p:cBhvr>
                                    </p:animEffect>
                                    <p:set>
                                      <p:cBhvr>
                                        <p:cTn id="20" fill="hold">
                                          <p:stCondLst>
                                            <p:cond delay="699"/>
                                          </p:stCondLst>
                                        </p:cTn>
                                        <p:tgtEl>
                                          <p:spTgt spid="709"/>
                                        </p:tgtEl>
                                        <p:attrNameLst>
                                          <p:attrName>style.visibility</p:attrName>
                                        </p:attrNameLst>
                                      </p:cBhvr>
                                      <p:to>
                                        <p:strVal val="hidden"/>
                                      </p:to>
                                    </p:set>
                                  </p:childTnLst>
                                </p:cTn>
                              </p:par>
                            </p:childTnLst>
                          </p:cTn>
                        </p:par>
                        <p:par>
                          <p:cTn id="21" fill="hold">
                            <p:stCondLst>
                              <p:cond delay="1700"/>
                            </p:stCondLst>
                            <p:childTnLst>
                              <p:par>
                                <p:cTn id="22" presetClass="entr" nodeType="afterEffect" presetID="10" grpId="5" fill="hold">
                                  <p:stCondLst>
                                    <p:cond delay="0"/>
                                  </p:stCondLst>
                                  <p:iterate type="el" backwards="0">
                                    <p:tmAbs val="0"/>
                                  </p:iterate>
                                  <p:childTnLst>
                                    <p:set>
                                      <p:cBhvr>
                                        <p:cTn id="23" fill="hold"/>
                                        <p:tgtEl>
                                          <p:spTgt spid="706"/>
                                        </p:tgtEl>
                                        <p:attrNameLst>
                                          <p:attrName>style.visibility</p:attrName>
                                        </p:attrNameLst>
                                      </p:cBhvr>
                                      <p:to>
                                        <p:strVal val="visible"/>
                                      </p:to>
                                    </p:set>
                                    <p:animEffect filter="fade" transition="in">
                                      <p:cBhvr>
                                        <p:cTn id="24" dur="1000"/>
                                        <p:tgtEl>
                                          <p:spTgt spid="706"/>
                                        </p:tgtEl>
                                      </p:cBhvr>
                                    </p:animEffect>
                                  </p:childTnLst>
                                </p:cTn>
                              </p:par>
                            </p:childTnLst>
                          </p:cTn>
                        </p:par>
                      </p:childTnLst>
                    </p:cTn>
                  </p:par>
                  <p:par>
                    <p:cTn id="25" fill="hold">
                      <p:stCondLst>
                        <p:cond delay="indefinite"/>
                      </p:stCondLst>
                      <p:childTnLst>
                        <p:par>
                          <p:cTn id="26" fill="hold">
                            <p:stCondLst>
                              <p:cond delay="0"/>
                            </p:stCondLst>
                            <p:childTnLst>
                              <p:par>
                                <p:cTn id="27" presetClass="entr" nodeType="clickEffect" presetID="10" grpId="6" fill="hold">
                                  <p:stCondLst>
                                    <p:cond delay="0"/>
                                  </p:stCondLst>
                                  <p:iterate type="el" backwards="0">
                                    <p:tmAbs val="0"/>
                                  </p:iterate>
                                  <p:childTnLst>
                                    <p:set>
                                      <p:cBhvr>
                                        <p:cTn id="28" fill="hold"/>
                                        <p:tgtEl>
                                          <p:spTgt spid="710"/>
                                        </p:tgtEl>
                                        <p:attrNameLst>
                                          <p:attrName>style.visibility</p:attrName>
                                        </p:attrNameLst>
                                      </p:cBhvr>
                                      <p:to>
                                        <p:strVal val="visible"/>
                                      </p:to>
                                    </p:set>
                                    <p:animEffect filter="fade" transition="in">
                                      <p:cBhvr>
                                        <p:cTn id="29" dur="800"/>
                                        <p:tgtEl>
                                          <p:spTgt spid="710"/>
                                        </p:tgtEl>
                                      </p:cBhvr>
                                    </p:animEffect>
                                  </p:childTnLst>
                                </p:cTn>
                              </p:par>
                            </p:childTnLst>
                          </p:cTn>
                        </p:par>
                      </p:childTnLst>
                    </p:cTn>
                  </p:par>
                  <p:par>
                    <p:cTn id="30" fill="hold">
                      <p:stCondLst>
                        <p:cond delay="indefinite"/>
                      </p:stCondLst>
                      <p:childTnLst>
                        <p:par>
                          <p:cTn id="31" fill="hold">
                            <p:stCondLst>
                              <p:cond delay="0"/>
                            </p:stCondLst>
                            <p:childTnLst>
                              <p:par>
                                <p:cTn id="32" presetClass="entr" nodeType="clickEffect" presetSubtype="16" presetID="23" grpId="7" fill="hold">
                                  <p:stCondLst>
                                    <p:cond delay="0"/>
                                  </p:stCondLst>
                                  <p:iterate type="el" backwards="0">
                                    <p:tmAbs val="0"/>
                                  </p:iterate>
                                  <p:childTnLst>
                                    <p:set>
                                      <p:cBhvr>
                                        <p:cTn id="33" fill="hold"/>
                                        <p:tgtEl>
                                          <p:spTgt spid="708"/>
                                        </p:tgtEl>
                                        <p:attrNameLst>
                                          <p:attrName>style.visibility</p:attrName>
                                        </p:attrNameLst>
                                      </p:cBhvr>
                                      <p:to>
                                        <p:strVal val="visible"/>
                                      </p:to>
                                    </p:set>
                                    <p:anim calcmode="lin" valueType="num">
                                      <p:cBhvr>
                                        <p:cTn id="34" dur="750" fill="hold"/>
                                        <p:tgtEl>
                                          <p:spTgt spid="708"/>
                                        </p:tgtEl>
                                        <p:attrNameLst>
                                          <p:attrName>ppt_w</p:attrName>
                                        </p:attrNameLst>
                                      </p:cBhvr>
                                      <p:tavLst>
                                        <p:tav tm="0">
                                          <p:val>
                                            <p:fltVal val="0"/>
                                          </p:val>
                                        </p:tav>
                                        <p:tav tm="100000">
                                          <p:val>
                                            <p:strVal val="#ppt_w"/>
                                          </p:val>
                                        </p:tav>
                                      </p:tavLst>
                                    </p:anim>
                                    <p:anim calcmode="lin" valueType="num">
                                      <p:cBhvr>
                                        <p:cTn id="35" dur="750" fill="hold"/>
                                        <p:tgtEl>
                                          <p:spTgt spid="708"/>
                                        </p:tgtEl>
                                        <p:attrNameLst>
                                          <p:attrName>ppt_h</p:attrName>
                                        </p:attrNameLst>
                                      </p:cBhvr>
                                      <p:tavLst>
                                        <p:tav tm="0">
                                          <p:val>
                                            <p:fltVal val="0"/>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Class="exit" nodeType="clickEffect" presetID="10" grpId="8" fill="hold">
                                  <p:stCondLst>
                                    <p:cond delay="0"/>
                                  </p:stCondLst>
                                  <p:iterate type="el" backwards="0">
                                    <p:tmAbs val="0"/>
                                  </p:iterate>
                                  <p:childTnLst>
                                    <p:animEffect filter="fade" transition="out">
                                      <p:cBhvr>
                                        <p:cTn id="39" dur="1000" fill="hold"/>
                                        <p:tgtEl>
                                          <p:spTgt spid="710"/>
                                        </p:tgtEl>
                                      </p:cBhvr>
                                    </p:animEffect>
                                    <p:set>
                                      <p:cBhvr>
                                        <p:cTn id="40" fill="hold">
                                          <p:stCondLst>
                                            <p:cond delay="999"/>
                                          </p:stCondLst>
                                        </p:cTn>
                                        <p:tgtEl>
                                          <p:spTgt spid="71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09" grpId="4"/>
      <p:bldP build="whole" bldLvl="1" animBg="1" rev="0" advAuto="0" spid="710" grpId="8"/>
      <p:bldP build="whole" bldLvl="1" animBg="1" rev="0" advAuto="0" spid="682" grpId="1"/>
      <p:bldP build="whole" bldLvl="1" animBg="1" rev="0" advAuto="0" spid="710" grpId="6"/>
      <p:bldP build="whole" bldLvl="1" animBg="1" rev="0" advAuto="0" spid="682" grpId="3"/>
      <p:bldP build="whole" bldLvl="1" animBg="1" rev="0" advAuto="0" spid="708" grpId="7"/>
      <p:bldP build="whole" bldLvl="1" animBg="1" rev="0" advAuto="0" spid="709" grpId="2"/>
      <p:bldP build="whole" bldLvl="1" animBg="1" rev="0" advAuto="0" spid="706" grpId="5"/>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3" name="Line"/>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714" name="The Syndrome of Modern Global Change has evolved into a Planetary Emergency"/>
          <p:cNvSpPr txBox="1"/>
          <p:nvPr/>
        </p:nvSpPr>
        <p:spPr>
          <a:xfrm>
            <a:off x="1199044" y="1152475"/>
            <a:ext cx="21985911" cy="812801"/>
          </a:xfrm>
          <a:prstGeom prst="rect">
            <a:avLst/>
          </a:prstGeom>
          <a:solidFill>
            <a:srgbClr val="DCDEE0">
              <a:alpha val="57152"/>
            </a:srgb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4700"/>
            </a:lvl1pPr>
          </a:lstStyle>
          <a:p>
            <a:pPr/>
            <a:r>
              <a:t>The Syndrome of Modern Global Change has evolved into a Planetary Emergency</a:t>
            </a:r>
          </a:p>
        </p:txBody>
      </p:sp>
      <p:sp>
        <p:nvSpPr>
          <p:cNvPr id="715" name="Homo sapiens has evolved into the most invasive species within the…"/>
          <p:cNvSpPr txBox="1"/>
          <p:nvPr/>
        </p:nvSpPr>
        <p:spPr>
          <a:xfrm>
            <a:off x="1182656" y="2170807"/>
            <a:ext cx="21975089" cy="2235201"/>
          </a:xfrm>
          <a:prstGeom prst="rect">
            <a:avLst/>
          </a:prstGeom>
          <a:solidFill>
            <a:srgbClr val="DCDEE0">
              <a:alpha val="49782"/>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700"/>
            </a:pPr>
            <a:r>
              <a:t>Homo sapiens has evolved into the most invasive species within the </a:t>
            </a:r>
          </a:p>
          <a:p>
            <a:pPr defTabSz="457200">
              <a:defRPr sz="4700"/>
            </a:pPr>
            <a:r>
              <a:t>Earth’s life-support system, </a:t>
            </a:r>
          </a:p>
          <a:p>
            <a:pPr defTabSz="457200">
              <a:defRPr sz="4700"/>
            </a:pPr>
            <a:r>
              <a:t>comparable in growth and impact to a virus in a living organism</a:t>
            </a:r>
          </a:p>
        </p:txBody>
      </p:sp>
      <p:sp>
        <p:nvSpPr>
          <p:cNvPr id="716" name="Being in control of the planet, a therapy requires that…"/>
          <p:cNvSpPr txBox="1"/>
          <p:nvPr/>
        </p:nvSpPr>
        <p:spPr>
          <a:xfrm>
            <a:off x="1179786" y="4578622"/>
            <a:ext cx="21980827" cy="1524001"/>
          </a:xfrm>
          <a:prstGeom prst="rect">
            <a:avLst/>
          </a:prstGeom>
          <a:solidFill>
            <a:srgbClr val="DCDEE0">
              <a:alpha val="50464"/>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700"/>
            </a:pPr>
            <a:r>
              <a:t>Being in control of the planet, a therapy requires that </a:t>
            </a:r>
          </a:p>
          <a:p>
            <a:pPr defTabSz="457200">
              <a:defRPr sz="4700"/>
            </a:pPr>
            <a:r>
              <a:t>the “virus” transforms itself into the healer</a:t>
            </a:r>
          </a:p>
        </p:txBody>
      </p:sp>
      <p:sp>
        <p:nvSpPr>
          <p:cNvPr id="717" name="The Root Cause for the Syndrome of Modern Global Change is…"/>
          <p:cNvSpPr txBox="1"/>
          <p:nvPr/>
        </p:nvSpPr>
        <p:spPr>
          <a:xfrm>
            <a:off x="1158465" y="6271220"/>
            <a:ext cx="22067070" cy="1524001"/>
          </a:xfrm>
          <a:prstGeom prst="rect">
            <a:avLst/>
          </a:prstGeom>
          <a:solidFill>
            <a:srgbClr val="E0DBBC">
              <a:alpha val="49923"/>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700"/>
            </a:pPr>
            <a:r>
              <a:t>The Root Cause for the Syndrome of Modern Global Change is</a:t>
            </a:r>
          </a:p>
          <a:p>
            <a:pPr defTabSz="457200">
              <a:defRPr sz="4700"/>
            </a:pPr>
            <a:r>
              <a:t>an official purpose of economy that is in conflict with the </a:t>
            </a:r>
            <a:r>
              <a:rPr i="1">
                <a:latin typeface="Helvetica"/>
                <a:ea typeface="Helvetica"/>
                <a:cs typeface="Helvetica"/>
                <a:sym typeface="Helvetica"/>
              </a:rPr>
              <a:t>de facto</a:t>
            </a:r>
            <a:r>
              <a:t> purpose.</a:t>
            </a:r>
          </a:p>
        </p:txBody>
      </p:sp>
      <p:sp>
        <p:nvSpPr>
          <p:cNvPr id="718" name="Therapy requires an official purpose of economy aligned to the de facto purpose"/>
          <p:cNvSpPr txBox="1"/>
          <p:nvPr/>
        </p:nvSpPr>
        <p:spPr>
          <a:xfrm>
            <a:off x="1158465" y="8070601"/>
            <a:ext cx="22067069" cy="812801"/>
          </a:xfrm>
          <a:prstGeom prst="rect">
            <a:avLst/>
          </a:prstGeom>
          <a:solidFill>
            <a:srgbClr val="E0DBBC">
              <a:alpha val="49762"/>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700"/>
            </a:pPr>
            <a:r>
              <a:t>Therapy requires an official purpose of economy aligned to the </a:t>
            </a:r>
            <a:r>
              <a:rPr i="1">
                <a:latin typeface="Helvetica"/>
                <a:ea typeface="Helvetica"/>
                <a:cs typeface="Helvetica"/>
                <a:sym typeface="Helvetica"/>
              </a:rPr>
              <a:t>de facto</a:t>
            </a:r>
            <a:r>
              <a:t> purpose</a:t>
            </a:r>
          </a:p>
        </p:txBody>
      </p:sp>
      <p:sp>
        <p:nvSpPr>
          <p:cNvPr id="719" name="An economy that meets the needs of the present while…"/>
          <p:cNvSpPr txBox="1"/>
          <p:nvPr/>
        </p:nvSpPr>
        <p:spPr>
          <a:xfrm>
            <a:off x="1170314" y="9154765"/>
            <a:ext cx="22043373" cy="2235201"/>
          </a:xfrm>
          <a:prstGeom prst="rect">
            <a:avLst/>
          </a:prstGeom>
          <a:solidFill>
            <a:srgbClr val="E0C5BA"/>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700"/>
            </a:pPr>
            <a:r>
              <a:t>An economy that meets the needs of the present while </a:t>
            </a:r>
          </a:p>
          <a:p>
            <a:pPr defTabSz="457200">
              <a:defRPr sz="4700"/>
            </a:pPr>
            <a:r>
              <a:t>safeguarding the Earth’s life-support system </a:t>
            </a:r>
          </a:p>
          <a:p>
            <a:pPr defTabSz="457200">
              <a:defRPr sz="4700"/>
            </a:pPr>
            <a:r>
              <a:t>on which the welfare of current and future generations of al life depends</a:t>
            </a:r>
          </a:p>
        </p:txBody>
      </p:sp>
      <p:sp>
        <p:nvSpPr>
          <p:cNvPr id="720" name="An (Infinite) Economy for Humanity"/>
          <p:cNvSpPr txBox="1"/>
          <p:nvPr/>
        </p:nvSpPr>
        <p:spPr>
          <a:xfrm>
            <a:off x="158700" y="68312"/>
            <a:ext cx="9369235"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An (Infinite) Economy for Humanity</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719"/>
                                        </p:tgtEl>
                                        <p:attrNameLst>
                                          <p:attrName>style.visibility</p:attrName>
                                        </p:attrNameLst>
                                      </p:cBhvr>
                                      <p:to>
                                        <p:strVal val="visible"/>
                                      </p:to>
                                    </p:set>
                                    <p:anim calcmode="lin" valueType="num">
                                      <p:cBhvr>
                                        <p:cTn id="7" dur="1000" fill="hold"/>
                                        <p:tgtEl>
                                          <p:spTgt spid="719"/>
                                        </p:tgtEl>
                                        <p:attrNameLst>
                                          <p:attrName>ppt_x</p:attrName>
                                        </p:attrNameLst>
                                      </p:cBhvr>
                                      <p:tavLst>
                                        <p:tav tm="0">
                                          <p:val>
                                            <p:strVal val="#ppt_x"/>
                                          </p:val>
                                        </p:tav>
                                        <p:tav tm="100000">
                                          <p:val>
                                            <p:strVal val="#ppt_x"/>
                                          </p:val>
                                        </p:tav>
                                      </p:tavLst>
                                    </p:anim>
                                    <p:anim calcmode="lin" valueType="num">
                                      <p:cBhvr>
                                        <p:cTn id="8" dur="1000" fill="hold"/>
                                        <p:tgtEl>
                                          <p:spTgt spid="7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19"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 name="The Syndrome of Modern Global Change has evolved into a Planetary Emergency"/>
          <p:cNvSpPr txBox="1"/>
          <p:nvPr/>
        </p:nvSpPr>
        <p:spPr>
          <a:xfrm>
            <a:off x="1199044" y="1152475"/>
            <a:ext cx="21985911" cy="812801"/>
          </a:xfrm>
          <a:prstGeom prst="rect">
            <a:avLst/>
          </a:prstGeom>
          <a:solidFill>
            <a:srgbClr val="DCDEE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4700"/>
            </a:lvl1pPr>
          </a:lstStyle>
          <a:p>
            <a:pPr/>
            <a:r>
              <a:t>The Syndrome of Modern Global Change has evolved into a Planetary Emergency</a:t>
            </a:r>
          </a:p>
        </p:txBody>
      </p:sp>
      <p:sp>
        <p:nvSpPr>
          <p:cNvPr id="175" name="Homo sapiens has evolved into the most invasive species within the…"/>
          <p:cNvSpPr txBox="1"/>
          <p:nvPr/>
        </p:nvSpPr>
        <p:spPr>
          <a:xfrm>
            <a:off x="1182656" y="2170807"/>
            <a:ext cx="21975089" cy="2235201"/>
          </a:xfrm>
          <a:prstGeom prst="rect">
            <a:avLst/>
          </a:prstGeom>
          <a:solidFill>
            <a:srgbClr val="DCDEE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700"/>
            </a:pPr>
            <a:r>
              <a:t>Homo sapiens has evolved into the most invasive species within the </a:t>
            </a:r>
          </a:p>
          <a:p>
            <a:pPr defTabSz="457200">
              <a:defRPr sz="4700"/>
            </a:pPr>
            <a:r>
              <a:t>Earth’s life-support system, </a:t>
            </a:r>
          </a:p>
          <a:p>
            <a:pPr defTabSz="457200">
              <a:defRPr sz="4700"/>
            </a:pPr>
            <a:r>
              <a:t>comparable in growth and impact to a virus in a living organism</a:t>
            </a:r>
          </a:p>
        </p:txBody>
      </p:sp>
      <p:sp>
        <p:nvSpPr>
          <p:cNvPr id="176" name="Line"/>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177" name="Outline of my Reasoning"/>
          <p:cNvSpPr txBox="1"/>
          <p:nvPr/>
        </p:nvSpPr>
        <p:spPr>
          <a:xfrm>
            <a:off x="158700" y="68312"/>
            <a:ext cx="6649759"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Outline of my Reasoning</a:t>
            </a:r>
          </a:p>
        </p:txBody>
      </p:sp>
      <p:sp>
        <p:nvSpPr>
          <p:cNvPr id="178" name="Being in control of the planet, a therapy requires that…"/>
          <p:cNvSpPr txBox="1"/>
          <p:nvPr/>
        </p:nvSpPr>
        <p:spPr>
          <a:xfrm>
            <a:off x="1179786" y="4578622"/>
            <a:ext cx="21980827" cy="1524001"/>
          </a:xfrm>
          <a:prstGeom prst="rect">
            <a:avLst/>
          </a:prstGeom>
          <a:solidFill>
            <a:srgbClr val="DCDEE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700"/>
            </a:pPr>
            <a:r>
              <a:t>Being in control of the planet, a therapy requires that </a:t>
            </a:r>
          </a:p>
          <a:p>
            <a:pPr defTabSz="457200">
              <a:defRPr sz="4700"/>
            </a:pPr>
            <a:r>
              <a:t>the “virus” transforms itself into the healer</a:t>
            </a:r>
          </a:p>
        </p:txBody>
      </p:sp>
      <p:sp>
        <p:nvSpPr>
          <p:cNvPr id="179" name="Therapy requires an official purpose of economy aligned to the de facto purpose"/>
          <p:cNvSpPr txBox="1"/>
          <p:nvPr/>
        </p:nvSpPr>
        <p:spPr>
          <a:xfrm>
            <a:off x="1158465" y="8070601"/>
            <a:ext cx="22067069" cy="812801"/>
          </a:xfrm>
          <a:prstGeom prst="rect">
            <a:avLst/>
          </a:prstGeom>
          <a:solidFill>
            <a:srgbClr val="E0DBBC"/>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700"/>
            </a:pPr>
            <a:r>
              <a:t>Therapy requires an official purpose of economy aligned to the </a:t>
            </a:r>
            <a:r>
              <a:rPr i="1">
                <a:latin typeface="Helvetica"/>
                <a:ea typeface="Helvetica"/>
                <a:cs typeface="Helvetica"/>
                <a:sym typeface="Helvetica"/>
              </a:rPr>
              <a:t>de facto</a:t>
            </a:r>
            <a:r>
              <a:t> purpose</a:t>
            </a:r>
          </a:p>
        </p:txBody>
      </p:sp>
      <p:sp>
        <p:nvSpPr>
          <p:cNvPr id="180" name="An economy that meets the needs of the present while…"/>
          <p:cNvSpPr txBox="1"/>
          <p:nvPr/>
        </p:nvSpPr>
        <p:spPr>
          <a:xfrm>
            <a:off x="1170314" y="9154765"/>
            <a:ext cx="22043373" cy="2235201"/>
          </a:xfrm>
          <a:prstGeom prst="rect">
            <a:avLst/>
          </a:prstGeom>
          <a:solidFill>
            <a:srgbClr val="E0C5BA"/>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700"/>
            </a:pPr>
            <a:r>
              <a:t>An economy that meets the needs of the present while </a:t>
            </a:r>
          </a:p>
          <a:p>
            <a:pPr defTabSz="457200">
              <a:defRPr sz="4700"/>
            </a:pPr>
            <a:r>
              <a:t>safeguarding the Earth’s life-support system </a:t>
            </a:r>
          </a:p>
          <a:p>
            <a:pPr defTabSz="457200">
              <a:defRPr sz="4700"/>
            </a:pPr>
            <a:r>
              <a:t>on which the welfare of current and future generations of al life depends</a:t>
            </a:r>
          </a:p>
        </p:txBody>
      </p:sp>
      <p:sp>
        <p:nvSpPr>
          <p:cNvPr id="181" name="At the End: Comments on how to safeguard the Earth’s life-support system"/>
          <p:cNvSpPr txBox="1"/>
          <p:nvPr/>
        </p:nvSpPr>
        <p:spPr>
          <a:xfrm>
            <a:off x="1136666" y="11661328"/>
            <a:ext cx="22067068" cy="812801"/>
          </a:xfrm>
          <a:prstGeom prst="rect">
            <a:avLst/>
          </a:prstGeom>
          <a:solidFill>
            <a:srgbClr val="E0C5BA"/>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4700"/>
            </a:lvl1pPr>
          </a:lstStyle>
          <a:p>
            <a:pPr/>
            <a:r>
              <a:t>At the End: Comments on how to safeguard the Earth’s life-support system</a:t>
            </a:r>
          </a:p>
        </p:txBody>
      </p:sp>
      <p:sp>
        <p:nvSpPr>
          <p:cNvPr id="182" name="The Root Cause for the Syndrome of Modern Global Change is…"/>
          <p:cNvSpPr txBox="1"/>
          <p:nvPr/>
        </p:nvSpPr>
        <p:spPr>
          <a:xfrm>
            <a:off x="1158465" y="6271220"/>
            <a:ext cx="22067070" cy="1524001"/>
          </a:xfrm>
          <a:prstGeom prst="rect">
            <a:avLst/>
          </a:prstGeom>
          <a:solidFill>
            <a:srgbClr val="E0DBBC"/>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700"/>
            </a:pPr>
            <a:r>
              <a:t>The Root Cause for the Syndrome of Modern Global Change is</a:t>
            </a:r>
          </a:p>
          <a:p>
            <a:pPr defTabSz="457200">
              <a:defRPr sz="4700"/>
            </a:pPr>
            <a:r>
              <a:t>an official purpose of economy that is in conflict with the </a:t>
            </a:r>
            <a:r>
              <a:rPr i="1">
                <a:latin typeface="Helvetica"/>
                <a:ea typeface="Helvetica"/>
                <a:cs typeface="Helvetica"/>
                <a:sym typeface="Helvetica"/>
              </a:rPr>
              <a:t>de facto</a:t>
            </a:r>
            <a:r>
              <a:t> purpose.</a:t>
            </a:r>
          </a:p>
        </p:txBody>
      </p:sp>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174"/>
                                        </p:tgtEl>
                                        <p:attrNameLst>
                                          <p:attrName>style.visibility</p:attrName>
                                        </p:attrNameLst>
                                      </p:cBhvr>
                                      <p:to>
                                        <p:strVal val="visible"/>
                                      </p:to>
                                    </p:set>
                                    <p:anim calcmode="lin" valueType="num">
                                      <p:cBhvr>
                                        <p:cTn id="7" dur="1000" fill="hold"/>
                                        <p:tgtEl>
                                          <p:spTgt spid="174"/>
                                        </p:tgtEl>
                                        <p:attrNameLst>
                                          <p:attrName>ppt_x</p:attrName>
                                        </p:attrNameLst>
                                      </p:cBhvr>
                                      <p:tavLst>
                                        <p:tav tm="0">
                                          <p:val>
                                            <p:strVal val="#ppt_x"/>
                                          </p:val>
                                        </p:tav>
                                        <p:tav tm="100000">
                                          <p:val>
                                            <p:strVal val="#ppt_x"/>
                                          </p:val>
                                        </p:tav>
                                      </p:tavLst>
                                    </p:anim>
                                    <p:anim calcmode="lin" valueType="num">
                                      <p:cBhvr>
                                        <p:cTn id="8" dur="1000" fill="hold"/>
                                        <p:tgtEl>
                                          <p:spTgt spid="1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4" presetID="2" grpId="2" fill="hold">
                                  <p:stCondLst>
                                    <p:cond delay="0"/>
                                  </p:stCondLst>
                                  <p:iterate type="el" backwards="0">
                                    <p:tmAbs val="0"/>
                                  </p:iterate>
                                  <p:childTnLst>
                                    <p:set>
                                      <p:cBhvr>
                                        <p:cTn id="12" fill="hold"/>
                                        <p:tgtEl>
                                          <p:spTgt spid="175"/>
                                        </p:tgtEl>
                                        <p:attrNameLst>
                                          <p:attrName>style.visibility</p:attrName>
                                        </p:attrNameLst>
                                      </p:cBhvr>
                                      <p:to>
                                        <p:strVal val="visible"/>
                                      </p:to>
                                    </p:set>
                                    <p:anim calcmode="lin" valueType="num">
                                      <p:cBhvr>
                                        <p:cTn id="13" dur="1000" fill="hold"/>
                                        <p:tgtEl>
                                          <p:spTgt spid="175"/>
                                        </p:tgtEl>
                                        <p:attrNameLst>
                                          <p:attrName>ppt_x</p:attrName>
                                        </p:attrNameLst>
                                      </p:cBhvr>
                                      <p:tavLst>
                                        <p:tav tm="0">
                                          <p:val>
                                            <p:strVal val="#ppt_x"/>
                                          </p:val>
                                        </p:tav>
                                        <p:tav tm="100000">
                                          <p:val>
                                            <p:strVal val="#ppt_x"/>
                                          </p:val>
                                        </p:tav>
                                      </p:tavLst>
                                    </p:anim>
                                    <p:anim calcmode="lin" valueType="num">
                                      <p:cBhvr>
                                        <p:cTn id="14" dur="1000" fill="hold"/>
                                        <p:tgtEl>
                                          <p:spTgt spid="17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4" presetID="2" grpId="3" fill="hold">
                                  <p:stCondLst>
                                    <p:cond delay="0"/>
                                  </p:stCondLst>
                                  <p:iterate type="el" backwards="0">
                                    <p:tmAbs val="0"/>
                                  </p:iterate>
                                  <p:childTnLst>
                                    <p:set>
                                      <p:cBhvr>
                                        <p:cTn id="18" fill="hold"/>
                                        <p:tgtEl>
                                          <p:spTgt spid="178"/>
                                        </p:tgtEl>
                                        <p:attrNameLst>
                                          <p:attrName>style.visibility</p:attrName>
                                        </p:attrNameLst>
                                      </p:cBhvr>
                                      <p:to>
                                        <p:strVal val="visible"/>
                                      </p:to>
                                    </p:set>
                                    <p:anim calcmode="lin" valueType="num">
                                      <p:cBhvr>
                                        <p:cTn id="19" dur="1000" fill="hold"/>
                                        <p:tgtEl>
                                          <p:spTgt spid="178"/>
                                        </p:tgtEl>
                                        <p:attrNameLst>
                                          <p:attrName>ppt_x</p:attrName>
                                        </p:attrNameLst>
                                      </p:cBhvr>
                                      <p:tavLst>
                                        <p:tav tm="0">
                                          <p:val>
                                            <p:strVal val="#ppt_x"/>
                                          </p:val>
                                        </p:tav>
                                        <p:tav tm="100000">
                                          <p:val>
                                            <p:strVal val="#ppt_x"/>
                                          </p:val>
                                        </p:tav>
                                      </p:tavLst>
                                    </p:anim>
                                    <p:anim calcmode="lin" valueType="num">
                                      <p:cBhvr>
                                        <p:cTn id="20" dur="1000" fill="hold"/>
                                        <p:tgtEl>
                                          <p:spTgt spid="17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4" presetID="2" grpId="4" fill="hold">
                                  <p:stCondLst>
                                    <p:cond delay="0"/>
                                  </p:stCondLst>
                                  <p:iterate type="el" backwards="0">
                                    <p:tmAbs val="0"/>
                                  </p:iterate>
                                  <p:childTnLst>
                                    <p:set>
                                      <p:cBhvr>
                                        <p:cTn id="24" fill="hold"/>
                                        <p:tgtEl>
                                          <p:spTgt spid="182"/>
                                        </p:tgtEl>
                                        <p:attrNameLst>
                                          <p:attrName>style.visibility</p:attrName>
                                        </p:attrNameLst>
                                      </p:cBhvr>
                                      <p:to>
                                        <p:strVal val="visible"/>
                                      </p:to>
                                    </p:set>
                                    <p:anim calcmode="lin" valueType="num">
                                      <p:cBhvr>
                                        <p:cTn id="25" dur="1000" fill="hold"/>
                                        <p:tgtEl>
                                          <p:spTgt spid="182"/>
                                        </p:tgtEl>
                                        <p:attrNameLst>
                                          <p:attrName>ppt_x</p:attrName>
                                        </p:attrNameLst>
                                      </p:cBhvr>
                                      <p:tavLst>
                                        <p:tav tm="0">
                                          <p:val>
                                            <p:strVal val="#ppt_x"/>
                                          </p:val>
                                        </p:tav>
                                        <p:tav tm="100000">
                                          <p:val>
                                            <p:strVal val="#ppt_x"/>
                                          </p:val>
                                        </p:tav>
                                      </p:tavLst>
                                    </p:anim>
                                    <p:anim calcmode="lin" valueType="num">
                                      <p:cBhvr>
                                        <p:cTn id="26" dur="1000" fill="hold"/>
                                        <p:tgtEl>
                                          <p:spTgt spid="18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4" presetID="2" grpId="5" fill="hold">
                                  <p:stCondLst>
                                    <p:cond delay="0"/>
                                  </p:stCondLst>
                                  <p:iterate type="el" backwards="0">
                                    <p:tmAbs val="0"/>
                                  </p:iterate>
                                  <p:childTnLst>
                                    <p:set>
                                      <p:cBhvr>
                                        <p:cTn id="30" fill="hold"/>
                                        <p:tgtEl>
                                          <p:spTgt spid="179"/>
                                        </p:tgtEl>
                                        <p:attrNameLst>
                                          <p:attrName>style.visibility</p:attrName>
                                        </p:attrNameLst>
                                      </p:cBhvr>
                                      <p:to>
                                        <p:strVal val="visible"/>
                                      </p:to>
                                    </p:set>
                                    <p:anim calcmode="lin" valueType="num">
                                      <p:cBhvr>
                                        <p:cTn id="31" dur="1000" fill="hold"/>
                                        <p:tgtEl>
                                          <p:spTgt spid="179"/>
                                        </p:tgtEl>
                                        <p:attrNameLst>
                                          <p:attrName>ppt_x</p:attrName>
                                        </p:attrNameLst>
                                      </p:cBhvr>
                                      <p:tavLst>
                                        <p:tav tm="0">
                                          <p:val>
                                            <p:strVal val="#ppt_x"/>
                                          </p:val>
                                        </p:tav>
                                        <p:tav tm="100000">
                                          <p:val>
                                            <p:strVal val="#ppt_x"/>
                                          </p:val>
                                        </p:tav>
                                      </p:tavLst>
                                    </p:anim>
                                    <p:anim calcmode="lin" valueType="num">
                                      <p:cBhvr>
                                        <p:cTn id="32" dur="1000" fill="hold"/>
                                        <p:tgtEl>
                                          <p:spTgt spid="17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4" presetID="2" grpId="6" fill="hold">
                                  <p:stCondLst>
                                    <p:cond delay="0"/>
                                  </p:stCondLst>
                                  <p:iterate type="el" backwards="0">
                                    <p:tmAbs val="0"/>
                                  </p:iterate>
                                  <p:childTnLst>
                                    <p:set>
                                      <p:cBhvr>
                                        <p:cTn id="36" fill="hold"/>
                                        <p:tgtEl>
                                          <p:spTgt spid="180"/>
                                        </p:tgtEl>
                                        <p:attrNameLst>
                                          <p:attrName>style.visibility</p:attrName>
                                        </p:attrNameLst>
                                      </p:cBhvr>
                                      <p:to>
                                        <p:strVal val="visible"/>
                                      </p:to>
                                    </p:set>
                                    <p:anim calcmode="lin" valueType="num">
                                      <p:cBhvr>
                                        <p:cTn id="37" dur="1000" fill="hold"/>
                                        <p:tgtEl>
                                          <p:spTgt spid="180"/>
                                        </p:tgtEl>
                                        <p:attrNameLst>
                                          <p:attrName>ppt_x</p:attrName>
                                        </p:attrNameLst>
                                      </p:cBhvr>
                                      <p:tavLst>
                                        <p:tav tm="0">
                                          <p:val>
                                            <p:strVal val="#ppt_x"/>
                                          </p:val>
                                        </p:tav>
                                        <p:tav tm="100000">
                                          <p:val>
                                            <p:strVal val="#ppt_x"/>
                                          </p:val>
                                        </p:tav>
                                      </p:tavLst>
                                    </p:anim>
                                    <p:anim calcmode="lin" valueType="num">
                                      <p:cBhvr>
                                        <p:cTn id="38" dur="1000" fill="hold"/>
                                        <p:tgtEl>
                                          <p:spTgt spid="18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Class="entr" nodeType="clickEffect" presetSubtype="4" presetID="2" grpId="7" fill="hold">
                                  <p:stCondLst>
                                    <p:cond delay="0"/>
                                  </p:stCondLst>
                                  <p:iterate type="el" backwards="0">
                                    <p:tmAbs val="0"/>
                                  </p:iterate>
                                  <p:childTnLst>
                                    <p:set>
                                      <p:cBhvr>
                                        <p:cTn id="42" fill="hold"/>
                                        <p:tgtEl>
                                          <p:spTgt spid="181"/>
                                        </p:tgtEl>
                                        <p:attrNameLst>
                                          <p:attrName>style.visibility</p:attrName>
                                        </p:attrNameLst>
                                      </p:cBhvr>
                                      <p:to>
                                        <p:strVal val="visible"/>
                                      </p:to>
                                    </p:set>
                                    <p:anim calcmode="lin" valueType="num">
                                      <p:cBhvr>
                                        <p:cTn id="43" dur="1000" fill="hold"/>
                                        <p:tgtEl>
                                          <p:spTgt spid="181"/>
                                        </p:tgtEl>
                                        <p:attrNameLst>
                                          <p:attrName>ppt_x</p:attrName>
                                        </p:attrNameLst>
                                      </p:cBhvr>
                                      <p:tavLst>
                                        <p:tav tm="0">
                                          <p:val>
                                            <p:strVal val="#ppt_x"/>
                                          </p:val>
                                        </p:tav>
                                        <p:tav tm="100000">
                                          <p:val>
                                            <p:strVal val="#ppt_x"/>
                                          </p:val>
                                        </p:tav>
                                      </p:tavLst>
                                    </p:anim>
                                    <p:anim calcmode="lin" valueType="num">
                                      <p:cBhvr>
                                        <p:cTn id="44" dur="1000" fill="hold"/>
                                        <p:tgtEl>
                                          <p:spTgt spid="1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8" grpId="3"/>
      <p:bldP build="whole" bldLvl="1" animBg="1" rev="0" advAuto="0" spid="182" grpId="4"/>
      <p:bldP build="whole" bldLvl="1" animBg="1" rev="0" advAuto="0" spid="181" grpId="7"/>
      <p:bldP build="whole" bldLvl="1" animBg="1" rev="0" advAuto="0" spid="179" grpId="5"/>
      <p:bldP build="whole" bldLvl="1" animBg="1" rev="0" advAuto="0" spid="180" grpId="6"/>
      <p:bldP build="whole" bldLvl="1" animBg="1" rev="0" advAuto="0" spid="175" grpId="2"/>
      <p:bldP build="whole" bldLvl="1" animBg="1" rev="0" advAuto="0" spid="174" grpId="1"/>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722" name="Line"/>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723" name="Mari_Logo1.jpg" descr="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pic>
        <p:nvPicPr>
          <p:cNvPr id="724" name="smith_title.tiff" descr="smith_title.tiff"/>
          <p:cNvPicPr>
            <a:picLocks noChangeAspect="1"/>
          </p:cNvPicPr>
          <p:nvPr/>
        </p:nvPicPr>
        <p:blipFill>
          <a:blip r:embed="rId3">
            <a:extLst/>
          </a:blip>
          <a:stretch>
            <a:fillRect/>
          </a:stretch>
        </p:blipFill>
        <p:spPr>
          <a:xfrm>
            <a:off x="387634" y="1011039"/>
            <a:ext cx="7795950" cy="11693922"/>
          </a:xfrm>
          <a:prstGeom prst="rect">
            <a:avLst/>
          </a:prstGeom>
          <a:ln w="12700">
            <a:miter lim="400000"/>
          </a:ln>
        </p:spPr>
      </p:pic>
      <p:sp>
        <p:nvSpPr>
          <p:cNvPr id="725" name="Published in 1776"/>
          <p:cNvSpPr txBox="1"/>
          <p:nvPr/>
        </p:nvSpPr>
        <p:spPr>
          <a:xfrm>
            <a:off x="4088709" y="12915899"/>
            <a:ext cx="3366720"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i="1" sz="3200"/>
            </a:lvl1pPr>
          </a:lstStyle>
          <a:p>
            <a:pPr/>
            <a:r>
              <a:t>Published in 1776</a:t>
            </a:r>
          </a:p>
        </p:txBody>
      </p:sp>
      <p:sp>
        <p:nvSpPr>
          <p:cNvPr id="726" name="Purpose of economy is to increase human wealth;…"/>
          <p:cNvSpPr txBox="1"/>
          <p:nvPr/>
        </p:nvSpPr>
        <p:spPr>
          <a:xfrm>
            <a:off x="9154527" y="1277739"/>
            <a:ext cx="14762573" cy="2311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825500" indent="-508000" algn="l" defTabSz="457200">
              <a:buSzPct val="171000"/>
              <a:buChar char="-"/>
              <a:defRPr sz="4800">
                <a:solidFill>
                  <a:srgbClr val="252525"/>
                </a:solidFill>
              </a:defRPr>
            </a:pPr>
            <a:r>
              <a:t>Purpose of economy is to increase human wealth;</a:t>
            </a:r>
          </a:p>
          <a:p>
            <a:pPr marL="825500" indent="-508000" algn="l" defTabSz="457200">
              <a:buSzPct val="171000"/>
              <a:buChar char="-"/>
              <a:defRPr sz="4800">
                <a:solidFill>
                  <a:srgbClr val="252525"/>
                </a:solidFill>
              </a:defRPr>
            </a:pPr>
            <a:r>
              <a:t>Earth and its natural wealth is basically infinite.</a:t>
            </a:r>
          </a:p>
          <a:p>
            <a:pPr algn="r" defTabSz="457200">
              <a:defRPr i="1" sz="4800">
                <a:solidFill>
                  <a:srgbClr val="252525"/>
                </a:solidFill>
                <a:latin typeface="Helvetica"/>
                <a:ea typeface="Helvetica"/>
                <a:cs typeface="Helvetica"/>
                <a:sym typeface="Helvetica"/>
              </a:defRPr>
            </a:pPr>
            <a:r>
              <a:t>Smith (1776)</a:t>
            </a:r>
          </a:p>
        </p:txBody>
      </p:sp>
      <p:sp>
        <p:nvSpPr>
          <p:cNvPr id="727" name="An (Infinite) Economy for Humanity"/>
          <p:cNvSpPr txBox="1"/>
          <p:nvPr/>
        </p:nvSpPr>
        <p:spPr>
          <a:xfrm>
            <a:off x="158700" y="68312"/>
            <a:ext cx="9369235"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An (Infinite) Economy for Humanity</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729" name="Line"/>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730" name="Mari_Logo1.jpg" descr="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731" name="&quot;Sustainable development is development that meets the needs of the present without compromising the ability of future generations to meet their own needs”.…"/>
          <p:cNvSpPr txBox="1"/>
          <p:nvPr/>
        </p:nvSpPr>
        <p:spPr>
          <a:xfrm>
            <a:off x="9467562" y="3919934"/>
            <a:ext cx="14614638" cy="304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4800">
                <a:solidFill>
                  <a:srgbClr val="252525"/>
                </a:solidFill>
              </a:defRPr>
            </a:pPr>
            <a:r>
              <a:t>"Sustainable development is development that meets the needs of the present without compromising the ability of future generations to meet their own needs”.</a:t>
            </a:r>
          </a:p>
          <a:p>
            <a:pPr algn="r" defTabSz="457200">
              <a:defRPr i="1" sz="4800">
                <a:solidFill>
                  <a:srgbClr val="252525"/>
                </a:solidFill>
                <a:latin typeface="Helvetica"/>
                <a:ea typeface="Helvetica"/>
                <a:cs typeface="Helvetica"/>
                <a:sym typeface="Helvetica"/>
              </a:defRPr>
            </a:pPr>
            <a:r>
              <a:t>WCED (1987)</a:t>
            </a:r>
          </a:p>
        </p:txBody>
      </p:sp>
      <p:pic>
        <p:nvPicPr>
          <p:cNvPr id="732" name="our_common_future.tiff" descr="our_common_future.tiff"/>
          <p:cNvPicPr>
            <a:picLocks noChangeAspect="1"/>
          </p:cNvPicPr>
          <p:nvPr/>
        </p:nvPicPr>
        <p:blipFill>
          <a:blip r:embed="rId3">
            <a:extLst/>
          </a:blip>
          <a:stretch>
            <a:fillRect/>
          </a:stretch>
        </p:blipFill>
        <p:spPr>
          <a:xfrm>
            <a:off x="902809" y="1239639"/>
            <a:ext cx="7777778" cy="11383566"/>
          </a:xfrm>
          <a:prstGeom prst="rect">
            <a:avLst/>
          </a:prstGeom>
          <a:ln w="12700">
            <a:miter lim="400000"/>
          </a:ln>
        </p:spPr>
      </p:pic>
      <p:sp>
        <p:nvSpPr>
          <p:cNvPr id="733" name="Published in 1987"/>
          <p:cNvSpPr txBox="1"/>
          <p:nvPr/>
        </p:nvSpPr>
        <p:spPr>
          <a:xfrm>
            <a:off x="4088709" y="12915899"/>
            <a:ext cx="3366720"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i="1" sz="3200"/>
            </a:lvl1pPr>
          </a:lstStyle>
          <a:p>
            <a:pPr/>
            <a:r>
              <a:t>Published in 1987</a:t>
            </a:r>
          </a:p>
        </p:txBody>
      </p:sp>
      <p:sp>
        <p:nvSpPr>
          <p:cNvPr id="734" name="Purpose of economy is to increase human wealth;…"/>
          <p:cNvSpPr txBox="1"/>
          <p:nvPr/>
        </p:nvSpPr>
        <p:spPr>
          <a:xfrm>
            <a:off x="9154527" y="1277739"/>
            <a:ext cx="14762573" cy="2311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825500" indent="-508000" algn="l" defTabSz="457200">
              <a:buSzPct val="171000"/>
              <a:buChar char="-"/>
              <a:defRPr sz="4800">
                <a:solidFill>
                  <a:srgbClr val="252525"/>
                </a:solidFill>
              </a:defRPr>
            </a:pPr>
            <a:r>
              <a:t>Purpose of economy is to increase human wealth;</a:t>
            </a:r>
          </a:p>
          <a:p>
            <a:pPr marL="825500" indent="-508000" algn="l" defTabSz="457200">
              <a:buSzPct val="171000"/>
              <a:buChar char="-"/>
              <a:defRPr sz="4800">
                <a:solidFill>
                  <a:srgbClr val="252525"/>
                </a:solidFill>
              </a:defRPr>
            </a:pPr>
            <a:r>
              <a:t>Earth and its natural wealth is basically infinite.</a:t>
            </a:r>
          </a:p>
          <a:p>
            <a:pPr algn="r" defTabSz="457200">
              <a:defRPr i="1" sz="4800">
                <a:solidFill>
                  <a:srgbClr val="252525"/>
                </a:solidFill>
                <a:latin typeface="Helvetica"/>
                <a:ea typeface="Helvetica"/>
                <a:cs typeface="Helvetica"/>
                <a:sym typeface="Helvetica"/>
              </a:defRPr>
            </a:pPr>
            <a:r>
              <a:t>Smith (1776)</a:t>
            </a:r>
          </a:p>
        </p:txBody>
      </p:sp>
      <p:sp>
        <p:nvSpPr>
          <p:cNvPr id="735" name="An (Infinite) Economy for Humanity"/>
          <p:cNvSpPr txBox="1"/>
          <p:nvPr/>
        </p:nvSpPr>
        <p:spPr>
          <a:xfrm>
            <a:off x="158700" y="68312"/>
            <a:ext cx="9369235"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An (Infinite) Economy for Humanity</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732"/>
                                        </p:tgtEl>
                                        <p:attrNameLst>
                                          <p:attrName>style.visibility</p:attrName>
                                        </p:attrNameLst>
                                      </p:cBhvr>
                                      <p:to>
                                        <p:strVal val="visible"/>
                                      </p:to>
                                    </p:set>
                                    <p:animEffect filter="fade" transition="in">
                                      <p:cBhvr>
                                        <p:cTn id="7" dur="1000"/>
                                        <p:tgtEl>
                                          <p:spTgt spid="732"/>
                                        </p:tgtEl>
                                      </p:cBhvr>
                                    </p:animEffect>
                                  </p:childTnLst>
                                </p:cTn>
                              </p:par>
                            </p:childTnLst>
                          </p:cTn>
                        </p:par>
                        <p:par>
                          <p:cTn id="8" fill="hold">
                            <p:stCondLst>
                              <p:cond delay="1000"/>
                            </p:stCondLst>
                            <p:childTnLst>
                              <p:par>
                                <p:cTn id="9" presetClass="entr" nodeType="afterEffect" presetID="10" grpId="2" fill="hold">
                                  <p:stCondLst>
                                    <p:cond delay="0"/>
                                  </p:stCondLst>
                                  <p:iterate type="el" backwards="0">
                                    <p:tmAbs val="0"/>
                                  </p:iterate>
                                  <p:childTnLst>
                                    <p:set>
                                      <p:cBhvr>
                                        <p:cTn id="10" fill="hold"/>
                                        <p:tgtEl>
                                          <p:spTgt spid="733"/>
                                        </p:tgtEl>
                                        <p:attrNameLst>
                                          <p:attrName>style.visibility</p:attrName>
                                        </p:attrNameLst>
                                      </p:cBhvr>
                                      <p:to>
                                        <p:strVal val="visible"/>
                                      </p:to>
                                    </p:set>
                                    <p:animEffect filter="fade" transition="in">
                                      <p:cBhvr>
                                        <p:cTn id="11" dur="1000"/>
                                        <p:tgtEl>
                                          <p:spTgt spid="733"/>
                                        </p:tgtEl>
                                      </p:cBhvr>
                                    </p:animEffect>
                                  </p:childTnLst>
                                </p:cTn>
                              </p:par>
                            </p:childTnLst>
                          </p:cTn>
                        </p:par>
                        <p:par>
                          <p:cTn id="12" fill="hold">
                            <p:stCondLst>
                              <p:cond delay="2000"/>
                            </p:stCondLst>
                            <p:childTnLst>
                              <p:par>
                                <p:cTn id="13" presetClass="entr" nodeType="afterEffect" presetID="10" grpId="3" fill="hold">
                                  <p:stCondLst>
                                    <p:cond delay="0"/>
                                  </p:stCondLst>
                                  <p:iterate type="el" backwards="0">
                                    <p:tmAbs val="0"/>
                                  </p:iterate>
                                  <p:childTnLst>
                                    <p:set>
                                      <p:cBhvr>
                                        <p:cTn id="14" fill="hold"/>
                                        <p:tgtEl>
                                          <p:spTgt spid="731"/>
                                        </p:tgtEl>
                                        <p:attrNameLst>
                                          <p:attrName>style.visibility</p:attrName>
                                        </p:attrNameLst>
                                      </p:cBhvr>
                                      <p:to>
                                        <p:strVal val="visible"/>
                                      </p:to>
                                    </p:set>
                                    <p:animEffect filter="fade" transition="in">
                                      <p:cBhvr>
                                        <p:cTn id="15" dur="1000"/>
                                        <p:tgtEl>
                                          <p:spTgt spid="7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33" grpId="2"/>
      <p:bldP build="whole" bldLvl="1" animBg="1" rev="0" advAuto="0" spid="731" grpId="3"/>
      <p:bldP build="whole" bldLvl="1" animBg="1" rev="0" advAuto="0" spid="732" grpId="1"/>
    </p:bldLst>
  </p:timing>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737" name="Line"/>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738" name="Mari_Logo1.jpg" descr="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739" name="“Sustainable Development is a development that meets the needs of the present while safeguarding Earth’s life support systems, on which the welfare of current and future generations depends.”…"/>
          <p:cNvSpPr txBox="1"/>
          <p:nvPr/>
        </p:nvSpPr>
        <p:spPr>
          <a:xfrm>
            <a:off x="9467561" y="6830020"/>
            <a:ext cx="14614638" cy="37846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59266" marR="59266" algn="l" defTabSz="655174">
              <a:defRPr sz="4800">
                <a:uFill>
                  <a:solidFill>
                    <a:srgbClr val="FFFFFF"/>
                  </a:solidFill>
                </a:uFill>
              </a:defRPr>
            </a:pPr>
            <a:r>
              <a:t>“Sustainable Development is a development that meets the needs of the present while safeguarding Earth’s life support systems, on which the welfare of current and future generations depends.” </a:t>
            </a:r>
          </a:p>
          <a:p>
            <a:pPr marL="59266" marR="59266" algn="r" defTabSz="655174">
              <a:defRPr i="1" sz="4800">
                <a:uFill>
                  <a:solidFill>
                    <a:srgbClr val="FFFFFF"/>
                  </a:solidFill>
                </a:uFill>
                <a:latin typeface="Helvetica"/>
                <a:ea typeface="Helvetica"/>
                <a:cs typeface="Helvetica"/>
                <a:sym typeface="Helvetica"/>
              </a:defRPr>
            </a:pPr>
            <a:r>
              <a:t>Griggs et al. (2013)</a:t>
            </a:r>
          </a:p>
        </p:txBody>
      </p:sp>
      <p:pic>
        <p:nvPicPr>
          <p:cNvPr id="740" name="griggs_p1.tiff" descr="griggs_p1.tiff"/>
          <p:cNvPicPr>
            <a:picLocks noChangeAspect="1"/>
          </p:cNvPicPr>
          <p:nvPr/>
        </p:nvPicPr>
        <p:blipFill>
          <a:blip r:embed="rId3">
            <a:extLst/>
          </a:blip>
          <a:stretch>
            <a:fillRect/>
          </a:stretch>
        </p:blipFill>
        <p:spPr>
          <a:xfrm>
            <a:off x="-31750" y="1238250"/>
            <a:ext cx="9534877" cy="12544049"/>
          </a:xfrm>
          <a:prstGeom prst="rect">
            <a:avLst/>
          </a:prstGeom>
          <a:ln w="12700">
            <a:miter lim="400000"/>
          </a:ln>
        </p:spPr>
      </p:pic>
      <p:sp>
        <p:nvSpPr>
          <p:cNvPr id="741" name="&quot;Sustainable development is development that meets the needs of the present without compromising the ability of future generations to meet their own needs”.…"/>
          <p:cNvSpPr txBox="1"/>
          <p:nvPr/>
        </p:nvSpPr>
        <p:spPr>
          <a:xfrm>
            <a:off x="9467562" y="3919934"/>
            <a:ext cx="14614638" cy="304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4800">
                <a:solidFill>
                  <a:srgbClr val="252525"/>
                </a:solidFill>
              </a:defRPr>
            </a:pPr>
            <a:r>
              <a:t>"Sustainable development is development that meets the needs of the present without compromising the ability of future generations to meet their own needs”.</a:t>
            </a:r>
          </a:p>
          <a:p>
            <a:pPr algn="r" defTabSz="457200">
              <a:defRPr i="1" sz="4800">
                <a:solidFill>
                  <a:srgbClr val="252525"/>
                </a:solidFill>
                <a:latin typeface="Helvetica"/>
                <a:ea typeface="Helvetica"/>
                <a:cs typeface="Helvetica"/>
                <a:sym typeface="Helvetica"/>
              </a:defRPr>
            </a:pPr>
            <a:r>
              <a:t>WCED (1987)</a:t>
            </a:r>
          </a:p>
        </p:txBody>
      </p:sp>
      <p:sp>
        <p:nvSpPr>
          <p:cNvPr id="742" name="Purpose of economy is to increase human wealth;…"/>
          <p:cNvSpPr txBox="1"/>
          <p:nvPr/>
        </p:nvSpPr>
        <p:spPr>
          <a:xfrm>
            <a:off x="9154527" y="1277739"/>
            <a:ext cx="14762573" cy="2311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825500" indent="-508000" algn="l" defTabSz="457200">
              <a:buSzPct val="171000"/>
              <a:buChar char="-"/>
              <a:defRPr sz="4800">
                <a:solidFill>
                  <a:srgbClr val="252525"/>
                </a:solidFill>
              </a:defRPr>
            </a:pPr>
            <a:r>
              <a:t>Purpose of economy is to increase human wealth;</a:t>
            </a:r>
          </a:p>
          <a:p>
            <a:pPr marL="825500" indent="-508000" algn="l" defTabSz="457200">
              <a:buSzPct val="171000"/>
              <a:buChar char="-"/>
              <a:defRPr sz="4800">
                <a:solidFill>
                  <a:srgbClr val="252525"/>
                </a:solidFill>
              </a:defRPr>
            </a:pPr>
            <a:r>
              <a:t>Earth and its natural wealth is basically infinite.</a:t>
            </a:r>
          </a:p>
          <a:p>
            <a:pPr algn="r" defTabSz="457200">
              <a:defRPr i="1" sz="4800">
                <a:solidFill>
                  <a:srgbClr val="252525"/>
                </a:solidFill>
                <a:latin typeface="Helvetica"/>
                <a:ea typeface="Helvetica"/>
                <a:cs typeface="Helvetica"/>
                <a:sym typeface="Helvetica"/>
              </a:defRPr>
            </a:pPr>
            <a:r>
              <a:t>Smith (1776)</a:t>
            </a:r>
          </a:p>
        </p:txBody>
      </p:sp>
      <p:pic>
        <p:nvPicPr>
          <p:cNvPr id="743" name="e4h.png" descr="e4h.png"/>
          <p:cNvPicPr>
            <a:picLocks noChangeAspect="1"/>
          </p:cNvPicPr>
          <p:nvPr/>
        </p:nvPicPr>
        <p:blipFill>
          <a:blip r:embed="rId4">
            <a:extLst/>
          </a:blip>
          <a:stretch>
            <a:fillRect/>
          </a:stretch>
        </p:blipFill>
        <p:spPr>
          <a:xfrm>
            <a:off x="171482" y="1765179"/>
            <a:ext cx="9126836" cy="9080742"/>
          </a:xfrm>
          <a:prstGeom prst="rect">
            <a:avLst/>
          </a:prstGeom>
          <a:ln w="12700">
            <a:miter lim="400000"/>
          </a:ln>
        </p:spPr>
      </p:pic>
      <p:sp>
        <p:nvSpPr>
          <p:cNvPr id="744" name="The new Purpose of Economy: To meet the needs of the present while safeguarding Earth’s life support systems, on which the welfare of current and future generations of all life (human and non-human) depends."/>
          <p:cNvSpPr txBox="1"/>
          <p:nvPr/>
        </p:nvSpPr>
        <p:spPr>
          <a:xfrm>
            <a:off x="266473" y="4053879"/>
            <a:ext cx="23851055" cy="2311401"/>
          </a:xfrm>
          <a:prstGeom prst="rect">
            <a:avLst/>
          </a:prstGeom>
          <a:solidFill>
            <a:srgbClr val="53585F"/>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59266" marR="59266" algn="l" defTabSz="655174">
              <a:defRPr sz="4800">
                <a:solidFill>
                  <a:srgbClr val="FFFFFF"/>
                </a:solidFill>
                <a:uFill>
                  <a:solidFill>
                    <a:srgbClr val="FFFFFF"/>
                  </a:solidFill>
                </a:uFill>
              </a:defRPr>
            </a:lvl1pPr>
          </a:lstStyle>
          <a:p>
            <a:pPr/>
            <a:r>
              <a:t>The new Purpose of Economy: To meet the needs of the present while safeguarding Earth’s life support systems, on which the welfare of current and future generations of all life (human and non-human) depends. </a:t>
            </a:r>
          </a:p>
        </p:txBody>
      </p:sp>
      <p:sp>
        <p:nvSpPr>
          <p:cNvPr id="745" name="Does the current global order allow for a transformation of the purpose of Economy?"/>
          <p:cNvSpPr/>
          <p:nvPr/>
        </p:nvSpPr>
        <p:spPr>
          <a:xfrm>
            <a:off x="297061" y="9116020"/>
            <a:ext cx="23789878" cy="3511122"/>
          </a:xfrm>
          <a:prstGeom prst="roundRect">
            <a:avLst>
              <a:gd name="adj" fmla="val 5426"/>
            </a:avLst>
          </a:prstGeom>
          <a:solidFill>
            <a:srgbClr val="443A36"/>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76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lvl1pPr>
          </a:lstStyle>
          <a:p>
            <a:pPr/>
            <a:r>
              <a:t>Does the current global order allow for a transformation of the purpose of Economy?</a:t>
            </a:r>
          </a:p>
        </p:txBody>
      </p:sp>
      <p:sp>
        <p:nvSpPr>
          <p:cNvPr id="746" name="An economy that full recognizes the reciprocity of humanity and the Earth’s life-support system"/>
          <p:cNvSpPr txBox="1"/>
          <p:nvPr/>
        </p:nvSpPr>
        <p:spPr>
          <a:xfrm>
            <a:off x="266473" y="6558447"/>
            <a:ext cx="23851055" cy="1574801"/>
          </a:xfrm>
          <a:prstGeom prst="rect">
            <a:avLst/>
          </a:prstGeom>
          <a:solidFill>
            <a:srgbClr val="53585F"/>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59266" marR="59266" algn="l" defTabSz="655174">
              <a:defRPr sz="4800">
                <a:solidFill>
                  <a:srgbClr val="FFFFFF"/>
                </a:solidFill>
                <a:uFill>
                  <a:solidFill>
                    <a:srgbClr val="FFFFFF"/>
                  </a:solidFill>
                </a:uFill>
              </a:defRPr>
            </a:lvl1pPr>
          </a:lstStyle>
          <a:p>
            <a:pPr/>
            <a:r>
              <a:t>An economy that full recognizes the reciprocity of humanity and the Earth’s life-support system</a:t>
            </a:r>
          </a:p>
        </p:txBody>
      </p:sp>
      <p:sp>
        <p:nvSpPr>
          <p:cNvPr id="747" name="An (Infinite) Economy for Humanity"/>
          <p:cNvSpPr txBox="1"/>
          <p:nvPr/>
        </p:nvSpPr>
        <p:spPr>
          <a:xfrm>
            <a:off x="158700" y="68312"/>
            <a:ext cx="9369235"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An (Infinite) Economy for Humanity</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739"/>
                                        </p:tgtEl>
                                        <p:attrNameLst>
                                          <p:attrName>style.visibility</p:attrName>
                                        </p:attrNameLst>
                                      </p:cBhvr>
                                      <p:to>
                                        <p:strVal val="visible"/>
                                      </p:to>
                                    </p:set>
                                    <p:animEffect filter="fade" transition="in">
                                      <p:cBhvr>
                                        <p:cTn id="7" dur="1000"/>
                                        <p:tgtEl>
                                          <p:spTgt spid="739"/>
                                        </p:tgtEl>
                                      </p:cBhvr>
                                    </p:animEffect>
                                  </p:childTnLst>
                                </p:cTn>
                              </p:par>
                            </p:childTnLst>
                          </p:cTn>
                        </p:par>
                      </p:childTnLst>
                    </p:cTn>
                  </p:par>
                  <p:par>
                    <p:cTn id="8" fill="hold">
                      <p:stCondLst>
                        <p:cond delay="indefinite"/>
                      </p:stCondLst>
                      <p:childTnLst>
                        <p:par>
                          <p:cTn id="9" fill="hold">
                            <p:stCondLst>
                              <p:cond delay="0"/>
                            </p:stCondLst>
                            <p:childTnLst>
                              <p:par>
                                <p:cTn id="10" presetClass="exit" nodeType="clickEffect" presetID="10" grpId="2" fill="hold">
                                  <p:stCondLst>
                                    <p:cond delay="0"/>
                                  </p:stCondLst>
                                  <p:iterate type="el" backwards="0">
                                    <p:tmAbs val="0"/>
                                  </p:iterate>
                                  <p:childTnLst>
                                    <p:animEffect filter="fade" transition="out">
                                      <p:cBhvr>
                                        <p:cTn id="11" dur="1000" fill="hold"/>
                                        <p:tgtEl>
                                          <p:spTgt spid="740"/>
                                        </p:tgtEl>
                                      </p:cBhvr>
                                    </p:animEffect>
                                    <p:set>
                                      <p:cBhvr>
                                        <p:cTn id="12" fill="hold">
                                          <p:stCondLst>
                                            <p:cond delay="999"/>
                                          </p:stCondLst>
                                        </p:cTn>
                                        <p:tgtEl>
                                          <p:spTgt spid="740"/>
                                        </p:tgtEl>
                                        <p:attrNameLst>
                                          <p:attrName>style.visibility</p:attrName>
                                        </p:attrNameLst>
                                      </p:cBhvr>
                                      <p:to>
                                        <p:strVal val="hidden"/>
                                      </p:to>
                                    </p:set>
                                  </p:childTnLst>
                                </p:cTn>
                              </p:par>
                            </p:childTnLst>
                          </p:cTn>
                        </p:par>
                        <p:par>
                          <p:cTn id="13" fill="hold">
                            <p:stCondLst>
                              <p:cond delay="1000"/>
                            </p:stCondLst>
                            <p:childTnLst>
                              <p:par>
                                <p:cTn id="14" presetClass="entr" nodeType="afterEffect" presetID="10" grpId="3" fill="hold">
                                  <p:stCondLst>
                                    <p:cond delay="0"/>
                                  </p:stCondLst>
                                  <p:iterate type="el" backwards="0">
                                    <p:tmAbs val="0"/>
                                  </p:iterate>
                                  <p:childTnLst>
                                    <p:set>
                                      <p:cBhvr>
                                        <p:cTn id="15" fill="hold"/>
                                        <p:tgtEl>
                                          <p:spTgt spid="743"/>
                                        </p:tgtEl>
                                        <p:attrNameLst>
                                          <p:attrName>style.visibility</p:attrName>
                                        </p:attrNameLst>
                                      </p:cBhvr>
                                      <p:to>
                                        <p:strVal val="visible"/>
                                      </p:to>
                                    </p:set>
                                    <p:animEffect filter="fade" transition="in">
                                      <p:cBhvr>
                                        <p:cTn id="16" dur="1000"/>
                                        <p:tgtEl>
                                          <p:spTgt spid="743"/>
                                        </p:tgtEl>
                                      </p:cBhvr>
                                    </p:animEffect>
                                  </p:childTnLst>
                                </p:cTn>
                              </p:par>
                            </p:childTnLst>
                          </p:cTn>
                        </p:par>
                      </p:childTnLst>
                    </p:cTn>
                  </p:par>
                  <p:par>
                    <p:cTn id="17" fill="hold">
                      <p:stCondLst>
                        <p:cond delay="indefinite"/>
                      </p:stCondLst>
                      <p:childTnLst>
                        <p:par>
                          <p:cTn id="18" fill="hold">
                            <p:stCondLst>
                              <p:cond delay="0"/>
                            </p:stCondLst>
                            <p:childTnLst>
                              <p:par>
                                <p:cTn id="19" presetClass="entr" nodeType="clickEffect" presetID="10" grpId="4" fill="hold">
                                  <p:stCondLst>
                                    <p:cond delay="0"/>
                                  </p:stCondLst>
                                  <p:iterate type="el" backwards="0">
                                    <p:tmAbs val="0"/>
                                  </p:iterate>
                                  <p:childTnLst>
                                    <p:set>
                                      <p:cBhvr>
                                        <p:cTn id="20" fill="hold"/>
                                        <p:tgtEl>
                                          <p:spTgt spid="744"/>
                                        </p:tgtEl>
                                        <p:attrNameLst>
                                          <p:attrName>style.visibility</p:attrName>
                                        </p:attrNameLst>
                                      </p:cBhvr>
                                      <p:to>
                                        <p:strVal val="visible"/>
                                      </p:to>
                                    </p:set>
                                    <p:animEffect filter="fade" transition="in">
                                      <p:cBhvr>
                                        <p:cTn id="21" dur="1000"/>
                                        <p:tgtEl>
                                          <p:spTgt spid="744"/>
                                        </p:tgtEl>
                                      </p:cBhvr>
                                    </p:animEffect>
                                  </p:childTnLst>
                                </p:cTn>
                              </p:par>
                            </p:childTnLst>
                          </p:cTn>
                        </p:par>
                      </p:childTnLst>
                    </p:cTn>
                  </p:par>
                  <p:par>
                    <p:cTn id="22" fill="hold">
                      <p:stCondLst>
                        <p:cond delay="indefinite"/>
                      </p:stCondLst>
                      <p:childTnLst>
                        <p:par>
                          <p:cTn id="23" fill="hold">
                            <p:stCondLst>
                              <p:cond delay="0"/>
                            </p:stCondLst>
                            <p:childTnLst>
                              <p:par>
                                <p:cTn id="24" presetClass="entr" nodeType="clickEffect" presetID="10" grpId="5" fill="hold">
                                  <p:stCondLst>
                                    <p:cond delay="0"/>
                                  </p:stCondLst>
                                  <p:iterate type="el" backwards="0">
                                    <p:tmAbs val="0"/>
                                  </p:iterate>
                                  <p:childTnLst>
                                    <p:set>
                                      <p:cBhvr>
                                        <p:cTn id="25" fill="hold"/>
                                        <p:tgtEl>
                                          <p:spTgt spid="746"/>
                                        </p:tgtEl>
                                        <p:attrNameLst>
                                          <p:attrName>style.visibility</p:attrName>
                                        </p:attrNameLst>
                                      </p:cBhvr>
                                      <p:to>
                                        <p:strVal val="visible"/>
                                      </p:to>
                                    </p:set>
                                    <p:animEffect filter="fade" transition="in">
                                      <p:cBhvr>
                                        <p:cTn id="26" dur="1000"/>
                                        <p:tgtEl>
                                          <p:spTgt spid="746"/>
                                        </p:tgtEl>
                                      </p:cBhvr>
                                    </p:animEffect>
                                  </p:childTnLst>
                                </p:cTn>
                              </p:par>
                            </p:childTnLst>
                          </p:cTn>
                        </p:par>
                      </p:childTnLst>
                    </p:cTn>
                  </p:par>
                  <p:par>
                    <p:cTn id="27" fill="hold">
                      <p:stCondLst>
                        <p:cond delay="indefinite"/>
                      </p:stCondLst>
                      <p:childTnLst>
                        <p:par>
                          <p:cTn id="28" fill="hold">
                            <p:stCondLst>
                              <p:cond delay="0"/>
                            </p:stCondLst>
                            <p:childTnLst>
                              <p:par>
                                <p:cTn id="29" presetClass="entr" nodeType="clickEffect" presetID="10" grpId="6" fill="hold">
                                  <p:stCondLst>
                                    <p:cond delay="0"/>
                                  </p:stCondLst>
                                  <p:iterate type="el" backwards="0">
                                    <p:tmAbs val="0"/>
                                  </p:iterate>
                                  <p:childTnLst>
                                    <p:set>
                                      <p:cBhvr>
                                        <p:cTn id="30" fill="hold"/>
                                        <p:tgtEl>
                                          <p:spTgt spid="745"/>
                                        </p:tgtEl>
                                        <p:attrNameLst>
                                          <p:attrName>style.visibility</p:attrName>
                                        </p:attrNameLst>
                                      </p:cBhvr>
                                      <p:to>
                                        <p:strVal val="visible"/>
                                      </p:to>
                                    </p:set>
                                    <p:animEffect filter="fade" transition="in">
                                      <p:cBhvr>
                                        <p:cTn id="31" dur="1000"/>
                                        <p:tgtEl>
                                          <p:spTgt spid="7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45" grpId="6"/>
      <p:bldP build="whole" bldLvl="1" animBg="1" rev="0" advAuto="0" spid="740" grpId="2"/>
      <p:bldP build="whole" bldLvl="1" animBg="1" rev="0" advAuto="0" spid="746" grpId="5"/>
      <p:bldP build="whole" bldLvl="1" animBg="1" rev="0" advAuto="0" spid="739" grpId="1"/>
      <p:bldP build="whole" bldLvl="1" animBg="1" rev="0" advAuto="0" spid="744" grpId="4"/>
      <p:bldP build="whole" bldLvl="1" animBg="1" rev="0" advAuto="0" spid="743" grpId="3"/>
    </p:bldLst>
  </p:timing>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9" name="Line"/>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750" name="Mari_Logo1.jpg" descr="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graphicFrame>
        <p:nvGraphicFramePr>
          <p:cNvPr id="751" name="Table 1"/>
          <p:cNvGraphicFramePr/>
          <p:nvPr/>
        </p:nvGraphicFramePr>
        <p:xfrm>
          <a:off x="9550400" y="6578600"/>
          <a:ext cx="1270000" cy="558800"/>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5283200"/>
              </a:tblGrid>
              <a:tr h="558800">
                <a:tc>
                  <a:txBody>
                    <a:bodyPr/>
                    <a:lstStyle/>
                    <a:p>
                      <a:pPr algn="l" defTabSz="914400">
                        <a:defRPr b="1" sz="1800">
                          <a:solidFill>
                            <a:srgbClr val="771577"/>
                          </a:solidFill>
                          <a:latin typeface="Helvetica"/>
                          <a:ea typeface="Helvetica"/>
                          <a:cs typeface="Helvetica"/>
                          <a:sym typeface="Helvetica"/>
                        </a:defRPr>
                      </a:pPr>
                    </a:p>
                  </a:txBody>
                  <a:tcPr marL="25400" marR="25400" marT="25400" marB="25400" anchor="t" anchorCtr="0" horzOverflow="overflow"/>
                </a:tc>
              </a:tr>
            </a:tbl>
          </a:graphicData>
        </a:graphic>
      </p:graphicFrame>
      <p:sp>
        <p:nvSpPr>
          <p:cNvPr id="752" name="Global Order: The “Global Ruling Class”"/>
          <p:cNvSpPr txBox="1"/>
          <p:nvPr/>
        </p:nvSpPr>
        <p:spPr>
          <a:xfrm>
            <a:off x="124718" y="1049139"/>
            <a:ext cx="23169365" cy="828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sz="4500"/>
            </a:lvl1pPr>
          </a:lstStyle>
          <a:p>
            <a:pPr/>
            <a:r>
              <a:t>Global Order: The “Global Ruling Class”</a:t>
            </a:r>
          </a:p>
        </p:txBody>
      </p:sp>
      <p:pic>
        <p:nvPicPr>
          <p:cNvPr id="753" name="hamm1.tiff" descr="hamm1.tiff"/>
          <p:cNvPicPr>
            <a:picLocks noChangeAspect="1"/>
          </p:cNvPicPr>
          <p:nvPr/>
        </p:nvPicPr>
        <p:blipFill>
          <a:blip r:embed="rId3">
            <a:extLst/>
          </a:blip>
          <a:stretch>
            <a:fillRect/>
          </a:stretch>
        </p:blipFill>
        <p:spPr>
          <a:xfrm>
            <a:off x="79039" y="2016968"/>
            <a:ext cx="10713122" cy="11155661"/>
          </a:xfrm>
          <a:prstGeom prst="rect">
            <a:avLst/>
          </a:prstGeom>
          <a:ln w="12700">
            <a:miter lim="400000"/>
          </a:ln>
        </p:spPr>
      </p:pic>
      <p:pic>
        <p:nvPicPr>
          <p:cNvPr id="754" name="Hamm2.tiff" descr="Hamm2.tiff"/>
          <p:cNvPicPr>
            <a:picLocks noChangeAspect="1"/>
          </p:cNvPicPr>
          <p:nvPr/>
        </p:nvPicPr>
        <p:blipFill>
          <a:blip r:embed="rId4">
            <a:extLst/>
          </a:blip>
          <a:stretch>
            <a:fillRect/>
          </a:stretch>
        </p:blipFill>
        <p:spPr>
          <a:xfrm>
            <a:off x="10966450" y="1246596"/>
            <a:ext cx="13094817" cy="5632371"/>
          </a:xfrm>
          <a:prstGeom prst="rect">
            <a:avLst/>
          </a:prstGeom>
          <a:ln w="12700">
            <a:miter lim="400000"/>
          </a:ln>
        </p:spPr>
      </p:pic>
      <p:sp>
        <p:nvSpPr>
          <p:cNvPr id="755" name="This paper starts with summarizing the major theoretical elements in the definition of a global ruling class. It then examines how neoconservatives in the US took power and used regime change to create chaos in other regions. A strategy of tension is use"/>
          <p:cNvSpPr txBox="1"/>
          <p:nvPr/>
        </p:nvSpPr>
        <p:spPr>
          <a:xfrm>
            <a:off x="13576994" y="4495799"/>
            <a:ext cx="10010974" cy="802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defRPr i="1" sz="4000">
                <a:solidFill>
                  <a:srgbClr val="362F2D"/>
                </a:solidFill>
                <a:latin typeface="Helvetica"/>
                <a:ea typeface="Helvetica"/>
                <a:cs typeface="Helvetica"/>
                <a:sym typeface="Helvetica"/>
              </a:defRPr>
            </a:pPr>
            <a:r>
              <a:t>This paper starts with summarizing the major theoretical elements in the definition of a global ruling class. It then examines how neoconservatives in the US took power and </a:t>
            </a:r>
            <a:r>
              <a:rPr b="1"/>
              <a:t>used regime change to create chaos in other regions</a:t>
            </a:r>
            <a:r>
              <a:t>. A </a:t>
            </a:r>
            <a:r>
              <a:rPr b="1"/>
              <a:t>strategy of tension</a:t>
            </a:r>
            <a:r>
              <a:t> is used to </a:t>
            </a:r>
            <a:r>
              <a:rPr b="1"/>
              <a:t>press the population into conformity</a:t>
            </a:r>
            <a:r>
              <a:t>. But the real revolution is to what </a:t>
            </a:r>
            <a:r>
              <a:rPr b="1"/>
              <a:t>extent factual politics escape any attempt to democratic control</a:t>
            </a:r>
            <a:r>
              <a:t>. Three case studies show how far the Deep State already goes. Democracy is on the brink of survival.</a:t>
            </a:r>
          </a:p>
        </p:txBody>
      </p:sp>
      <p:sp>
        <p:nvSpPr>
          <p:cNvPr id="756" name="Global Ruling Class of approximately 350 billionaires"/>
          <p:cNvSpPr txBox="1"/>
          <p:nvPr/>
        </p:nvSpPr>
        <p:spPr>
          <a:xfrm>
            <a:off x="260300" y="7772399"/>
            <a:ext cx="11973670" cy="711201"/>
          </a:xfrm>
          <a:prstGeom prst="rect">
            <a:avLst/>
          </a:prstGeom>
          <a:solidFill>
            <a:srgbClr val="A6AAA8"/>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000">
                <a:latin typeface="Helvetica"/>
                <a:ea typeface="Helvetica"/>
                <a:cs typeface="Helvetica"/>
                <a:sym typeface="Helvetica"/>
              </a:defRPr>
            </a:lvl1pPr>
          </a:lstStyle>
          <a:p>
            <a:pPr/>
            <a:r>
              <a:t>Global Ruling Class of approximately 350 billionaires</a:t>
            </a:r>
          </a:p>
        </p:txBody>
      </p:sp>
      <p:sp>
        <p:nvSpPr>
          <p:cNvPr id="757" name="An (Infinite) Economy for Humanity"/>
          <p:cNvSpPr txBox="1"/>
          <p:nvPr/>
        </p:nvSpPr>
        <p:spPr>
          <a:xfrm>
            <a:off x="158700" y="68312"/>
            <a:ext cx="9369235"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An (Infinite) Economy for Humanity</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756"/>
                                        </p:tgtEl>
                                        <p:attrNameLst>
                                          <p:attrName>style.visibility</p:attrName>
                                        </p:attrNameLst>
                                      </p:cBhvr>
                                      <p:to>
                                        <p:strVal val="visible"/>
                                      </p:to>
                                    </p:set>
                                    <p:animEffect filter="fade" transition="in">
                                      <p:cBhvr>
                                        <p:cTn id="7" dur="1000"/>
                                        <p:tgtEl>
                                          <p:spTgt spid="7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56" grpId="1"/>
    </p:bldLst>
  </p:timing>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grpSp>
        <p:nvGrpSpPr>
          <p:cNvPr id="761" name="Group"/>
          <p:cNvGrpSpPr/>
          <p:nvPr/>
        </p:nvGrpSpPr>
        <p:grpSpPr>
          <a:xfrm>
            <a:off x="312340" y="1491704"/>
            <a:ext cx="22178964" cy="12240617"/>
            <a:chOff x="0" y="0"/>
            <a:chExt cx="22178962" cy="12240616"/>
          </a:xfrm>
        </p:grpSpPr>
        <p:sp>
          <p:nvSpPr>
            <p:cNvPr id="759" name="Rounded Rectangle"/>
            <p:cNvSpPr/>
            <p:nvPr/>
          </p:nvSpPr>
          <p:spPr>
            <a:xfrm>
              <a:off x="0" y="0"/>
              <a:ext cx="22178963" cy="12240617"/>
            </a:xfrm>
            <a:prstGeom prst="roundRect">
              <a:avLst>
                <a:gd name="adj" fmla="val 14644"/>
              </a:avLst>
            </a:prstGeom>
            <a:solidFill>
              <a:srgbClr val="000000"/>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760" name="All the rest"/>
            <p:cNvSpPr txBox="1"/>
            <p:nvPr/>
          </p:nvSpPr>
          <p:spPr>
            <a:xfrm>
              <a:off x="18359843" y="972095"/>
              <a:ext cx="2514155"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4000">
                  <a:solidFill>
                    <a:srgbClr val="FFFFFF"/>
                  </a:solidFill>
                  <a:latin typeface="Helvetica"/>
                  <a:ea typeface="Helvetica"/>
                  <a:cs typeface="Helvetica"/>
                  <a:sym typeface="Helvetica"/>
                </a:defRPr>
              </a:lvl1pPr>
            </a:lstStyle>
            <a:p>
              <a:pPr/>
              <a:r>
                <a:t>All the rest</a:t>
              </a:r>
            </a:p>
          </p:txBody>
        </p:sp>
      </p:grpSp>
      <p:grpSp>
        <p:nvGrpSpPr>
          <p:cNvPr id="767" name="Group"/>
          <p:cNvGrpSpPr/>
          <p:nvPr/>
        </p:nvGrpSpPr>
        <p:grpSpPr>
          <a:xfrm>
            <a:off x="5281513" y="1549896"/>
            <a:ext cx="12240618" cy="12240618"/>
            <a:chOff x="0" y="0"/>
            <a:chExt cx="12240617" cy="12240617"/>
          </a:xfrm>
        </p:grpSpPr>
        <p:sp>
          <p:nvSpPr>
            <p:cNvPr id="762" name="Circle"/>
            <p:cNvSpPr/>
            <p:nvPr/>
          </p:nvSpPr>
          <p:spPr>
            <a:xfrm>
              <a:off x="0" y="0"/>
              <a:ext cx="12240618" cy="12240618"/>
            </a:xfrm>
            <a:prstGeom prst="ellipse">
              <a:avLst/>
            </a:prstGeom>
            <a:solidFill>
              <a:srgbClr val="53585F"/>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763" name="Celebrities in"/>
            <p:cNvSpPr txBox="1"/>
            <p:nvPr/>
          </p:nvSpPr>
          <p:spPr>
            <a:xfrm>
              <a:off x="5110270" y="748803"/>
              <a:ext cx="2807129" cy="635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3500">
                  <a:solidFill>
                    <a:srgbClr val="FFFFFF"/>
                  </a:solidFill>
                  <a:latin typeface="Helvetica"/>
                  <a:ea typeface="Helvetica"/>
                  <a:cs typeface="Helvetica"/>
                  <a:sym typeface="Helvetica"/>
                </a:defRPr>
              </a:lvl1pPr>
            </a:lstStyle>
            <a:p>
              <a:pPr/>
              <a:r>
                <a:t>Celebrities in </a:t>
              </a:r>
            </a:p>
          </p:txBody>
        </p:sp>
        <p:sp>
          <p:nvSpPr>
            <p:cNvPr id="764" name="Science"/>
            <p:cNvSpPr txBox="1"/>
            <p:nvPr/>
          </p:nvSpPr>
          <p:spPr>
            <a:xfrm>
              <a:off x="1579670" y="1955303"/>
              <a:ext cx="1469753" cy="558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3000">
                  <a:solidFill>
                    <a:srgbClr val="FFFFFF"/>
                  </a:solidFill>
                  <a:latin typeface="Helvetica"/>
                  <a:ea typeface="Helvetica"/>
                  <a:cs typeface="Helvetica"/>
                  <a:sym typeface="Helvetica"/>
                </a:defRPr>
              </a:lvl1pPr>
            </a:lstStyle>
            <a:p>
              <a:pPr/>
              <a:r>
                <a:t>Science</a:t>
              </a:r>
            </a:p>
          </p:txBody>
        </p:sp>
        <p:sp>
          <p:nvSpPr>
            <p:cNvPr id="765" name="Art"/>
            <p:cNvSpPr txBox="1"/>
            <p:nvPr/>
          </p:nvSpPr>
          <p:spPr>
            <a:xfrm>
              <a:off x="9199671" y="2183903"/>
              <a:ext cx="601155" cy="558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3000">
                  <a:solidFill>
                    <a:srgbClr val="FFFFFF"/>
                  </a:solidFill>
                  <a:latin typeface="Helvetica"/>
                  <a:ea typeface="Helvetica"/>
                  <a:cs typeface="Helvetica"/>
                  <a:sym typeface="Helvetica"/>
                </a:defRPr>
              </a:lvl1pPr>
            </a:lstStyle>
            <a:p>
              <a:pPr/>
              <a:r>
                <a:t>Art</a:t>
              </a:r>
            </a:p>
          </p:txBody>
        </p:sp>
        <p:sp>
          <p:nvSpPr>
            <p:cNvPr id="766" name="Media"/>
            <p:cNvSpPr txBox="1"/>
            <p:nvPr/>
          </p:nvSpPr>
          <p:spPr>
            <a:xfrm>
              <a:off x="11003071" y="6552703"/>
              <a:ext cx="1152005" cy="558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3000">
                  <a:solidFill>
                    <a:srgbClr val="FFFFFF"/>
                  </a:solidFill>
                  <a:latin typeface="Helvetica"/>
                  <a:ea typeface="Helvetica"/>
                  <a:cs typeface="Helvetica"/>
                  <a:sym typeface="Helvetica"/>
                </a:defRPr>
              </a:lvl1pPr>
            </a:lstStyle>
            <a:p>
              <a:pPr/>
              <a:r>
                <a:t>Media</a:t>
              </a:r>
            </a:p>
          </p:txBody>
        </p:sp>
      </p:grpSp>
      <p:grpSp>
        <p:nvGrpSpPr>
          <p:cNvPr id="770" name="Group"/>
          <p:cNvGrpSpPr/>
          <p:nvPr/>
        </p:nvGrpSpPr>
        <p:grpSpPr>
          <a:xfrm>
            <a:off x="6921996" y="3343374"/>
            <a:ext cx="8959652" cy="8959652"/>
            <a:chOff x="0" y="0"/>
            <a:chExt cx="8959651" cy="8959651"/>
          </a:xfrm>
        </p:grpSpPr>
        <p:sp>
          <p:nvSpPr>
            <p:cNvPr id="768" name="Circle"/>
            <p:cNvSpPr/>
            <p:nvPr/>
          </p:nvSpPr>
          <p:spPr>
            <a:xfrm>
              <a:off x="0" y="0"/>
              <a:ext cx="8959652" cy="8959652"/>
            </a:xfrm>
            <a:prstGeom prst="ellipse">
              <a:avLst/>
            </a:prstGeom>
            <a:solidFill>
              <a:srgbClr val="A6AAA8"/>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769" name="Governments"/>
            <p:cNvSpPr txBox="1"/>
            <p:nvPr/>
          </p:nvSpPr>
          <p:spPr>
            <a:xfrm>
              <a:off x="2898055" y="7638899"/>
              <a:ext cx="3163541"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4000">
                  <a:latin typeface="Helvetica"/>
                  <a:ea typeface="Helvetica"/>
                  <a:cs typeface="Helvetica"/>
                  <a:sym typeface="Helvetica"/>
                </a:defRPr>
              </a:lvl1pPr>
            </a:lstStyle>
            <a:p>
              <a:pPr/>
              <a:r>
                <a:t>Governments</a:t>
              </a:r>
            </a:p>
          </p:txBody>
        </p:sp>
      </p:grpSp>
      <p:grpSp>
        <p:nvGrpSpPr>
          <p:cNvPr id="774" name="Group"/>
          <p:cNvGrpSpPr/>
          <p:nvPr/>
        </p:nvGrpSpPr>
        <p:grpSpPr>
          <a:xfrm>
            <a:off x="8535044" y="4803427"/>
            <a:ext cx="5733555" cy="5733555"/>
            <a:chOff x="0" y="0"/>
            <a:chExt cx="5733553" cy="5733553"/>
          </a:xfrm>
        </p:grpSpPr>
        <p:sp>
          <p:nvSpPr>
            <p:cNvPr id="771" name="Circle"/>
            <p:cNvSpPr/>
            <p:nvPr/>
          </p:nvSpPr>
          <p:spPr>
            <a:xfrm>
              <a:off x="0" y="0"/>
              <a:ext cx="5733554" cy="5733554"/>
            </a:xfrm>
            <a:prstGeom prst="ellipse">
              <a:avLst/>
            </a:prstGeom>
            <a:solidFill>
              <a:srgbClr val="DCDEE0"/>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772" name="CEOs"/>
            <p:cNvSpPr txBox="1"/>
            <p:nvPr/>
          </p:nvSpPr>
          <p:spPr>
            <a:xfrm>
              <a:off x="2224899" y="340072"/>
              <a:ext cx="1686119" cy="635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457200">
                <a:defRPr sz="3500">
                  <a:latin typeface="Helvetica"/>
                  <a:ea typeface="Helvetica"/>
                  <a:cs typeface="Helvetica"/>
                  <a:sym typeface="Helvetica"/>
                </a:defRPr>
              </a:lvl1pPr>
            </a:lstStyle>
            <a:p>
              <a:pPr/>
              <a:r>
                <a:t>CEOs</a:t>
              </a:r>
            </a:p>
          </p:txBody>
        </p:sp>
        <p:sp>
          <p:nvSpPr>
            <p:cNvPr id="773" name="of big companies"/>
            <p:cNvSpPr txBox="1"/>
            <p:nvPr/>
          </p:nvSpPr>
          <p:spPr>
            <a:xfrm>
              <a:off x="1067655" y="4226272"/>
              <a:ext cx="3598244" cy="635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3500">
                  <a:latin typeface="Helvetica"/>
                  <a:ea typeface="Helvetica"/>
                  <a:cs typeface="Helvetica"/>
                  <a:sym typeface="Helvetica"/>
                </a:defRPr>
              </a:lvl1pPr>
            </a:lstStyle>
            <a:p>
              <a:pPr/>
              <a:r>
                <a:t> of big companies</a:t>
              </a:r>
            </a:p>
          </p:txBody>
        </p:sp>
      </p:grpSp>
      <p:sp>
        <p:nvSpPr>
          <p:cNvPr id="775" name="Line"/>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776" name="A few very rich families"/>
          <p:cNvSpPr/>
          <p:nvPr/>
        </p:nvSpPr>
        <p:spPr>
          <a:xfrm>
            <a:off x="9779000" y="5840412"/>
            <a:ext cx="3245644" cy="3252788"/>
          </a:xfrm>
          <a:prstGeom prst="ellipse">
            <a:avLst/>
          </a:prstGeom>
          <a:solidFill>
            <a:srgbClr val="FFFFFF"/>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3500">
                <a:effectLst>
                  <a:outerShdw sx="100000" sy="100000" kx="0" ky="0" algn="b" rotWithShape="0" blurRad="25400" dist="23998" dir="2700000">
                    <a:srgbClr val="000000">
                      <a:alpha val="31034"/>
                    </a:srgbClr>
                  </a:outerShdw>
                </a:effectLst>
                <a:latin typeface="Gill Sans"/>
                <a:ea typeface="Gill Sans"/>
                <a:cs typeface="Gill Sans"/>
                <a:sym typeface="Gill Sans"/>
              </a:defRPr>
            </a:lvl1pPr>
          </a:lstStyle>
          <a:p>
            <a:pPr/>
            <a:r>
              <a:t>A few very rich families</a:t>
            </a:r>
          </a:p>
        </p:txBody>
      </p:sp>
      <p:sp>
        <p:nvSpPr>
          <p:cNvPr id="777" name="Line"/>
          <p:cNvSpPr/>
          <p:nvPr/>
        </p:nvSpPr>
        <p:spPr>
          <a:xfrm flipH="1">
            <a:off x="12039600" y="5905614"/>
            <a:ext cx="901586" cy="901586"/>
          </a:xfrm>
          <a:prstGeom prst="line">
            <a:avLst/>
          </a:prstGeom>
          <a:ln w="88900">
            <a:solidFill>
              <a:srgbClr val="000000"/>
            </a:solidFill>
            <a:miter lim="400000"/>
            <a:tailEnd type="triangle"/>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778" name="Line"/>
          <p:cNvSpPr/>
          <p:nvPr/>
        </p:nvSpPr>
        <p:spPr>
          <a:xfrm>
            <a:off x="9893185" y="5905614"/>
            <a:ext cx="901586" cy="901586"/>
          </a:xfrm>
          <a:prstGeom prst="line">
            <a:avLst/>
          </a:prstGeom>
          <a:ln w="88900">
            <a:solidFill>
              <a:srgbClr val="000000"/>
            </a:solidFill>
            <a:miter lim="400000"/>
            <a:tailEnd type="triangle"/>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779" name="Line"/>
          <p:cNvSpPr/>
          <p:nvPr/>
        </p:nvSpPr>
        <p:spPr>
          <a:xfrm flipH="1" flipV="1">
            <a:off x="12776200" y="9423399"/>
            <a:ext cx="685686" cy="1206715"/>
          </a:xfrm>
          <a:prstGeom prst="line">
            <a:avLst/>
          </a:prstGeom>
          <a:ln w="88900">
            <a:solidFill>
              <a:srgbClr val="000000"/>
            </a:solidFill>
            <a:miter lim="400000"/>
            <a:tailEnd type="triangle"/>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780" name="Line"/>
          <p:cNvSpPr/>
          <p:nvPr/>
        </p:nvSpPr>
        <p:spPr>
          <a:xfrm flipV="1">
            <a:off x="9572014" y="9575799"/>
            <a:ext cx="562357" cy="1070389"/>
          </a:xfrm>
          <a:prstGeom prst="line">
            <a:avLst/>
          </a:prstGeom>
          <a:ln w="88900">
            <a:solidFill>
              <a:srgbClr val="000000"/>
            </a:solidFill>
            <a:miter lim="400000"/>
            <a:tailEnd type="triangle"/>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781" name="Line"/>
          <p:cNvSpPr/>
          <p:nvPr/>
        </p:nvSpPr>
        <p:spPr>
          <a:xfrm flipH="1">
            <a:off x="14944229" y="6642314"/>
            <a:ext cx="1692657" cy="404365"/>
          </a:xfrm>
          <a:prstGeom prst="line">
            <a:avLst/>
          </a:prstGeom>
          <a:ln w="88900">
            <a:solidFill>
              <a:srgbClr val="000000"/>
            </a:solidFill>
            <a:miter lim="400000"/>
            <a:tailEnd type="triangle"/>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782" name="Line"/>
          <p:cNvSpPr/>
          <p:nvPr/>
        </p:nvSpPr>
        <p:spPr>
          <a:xfrm>
            <a:off x="6488882" y="5884792"/>
            <a:ext cx="1453633" cy="481169"/>
          </a:xfrm>
          <a:prstGeom prst="line">
            <a:avLst/>
          </a:prstGeom>
          <a:ln w="88900">
            <a:solidFill>
              <a:srgbClr val="000000"/>
            </a:solidFill>
            <a:miter lim="400000"/>
            <a:tailEnd type="triangle"/>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783" name="Line"/>
          <p:cNvSpPr/>
          <p:nvPr/>
        </p:nvSpPr>
        <p:spPr>
          <a:xfrm flipH="1">
            <a:off x="16009093" y="4584914"/>
            <a:ext cx="1692657" cy="404365"/>
          </a:xfrm>
          <a:prstGeom prst="line">
            <a:avLst/>
          </a:prstGeom>
          <a:ln w="88900">
            <a:solidFill>
              <a:srgbClr val="FFFFFF"/>
            </a:solidFill>
            <a:miter lim="400000"/>
            <a:tailEnd type="triangle"/>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784" name="Line"/>
          <p:cNvSpPr/>
          <p:nvPr/>
        </p:nvSpPr>
        <p:spPr>
          <a:xfrm flipH="1" flipV="1">
            <a:off x="15424893" y="11482289"/>
            <a:ext cx="1442906" cy="1089673"/>
          </a:xfrm>
          <a:prstGeom prst="line">
            <a:avLst/>
          </a:prstGeom>
          <a:ln w="88900">
            <a:solidFill>
              <a:srgbClr val="FFFFFF"/>
            </a:solidFill>
            <a:miter lim="400000"/>
            <a:tailEnd type="triangle"/>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785" name="Line"/>
          <p:cNvSpPr/>
          <p:nvPr/>
        </p:nvSpPr>
        <p:spPr>
          <a:xfrm>
            <a:off x="5056798" y="4311699"/>
            <a:ext cx="1737752" cy="706913"/>
          </a:xfrm>
          <a:prstGeom prst="line">
            <a:avLst/>
          </a:prstGeom>
          <a:ln w="88900">
            <a:solidFill>
              <a:srgbClr val="FFFFFF"/>
            </a:solidFill>
            <a:miter lim="400000"/>
            <a:tailEnd type="triangle"/>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786" name="Line"/>
          <p:cNvSpPr/>
          <p:nvPr/>
        </p:nvSpPr>
        <p:spPr>
          <a:xfrm flipV="1">
            <a:off x="5770261" y="10962210"/>
            <a:ext cx="1120574" cy="1120575"/>
          </a:xfrm>
          <a:prstGeom prst="line">
            <a:avLst/>
          </a:prstGeom>
          <a:ln w="88900">
            <a:solidFill>
              <a:srgbClr val="FFFFFF"/>
            </a:solidFill>
            <a:miter lim="400000"/>
            <a:tailEnd type="triangle"/>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787" name="Did we create a global bee hive?"/>
          <p:cNvSpPr txBox="1"/>
          <p:nvPr/>
        </p:nvSpPr>
        <p:spPr>
          <a:xfrm>
            <a:off x="17481500" y="10622460"/>
            <a:ext cx="5291337" cy="284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6000">
                <a:solidFill>
                  <a:srgbClr val="FFFFFF"/>
                </a:solidFill>
                <a:latin typeface="Helvetica"/>
                <a:ea typeface="Helvetica"/>
                <a:cs typeface="Helvetica"/>
                <a:sym typeface="Helvetica"/>
              </a:defRPr>
            </a:lvl1pPr>
          </a:lstStyle>
          <a:p>
            <a:pPr/>
            <a:r>
              <a:t>Did we create a global bee hive? </a:t>
            </a:r>
          </a:p>
        </p:txBody>
      </p:sp>
      <p:sp>
        <p:nvSpPr>
          <p:cNvPr id="788" name="Based on Hamm (2016)"/>
          <p:cNvSpPr txBox="1"/>
          <p:nvPr/>
        </p:nvSpPr>
        <p:spPr>
          <a:xfrm>
            <a:off x="2000522" y="13073710"/>
            <a:ext cx="3502026"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FFFFFF"/>
                </a:solidFill>
              </a:defRPr>
            </a:lvl1pPr>
          </a:lstStyle>
          <a:p>
            <a:pPr/>
            <a:r>
              <a:t>Based on Hamm (2016)</a:t>
            </a:r>
          </a:p>
        </p:txBody>
      </p:sp>
      <p:sp>
        <p:nvSpPr>
          <p:cNvPr id="789" name="An (Infinite) Economy for Humanity"/>
          <p:cNvSpPr txBox="1"/>
          <p:nvPr/>
        </p:nvSpPr>
        <p:spPr>
          <a:xfrm>
            <a:off x="158700" y="68312"/>
            <a:ext cx="9369235"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An (Infinite) Economy for Humanity</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776"/>
                                        </p:tgtEl>
                                        <p:attrNameLst>
                                          <p:attrName>style.visibility</p:attrName>
                                        </p:attrNameLst>
                                      </p:cBhvr>
                                      <p:to>
                                        <p:strVal val="visible"/>
                                      </p:to>
                                    </p:set>
                                    <p:animEffect filter="fade" transition="in">
                                      <p:cBhvr>
                                        <p:cTn id="7" dur="1000"/>
                                        <p:tgtEl>
                                          <p:spTgt spid="776"/>
                                        </p:tgtEl>
                                      </p:cBhvr>
                                    </p:animEffect>
                                  </p:childTnLst>
                                </p:cTn>
                              </p:par>
                            </p:childTnLst>
                          </p:cTn>
                        </p:par>
                        <p:par>
                          <p:cTn id="8" fill="hold">
                            <p:stCondLst>
                              <p:cond delay="1000"/>
                            </p:stCondLst>
                            <p:childTnLst>
                              <p:par>
                                <p:cTn id="9" presetClass="entr" nodeType="afterEffect" presetID="10" grpId="2" fill="hold">
                                  <p:stCondLst>
                                    <p:cond delay="0"/>
                                  </p:stCondLst>
                                  <p:iterate type="el" backwards="0">
                                    <p:tmAbs val="0"/>
                                  </p:iterate>
                                  <p:childTnLst>
                                    <p:set>
                                      <p:cBhvr>
                                        <p:cTn id="10" fill="hold"/>
                                        <p:tgtEl>
                                          <p:spTgt spid="788"/>
                                        </p:tgtEl>
                                        <p:attrNameLst>
                                          <p:attrName>style.visibility</p:attrName>
                                        </p:attrNameLst>
                                      </p:cBhvr>
                                      <p:to>
                                        <p:strVal val="visible"/>
                                      </p:to>
                                    </p:set>
                                    <p:animEffect filter="fade" transition="in">
                                      <p:cBhvr>
                                        <p:cTn id="11" dur="1000"/>
                                        <p:tgtEl>
                                          <p:spTgt spid="788"/>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10" grpId="3" fill="hold">
                                  <p:stCondLst>
                                    <p:cond delay="0"/>
                                  </p:stCondLst>
                                  <p:iterate type="el" backwards="0">
                                    <p:tmAbs val="0"/>
                                  </p:iterate>
                                  <p:childTnLst>
                                    <p:set>
                                      <p:cBhvr>
                                        <p:cTn id="15" fill="hold"/>
                                        <p:tgtEl>
                                          <p:spTgt spid="774"/>
                                        </p:tgtEl>
                                        <p:attrNameLst>
                                          <p:attrName>style.visibility</p:attrName>
                                        </p:attrNameLst>
                                      </p:cBhvr>
                                      <p:to>
                                        <p:strVal val="visible"/>
                                      </p:to>
                                    </p:set>
                                    <p:animEffect filter="fade" transition="in">
                                      <p:cBhvr>
                                        <p:cTn id="16" dur="1000"/>
                                        <p:tgtEl>
                                          <p:spTgt spid="774"/>
                                        </p:tgtEl>
                                      </p:cBhvr>
                                    </p:animEffect>
                                  </p:childTnLst>
                                </p:cTn>
                              </p:par>
                            </p:childTnLst>
                          </p:cTn>
                        </p:par>
                        <p:par>
                          <p:cTn id="17" fill="hold">
                            <p:stCondLst>
                              <p:cond delay="1000"/>
                            </p:stCondLst>
                            <p:childTnLst>
                              <p:par>
                                <p:cTn id="18" presetClass="entr" nodeType="afterEffect" presetID="10" grpId="4" fill="hold">
                                  <p:stCondLst>
                                    <p:cond delay="0"/>
                                  </p:stCondLst>
                                  <p:iterate type="el" backwards="0">
                                    <p:tmAbs val="0"/>
                                  </p:iterate>
                                  <p:childTnLst>
                                    <p:set>
                                      <p:cBhvr>
                                        <p:cTn id="19" fill="hold"/>
                                        <p:tgtEl>
                                          <p:spTgt spid="777"/>
                                        </p:tgtEl>
                                        <p:attrNameLst>
                                          <p:attrName>style.visibility</p:attrName>
                                        </p:attrNameLst>
                                      </p:cBhvr>
                                      <p:to>
                                        <p:strVal val="visible"/>
                                      </p:to>
                                    </p:set>
                                    <p:animEffect filter="fade" transition="in">
                                      <p:cBhvr>
                                        <p:cTn id="20" dur="1000"/>
                                        <p:tgtEl>
                                          <p:spTgt spid="777"/>
                                        </p:tgtEl>
                                      </p:cBhvr>
                                    </p:animEffect>
                                  </p:childTnLst>
                                </p:cTn>
                              </p:par>
                            </p:childTnLst>
                          </p:cTn>
                        </p:par>
                        <p:par>
                          <p:cTn id="21" fill="hold">
                            <p:stCondLst>
                              <p:cond delay="2000"/>
                            </p:stCondLst>
                            <p:childTnLst>
                              <p:par>
                                <p:cTn id="22" presetClass="entr" nodeType="afterEffect" presetID="10" grpId="5" fill="hold">
                                  <p:stCondLst>
                                    <p:cond delay="0"/>
                                  </p:stCondLst>
                                  <p:iterate type="el" backwards="0">
                                    <p:tmAbs val="0"/>
                                  </p:iterate>
                                  <p:childTnLst>
                                    <p:set>
                                      <p:cBhvr>
                                        <p:cTn id="23" fill="hold"/>
                                        <p:tgtEl>
                                          <p:spTgt spid="778"/>
                                        </p:tgtEl>
                                        <p:attrNameLst>
                                          <p:attrName>style.visibility</p:attrName>
                                        </p:attrNameLst>
                                      </p:cBhvr>
                                      <p:to>
                                        <p:strVal val="visible"/>
                                      </p:to>
                                    </p:set>
                                    <p:animEffect filter="fade" transition="in">
                                      <p:cBhvr>
                                        <p:cTn id="24" dur="1000"/>
                                        <p:tgtEl>
                                          <p:spTgt spid="778"/>
                                        </p:tgtEl>
                                      </p:cBhvr>
                                    </p:animEffect>
                                  </p:childTnLst>
                                </p:cTn>
                              </p:par>
                            </p:childTnLst>
                          </p:cTn>
                        </p:par>
                      </p:childTnLst>
                    </p:cTn>
                  </p:par>
                  <p:par>
                    <p:cTn id="25" fill="hold">
                      <p:stCondLst>
                        <p:cond delay="indefinite"/>
                      </p:stCondLst>
                      <p:childTnLst>
                        <p:par>
                          <p:cTn id="26" fill="hold">
                            <p:stCondLst>
                              <p:cond delay="0"/>
                            </p:stCondLst>
                            <p:childTnLst>
                              <p:par>
                                <p:cTn id="27" presetClass="entr" nodeType="clickEffect" presetID="10" grpId="6" fill="hold">
                                  <p:stCondLst>
                                    <p:cond delay="0"/>
                                  </p:stCondLst>
                                  <p:iterate type="el" backwards="0">
                                    <p:tmAbs val="0"/>
                                  </p:iterate>
                                  <p:childTnLst>
                                    <p:set>
                                      <p:cBhvr>
                                        <p:cTn id="28" fill="hold"/>
                                        <p:tgtEl>
                                          <p:spTgt spid="770"/>
                                        </p:tgtEl>
                                        <p:attrNameLst>
                                          <p:attrName>style.visibility</p:attrName>
                                        </p:attrNameLst>
                                      </p:cBhvr>
                                      <p:to>
                                        <p:strVal val="visible"/>
                                      </p:to>
                                    </p:set>
                                    <p:animEffect filter="fade" transition="in">
                                      <p:cBhvr>
                                        <p:cTn id="29" dur="1000"/>
                                        <p:tgtEl>
                                          <p:spTgt spid="770"/>
                                        </p:tgtEl>
                                      </p:cBhvr>
                                    </p:animEffect>
                                  </p:childTnLst>
                                </p:cTn>
                              </p:par>
                            </p:childTnLst>
                          </p:cTn>
                        </p:par>
                        <p:par>
                          <p:cTn id="30" fill="hold">
                            <p:stCondLst>
                              <p:cond delay="1000"/>
                            </p:stCondLst>
                            <p:childTnLst>
                              <p:par>
                                <p:cTn id="31" presetClass="entr" nodeType="afterEffect" presetID="10" grpId="7" fill="hold">
                                  <p:stCondLst>
                                    <p:cond delay="0"/>
                                  </p:stCondLst>
                                  <p:iterate type="el" backwards="0">
                                    <p:tmAbs val="0"/>
                                  </p:iterate>
                                  <p:childTnLst>
                                    <p:set>
                                      <p:cBhvr>
                                        <p:cTn id="32" fill="hold"/>
                                        <p:tgtEl>
                                          <p:spTgt spid="779"/>
                                        </p:tgtEl>
                                        <p:attrNameLst>
                                          <p:attrName>style.visibility</p:attrName>
                                        </p:attrNameLst>
                                      </p:cBhvr>
                                      <p:to>
                                        <p:strVal val="visible"/>
                                      </p:to>
                                    </p:set>
                                    <p:animEffect filter="fade" transition="in">
                                      <p:cBhvr>
                                        <p:cTn id="33" dur="1000"/>
                                        <p:tgtEl>
                                          <p:spTgt spid="779"/>
                                        </p:tgtEl>
                                      </p:cBhvr>
                                    </p:animEffect>
                                  </p:childTnLst>
                                </p:cTn>
                              </p:par>
                            </p:childTnLst>
                          </p:cTn>
                        </p:par>
                        <p:par>
                          <p:cTn id="34" fill="hold">
                            <p:stCondLst>
                              <p:cond delay="2000"/>
                            </p:stCondLst>
                            <p:childTnLst>
                              <p:par>
                                <p:cTn id="35" presetClass="entr" nodeType="afterEffect" presetID="10" grpId="8" fill="hold">
                                  <p:stCondLst>
                                    <p:cond delay="0"/>
                                  </p:stCondLst>
                                  <p:iterate type="el" backwards="0">
                                    <p:tmAbs val="0"/>
                                  </p:iterate>
                                  <p:childTnLst>
                                    <p:set>
                                      <p:cBhvr>
                                        <p:cTn id="36" fill="hold"/>
                                        <p:tgtEl>
                                          <p:spTgt spid="780"/>
                                        </p:tgtEl>
                                        <p:attrNameLst>
                                          <p:attrName>style.visibility</p:attrName>
                                        </p:attrNameLst>
                                      </p:cBhvr>
                                      <p:to>
                                        <p:strVal val="visible"/>
                                      </p:to>
                                    </p:set>
                                    <p:animEffect filter="fade" transition="in">
                                      <p:cBhvr>
                                        <p:cTn id="37" dur="1000"/>
                                        <p:tgtEl>
                                          <p:spTgt spid="780"/>
                                        </p:tgtEl>
                                      </p:cBhvr>
                                    </p:animEffect>
                                  </p:childTnLst>
                                </p:cTn>
                              </p:par>
                            </p:childTnLst>
                          </p:cTn>
                        </p:par>
                      </p:childTnLst>
                    </p:cTn>
                  </p:par>
                  <p:par>
                    <p:cTn id="38" fill="hold">
                      <p:stCondLst>
                        <p:cond delay="indefinite"/>
                      </p:stCondLst>
                      <p:childTnLst>
                        <p:par>
                          <p:cTn id="39" fill="hold">
                            <p:stCondLst>
                              <p:cond delay="0"/>
                            </p:stCondLst>
                            <p:childTnLst>
                              <p:par>
                                <p:cTn id="40" presetClass="entr" nodeType="clickEffect" presetID="10" grpId="9" fill="hold">
                                  <p:stCondLst>
                                    <p:cond delay="0"/>
                                  </p:stCondLst>
                                  <p:iterate type="el" backwards="0">
                                    <p:tmAbs val="0"/>
                                  </p:iterate>
                                  <p:childTnLst>
                                    <p:set>
                                      <p:cBhvr>
                                        <p:cTn id="41" fill="hold"/>
                                        <p:tgtEl>
                                          <p:spTgt spid="767"/>
                                        </p:tgtEl>
                                        <p:attrNameLst>
                                          <p:attrName>style.visibility</p:attrName>
                                        </p:attrNameLst>
                                      </p:cBhvr>
                                      <p:to>
                                        <p:strVal val="visible"/>
                                      </p:to>
                                    </p:set>
                                    <p:animEffect filter="fade" transition="in">
                                      <p:cBhvr>
                                        <p:cTn id="42" dur="1000"/>
                                        <p:tgtEl>
                                          <p:spTgt spid="767"/>
                                        </p:tgtEl>
                                      </p:cBhvr>
                                    </p:animEffect>
                                  </p:childTnLst>
                                </p:cTn>
                              </p:par>
                            </p:childTnLst>
                          </p:cTn>
                        </p:par>
                        <p:par>
                          <p:cTn id="43" fill="hold">
                            <p:stCondLst>
                              <p:cond delay="1000"/>
                            </p:stCondLst>
                            <p:childTnLst>
                              <p:par>
                                <p:cTn id="44" presetClass="entr" nodeType="afterEffect" presetID="10" grpId="10" fill="hold">
                                  <p:stCondLst>
                                    <p:cond delay="0"/>
                                  </p:stCondLst>
                                  <p:iterate type="el" backwards="0">
                                    <p:tmAbs val="0"/>
                                  </p:iterate>
                                  <p:childTnLst>
                                    <p:set>
                                      <p:cBhvr>
                                        <p:cTn id="45" fill="hold"/>
                                        <p:tgtEl>
                                          <p:spTgt spid="782"/>
                                        </p:tgtEl>
                                        <p:attrNameLst>
                                          <p:attrName>style.visibility</p:attrName>
                                        </p:attrNameLst>
                                      </p:cBhvr>
                                      <p:to>
                                        <p:strVal val="visible"/>
                                      </p:to>
                                    </p:set>
                                    <p:animEffect filter="fade" transition="in">
                                      <p:cBhvr>
                                        <p:cTn id="46" dur="1000"/>
                                        <p:tgtEl>
                                          <p:spTgt spid="782"/>
                                        </p:tgtEl>
                                      </p:cBhvr>
                                    </p:animEffect>
                                  </p:childTnLst>
                                </p:cTn>
                              </p:par>
                            </p:childTnLst>
                          </p:cTn>
                        </p:par>
                        <p:par>
                          <p:cTn id="47" fill="hold">
                            <p:stCondLst>
                              <p:cond delay="2000"/>
                            </p:stCondLst>
                            <p:childTnLst>
                              <p:par>
                                <p:cTn id="48" presetClass="entr" nodeType="afterEffect" presetID="10" grpId="11" fill="hold">
                                  <p:stCondLst>
                                    <p:cond delay="0"/>
                                  </p:stCondLst>
                                  <p:iterate type="el" backwards="0">
                                    <p:tmAbs val="0"/>
                                  </p:iterate>
                                  <p:childTnLst>
                                    <p:set>
                                      <p:cBhvr>
                                        <p:cTn id="49" fill="hold"/>
                                        <p:tgtEl>
                                          <p:spTgt spid="781"/>
                                        </p:tgtEl>
                                        <p:attrNameLst>
                                          <p:attrName>style.visibility</p:attrName>
                                        </p:attrNameLst>
                                      </p:cBhvr>
                                      <p:to>
                                        <p:strVal val="visible"/>
                                      </p:to>
                                    </p:set>
                                    <p:animEffect filter="fade" transition="in">
                                      <p:cBhvr>
                                        <p:cTn id="50" dur="1000"/>
                                        <p:tgtEl>
                                          <p:spTgt spid="781"/>
                                        </p:tgtEl>
                                      </p:cBhvr>
                                    </p:animEffect>
                                  </p:childTnLst>
                                </p:cTn>
                              </p:par>
                            </p:childTnLst>
                          </p:cTn>
                        </p:par>
                      </p:childTnLst>
                    </p:cTn>
                  </p:par>
                  <p:par>
                    <p:cTn id="51" fill="hold">
                      <p:stCondLst>
                        <p:cond delay="indefinite"/>
                      </p:stCondLst>
                      <p:childTnLst>
                        <p:par>
                          <p:cTn id="52" fill="hold">
                            <p:stCondLst>
                              <p:cond delay="0"/>
                            </p:stCondLst>
                            <p:childTnLst>
                              <p:par>
                                <p:cTn id="53" presetClass="entr" nodeType="clickEffect" presetID="10" grpId="12" fill="hold">
                                  <p:stCondLst>
                                    <p:cond delay="0"/>
                                  </p:stCondLst>
                                  <p:iterate type="el" backwards="0">
                                    <p:tmAbs val="0"/>
                                  </p:iterate>
                                  <p:childTnLst>
                                    <p:set>
                                      <p:cBhvr>
                                        <p:cTn id="54" fill="hold"/>
                                        <p:tgtEl>
                                          <p:spTgt spid="761"/>
                                        </p:tgtEl>
                                        <p:attrNameLst>
                                          <p:attrName>style.visibility</p:attrName>
                                        </p:attrNameLst>
                                      </p:cBhvr>
                                      <p:to>
                                        <p:strVal val="visible"/>
                                      </p:to>
                                    </p:set>
                                    <p:animEffect filter="fade" transition="in">
                                      <p:cBhvr>
                                        <p:cTn id="55" dur="1000"/>
                                        <p:tgtEl>
                                          <p:spTgt spid="761"/>
                                        </p:tgtEl>
                                      </p:cBhvr>
                                    </p:animEffect>
                                  </p:childTnLst>
                                </p:cTn>
                              </p:par>
                            </p:childTnLst>
                          </p:cTn>
                        </p:par>
                        <p:par>
                          <p:cTn id="56" fill="hold">
                            <p:stCondLst>
                              <p:cond delay="1000"/>
                            </p:stCondLst>
                            <p:childTnLst>
                              <p:par>
                                <p:cTn id="57" presetClass="entr" nodeType="afterEffect" presetID="10" grpId="13" fill="hold">
                                  <p:stCondLst>
                                    <p:cond delay="0"/>
                                  </p:stCondLst>
                                  <p:iterate type="el" backwards="0">
                                    <p:tmAbs val="0"/>
                                  </p:iterate>
                                  <p:childTnLst>
                                    <p:set>
                                      <p:cBhvr>
                                        <p:cTn id="58" fill="hold"/>
                                        <p:tgtEl>
                                          <p:spTgt spid="785"/>
                                        </p:tgtEl>
                                        <p:attrNameLst>
                                          <p:attrName>style.visibility</p:attrName>
                                        </p:attrNameLst>
                                      </p:cBhvr>
                                      <p:to>
                                        <p:strVal val="visible"/>
                                      </p:to>
                                    </p:set>
                                    <p:animEffect filter="fade" transition="in">
                                      <p:cBhvr>
                                        <p:cTn id="59" dur="1000"/>
                                        <p:tgtEl>
                                          <p:spTgt spid="785"/>
                                        </p:tgtEl>
                                      </p:cBhvr>
                                    </p:animEffect>
                                  </p:childTnLst>
                                </p:cTn>
                              </p:par>
                            </p:childTnLst>
                          </p:cTn>
                        </p:par>
                        <p:par>
                          <p:cTn id="60" fill="hold">
                            <p:stCondLst>
                              <p:cond delay="2000"/>
                            </p:stCondLst>
                            <p:childTnLst>
                              <p:par>
                                <p:cTn id="61" presetClass="entr" nodeType="afterEffect" presetID="10" grpId="14" fill="hold">
                                  <p:stCondLst>
                                    <p:cond delay="0"/>
                                  </p:stCondLst>
                                  <p:iterate type="el" backwards="0">
                                    <p:tmAbs val="0"/>
                                  </p:iterate>
                                  <p:childTnLst>
                                    <p:set>
                                      <p:cBhvr>
                                        <p:cTn id="62" fill="hold"/>
                                        <p:tgtEl>
                                          <p:spTgt spid="783"/>
                                        </p:tgtEl>
                                        <p:attrNameLst>
                                          <p:attrName>style.visibility</p:attrName>
                                        </p:attrNameLst>
                                      </p:cBhvr>
                                      <p:to>
                                        <p:strVal val="visible"/>
                                      </p:to>
                                    </p:set>
                                    <p:animEffect filter="fade" transition="in">
                                      <p:cBhvr>
                                        <p:cTn id="63" dur="1000"/>
                                        <p:tgtEl>
                                          <p:spTgt spid="783"/>
                                        </p:tgtEl>
                                      </p:cBhvr>
                                    </p:animEffect>
                                  </p:childTnLst>
                                </p:cTn>
                              </p:par>
                            </p:childTnLst>
                          </p:cTn>
                        </p:par>
                        <p:par>
                          <p:cTn id="64" fill="hold">
                            <p:stCondLst>
                              <p:cond delay="3000"/>
                            </p:stCondLst>
                            <p:childTnLst>
                              <p:par>
                                <p:cTn id="65" presetClass="entr" nodeType="afterEffect" presetID="10" grpId="15" fill="hold">
                                  <p:stCondLst>
                                    <p:cond delay="0"/>
                                  </p:stCondLst>
                                  <p:iterate type="el" backwards="0">
                                    <p:tmAbs val="0"/>
                                  </p:iterate>
                                  <p:childTnLst>
                                    <p:set>
                                      <p:cBhvr>
                                        <p:cTn id="66" fill="hold"/>
                                        <p:tgtEl>
                                          <p:spTgt spid="786"/>
                                        </p:tgtEl>
                                        <p:attrNameLst>
                                          <p:attrName>style.visibility</p:attrName>
                                        </p:attrNameLst>
                                      </p:cBhvr>
                                      <p:to>
                                        <p:strVal val="visible"/>
                                      </p:to>
                                    </p:set>
                                    <p:animEffect filter="fade" transition="in">
                                      <p:cBhvr>
                                        <p:cTn id="67" dur="1000"/>
                                        <p:tgtEl>
                                          <p:spTgt spid="786"/>
                                        </p:tgtEl>
                                      </p:cBhvr>
                                    </p:animEffect>
                                  </p:childTnLst>
                                </p:cTn>
                              </p:par>
                            </p:childTnLst>
                          </p:cTn>
                        </p:par>
                        <p:par>
                          <p:cTn id="68" fill="hold">
                            <p:stCondLst>
                              <p:cond delay="4000"/>
                            </p:stCondLst>
                            <p:childTnLst>
                              <p:par>
                                <p:cTn id="69" presetClass="entr" nodeType="afterEffect" presetID="10" grpId="16" fill="hold">
                                  <p:stCondLst>
                                    <p:cond delay="0"/>
                                  </p:stCondLst>
                                  <p:iterate type="el" backwards="0">
                                    <p:tmAbs val="0"/>
                                  </p:iterate>
                                  <p:childTnLst>
                                    <p:set>
                                      <p:cBhvr>
                                        <p:cTn id="70" fill="hold"/>
                                        <p:tgtEl>
                                          <p:spTgt spid="784"/>
                                        </p:tgtEl>
                                        <p:attrNameLst>
                                          <p:attrName>style.visibility</p:attrName>
                                        </p:attrNameLst>
                                      </p:cBhvr>
                                      <p:to>
                                        <p:strVal val="visible"/>
                                      </p:to>
                                    </p:set>
                                    <p:animEffect filter="fade" transition="in">
                                      <p:cBhvr>
                                        <p:cTn id="71" dur="1000"/>
                                        <p:tgtEl>
                                          <p:spTgt spid="784"/>
                                        </p:tgtEl>
                                      </p:cBhvr>
                                    </p:animEffect>
                                  </p:childTnLst>
                                </p:cTn>
                              </p:par>
                            </p:childTnLst>
                          </p:cTn>
                        </p:par>
                      </p:childTnLst>
                    </p:cTn>
                  </p:par>
                  <p:par>
                    <p:cTn id="72" fill="hold">
                      <p:stCondLst>
                        <p:cond delay="indefinite"/>
                      </p:stCondLst>
                      <p:childTnLst>
                        <p:par>
                          <p:cTn id="73" fill="hold">
                            <p:stCondLst>
                              <p:cond delay="0"/>
                            </p:stCondLst>
                            <p:childTnLst>
                              <p:par>
                                <p:cTn id="74" presetClass="entr" nodeType="clickEffect" presetID="10" grpId="17" fill="hold">
                                  <p:stCondLst>
                                    <p:cond delay="0"/>
                                  </p:stCondLst>
                                  <p:iterate type="el" backwards="0">
                                    <p:tmAbs val="0"/>
                                  </p:iterate>
                                  <p:childTnLst>
                                    <p:set>
                                      <p:cBhvr>
                                        <p:cTn id="75" fill="hold"/>
                                        <p:tgtEl>
                                          <p:spTgt spid="787"/>
                                        </p:tgtEl>
                                        <p:attrNameLst>
                                          <p:attrName>style.visibility</p:attrName>
                                        </p:attrNameLst>
                                      </p:cBhvr>
                                      <p:to>
                                        <p:strVal val="visible"/>
                                      </p:to>
                                    </p:set>
                                    <p:animEffect filter="fade" transition="in">
                                      <p:cBhvr>
                                        <p:cTn id="76" dur="1000"/>
                                        <p:tgtEl>
                                          <p:spTgt spid="7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78" grpId="5"/>
      <p:bldP build="whole" bldLvl="1" animBg="1" rev="0" advAuto="0" spid="783" grpId="14"/>
      <p:bldP build="whole" bldLvl="1" animBg="1" rev="0" advAuto="0" spid="770" grpId="6"/>
      <p:bldP build="whole" bldLvl="1" animBg="1" rev="0" advAuto="0" spid="780" grpId="8"/>
      <p:bldP build="whole" bldLvl="1" animBg="1" rev="0" advAuto="0" spid="777" grpId="4"/>
      <p:bldP build="whole" bldLvl="1" animBg="1" rev="0" advAuto="0" spid="761" grpId="12"/>
      <p:bldP build="whole" bldLvl="1" animBg="1" rev="0" advAuto="0" spid="774" grpId="3"/>
      <p:bldP build="whole" bldLvl="1" animBg="1" rev="0" advAuto="0" spid="784" grpId="16"/>
      <p:bldP build="whole" bldLvl="1" animBg="1" rev="0" advAuto="0" spid="767" grpId="9"/>
      <p:bldP build="whole" bldLvl="1" animBg="1" rev="0" advAuto="0" spid="776" grpId="1"/>
      <p:bldP build="whole" bldLvl="1" animBg="1" rev="0" advAuto="0" spid="785" grpId="13"/>
      <p:bldP build="whole" bldLvl="1" animBg="1" rev="0" advAuto="0" spid="781" grpId="11"/>
      <p:bldP build="whole" bldLvl="1" animBg="1" rev="0" advAuto="0" spid="787" grpId="17"/>
      <p:bldP build="whole" bldLvl="1" animBg="1" rev="0" advAuto="0" spid="782" grpId="10"/>
      <p:bldP build="whole" bldLvl="1" animBg="1" rev="0" advAuto="0" spid="779" grpId="7"/>
      <p:bldP build="whole" bldLvl="1" animBg="1" rev="0" advAuto="0" spid="788" grpId="2"/>
      <p:bldP build="whole" bldLvl="1" animBg="1" rev="0" advAuto="0" spid="786" grpId="15"/>
    </p:bldLst>
  </p:timing>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1" name="Line"/>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792" name="The Syndrome of Modern Global Change has evolved into a Planetary Emergency"/>
          <p:cNvSpPr txBox="1"/>
          <p:nvPr/>
        </p:nvSpPr>
        <p:spPr>
          <a:xfrm>
            <a:off x="1199044" y="1152475"/>
            <a:ext cx="21985911" cy="812801"/>
          </a:xfrm>
          <a:prstGeom prst="rect">
            <a:avLst/>
          </a:prstGeom>
          <a:solidFill>
            <a:srgbClr val="DCDEE0">
              <a:alpha val="57152"/>
            </a:srgb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4700"/>
            </a:lvl1pPr>
          </a:lstStyle>
          <a:p>
            <a:pPr/>
            <a:r>
              <a:t>The Syndrome of Modern Global Change has evolved into a Planetary Emergency</a:t>
            </a:r>
          </a:p>
        </p:txBody>
      </p:sp>
      <p:sp>
        <p:nvSpPr>
          <p:cNvPr id="793" name="Homo sapiens has evolved into the most invasive species within the…"/>
          <p:cNvSpPr txBox="1"/>
          <p:nvPr/>
        </p:nvSpPr>
        <p:spPr>
          <a:xfrm>
            <a:off x="1182656" y="2170807"/>
            <a:ext cx="21975089" cy="2235201"/>
          </a:xfrm>
          <a:prstGeom prst="rect">
            <a:avLst/>
          </a:prstGeom>
          <a:solidFill>
            <a:srgbClr val="DCDEE0">
              <a:alpha val="49782"/>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700"/>
            </a:pPr>
            <a:r>
              <a:t>Homo sapiens has evolved into the most invasive species within the </a:t>
            </a:r>
          </a:p>
          <a:p>
            <a:pPr defTabSz="457200">
              <a:defRPr sz="4700"/>
            </a:pPr>
            <a:r>
              <a:t>Earth’s life-support system, </a:t>
            </a:r>
          </a:p>
          <a:p>
            <a:pPr defTabSz="457200">
              <a:defRPr sz="4700"/>
            </a:pPr>
            <a:r>
              <a:t>comparable in growth and impact to a virus in a living organism</a:t>
            </a:r>
          </a:p>
        </p:txBody>
      </p:sp>
      <p:sp>
        <p:nvSpPr>
          <p:cNvPr id="794" name="Being in control of the planet, a therapy requires that…"/>
          <p:cNvSpPr txBox="1"/>
          <p:nvPr/>
        </p:nvSpPr>
        <p:spPr>
          <a:xfrm>
            <a:off x="1179786" y="4578622"/>
            <a:ext cx="21980827" cy="1524001"/>
          </a:xfrm>
          <a:prstGeom prst="rect">
            <a:avLst/>
          </a:prstGeom>
          <a:solidFill>
            <a:srgbClr val="DCDEE0">
              <a:alpha val="50464"/>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700"/>
            </a:pPr>
            <a:r>
              <a:t>Being in control of the planet, a therapy requires that </a:t>
            </a:r>
          </a:p>
          <a:p>
            <a:pPr defTabSz="457200">
              <a:defRPr sz="4700"/>
            </a:pPr>
            <a:r>
              <a:t>the “virus” transforms itself into the healer</a:t>
            </a:r>
          </a:p>
        </p:txBody>
      </p:sp>
      <p:sp>
        <p:nvSpPr>
          <p:cNvPr id="795" name="The Root Cause for the Syndrome of Modern Global Change is…"/>
          <p:cNvSpPr txBox="1"/>
          <p:nvPr/>
        </p:nvSpPr>
        <p:spPr>
          <a:xfrm>
            <a:off x="1158465" y="6271220"/>
            <a:ext cx="22067070" cy="1524001"/>
          </a:xfrm>
          <a:prstGeom prst="rect">
            <a:avLst/>
          </a:prstGeom>
          <a:solidFill>
            <a:srgbClr val="E0DBBC">
              <a:alpha val="49923"/>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700"/>
            </a:pPr>
            <a:r>
              <a:t>The Root Cause for the Syndrome of Modern Global Change is</a:t>
            </a:r>
          </a:p>
          <a:p>
            <a:pPr defTabSz="457200">
              <a:defRPr sz="4700"/>
            </a:pPr>
            <a:r>
              <a:t>an official purpose of economy that is in conflict with the </a:t>
            </a:r>
            <a:r>
              <a:rPr i="1">
                <a:latin typeface="Helvetica"/>
                <a:ea typeface="Helvetica"/>
                <a:cs typeface="Helvetica"/>
                <a:sym typeface="Helvetica"/>
              </a:rPr>
              <a:t>de facto</a:t>
            </a:r>
            <a:r>
              <a:t> purpose.</a:t>
            </a:r>
          </a:p>
        </p:txBody>
      </p:sp>
      <p:sp>
        <p:nvSpPr>
          <p:cNvPr id="796" name="Therapy requires an official purpose of economy aligned to the de facto purpose"/>
          <p:cNvSpPr txBox="1"/>
          <p:nvPr/>
        </p:nvSpPr>
        <p:spPr>
          <a:xfrm>
            <a:off x="1158465" y="8070601"/>
            <a:ext cx="22067069" cy="812801"/>
          </a:xfrm>
          <a:prstGeom prst="rect">
            <a:avLst/>
          </a:prstGeom>
          <a:solidFill>
            <a:srgbClr val="E0DBBC">
              <a:alpha val="49762"/>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700"/>
            </a:pPr>
            <a:r>
              <a:t>Therapy requires an official purpose of economy aligned to the </a:t>
            </a:r>
            <a:r>
              <a:rPr i="1">
                <a:latin typeface="Helvetica"/>
                <a:ea typeface="Helvetica"/>
                <a:cs typeface="Helvetica"/>
                <a:sym typeface="Helvetica"/>
              </a:rPr>
              <a:t>de facto</a:t>
            </a:r>
            <a:r>
              <a:t> purpose</a:t>
            </a:r>
          </a:p>
        </p:txBody>
      </p:sp>
      <p:sp>
        <p:nvSpPr>
          <p:cNvPr id="797" name="An economy that meets the needs of the present while…"/>
          <p:cNvSpPr txBox="1"/>
          <p:nvPr/>
        </p:nvSpPr>
        <p:spPr>
          <a:xfrm>
            <a:off x="1170314" y="9154765"/>
            <a:ext cx="22043373" cy="2235201"/>
          </a:xfrm>
          <a:prstGeom prst="rect">
            <a:avLst/>
          </a:prstGeom>
          <a:solidFill>
            <a:srgbClr val="E0C5BA">
              <a:alpha val="50416"/>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700"/>
            </a:pPr>
            <a:r>
              <a:t>An economy that meets the needs of the present while </a:t>
            </a:r>
          </a:p>
          <a:p>
            <a:pPr defTabSz="457200">
              <a:defRPr sz="4700"/>
            </a:pPr>
            <a:r>
              <a:t>safeguarding the Earth’s life-support system </a:t>
            </a:r>
          </a:p>
          <a:p>
            <a:pPr defTabSz="457200">
              <a:defRPr sz="4700"/>
            </a:pPr>
            <a:r>
              <a:t>on which the welfare of current and future generations of al life depends</a:t>
            </a:r>
          </a:p>
        </p:txBody>
      </p:sp>
      <p:sp>
        <p:nvSpPr>
          <p:cNvPr id="798" name="At the End: Comments on how to safeguard the Earth’s life-support system"/>
          <p:cNvSpPr txBox="1"/>
          <p:nvPr/>
        </p:nvSpPr>
        <p:spPr>
          <a:xfrm>
            <a:off x="1136666" y="11661328"/>
            <a:ext cx="22067068" cy="812801"/>
          </a:xfrm>
          <a:prstGeom prst="rect">
            <a:avLst/>
          </a:prstGeom>
          <a:solidFill>
            <a:srgbClr val="E0C5BA"/>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4700"/>
            </a:lvl1pPr>
          </a:lstStyle>
          <a:p>
            <a:pPr/>
            <a:r>
              <a:t>At the End: Comments on how to safeguard the Earth’s life-support system</a:t>
            </a:r>
          </a:p>
        </p:txBody>
      </p:sp>
      <p:sp>
        <p:nvSpPr>
          <p:cNvPr id="799" name="How to Safeguard the Earth’s Life-Support System"/>
          <p:cNvSpPr txBox="1"/>
          <p:nvPr/>
        </p:nvSpPr>
        <p:spPr>
          <a:xfrm>
            <a:off x="158700" y="68312"/>
            <a:ext cx="13448450"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How to Safeguard the Earth’s Life-Support System</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798"/>
                                        </p:tgtEl>
                                        <p:attrNameLst>
                                          <p:attrName>style.visibility</p:attrName>
                                        </p:attrNameLst>
                                      </p:cBhvr>
                                      <p:to>
                                        <p:strVal val="visible"/>
                                      </p:to>
                                    </p:set>
                                    <p:anim calcmode="lin" valueType="num">
                                      <p:cBhvr>
                                        <p:cTn id="7" dur="1000" fill="hold"/>
                                        <p:tgtEl>
                                          <p:spTgt spid="798"/>
                                        </p:tgtEl>
                                        <p:attrNameLst>
                                          <p:attrName>ppt_x</p:attrName>
                                        </p:attrNameLst>
                                      </p:cBhvr>
                                      <p:tavLst>
                                        <p:tav tm="0">
                                          <p:val>
                                            <p:strVal val="#ppt_x"/>
                                          </p:val>
                                        </p:tav>
                                        <p:tav tm="100000">
                                          <p:val>
                                            <p:strVal val="#ppt_x"/>
                                          </p:val>
                                        </p:tav>
                                      </p:tavLst>
                                    </p:anim>
                                    <p:anim calcmode="lin" valueType="num">
                                      <p:cBhvr>
                                        <p:cTn id="8" dur="1000" fill="hold"/>
                                        <p:tgtEl>
                                          <p:spTgt spid="7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98" grpId="1"/>
    </p:bldLst>
  </p:timing>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1" name="Line"/>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802" name="Mari_Logo1.jpg" descr="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graphicFrame>
        <p:nvGraphicFramePr>
          <p:cNvPr id="803" name="Table 1"/>
          <p:cNvGraphicFramePr/>
          <p:nvPr/>
        </p:nvGraphicFramePr>
        <p:xfrm>
          <a:off x="9550400" y="6578600"/>
          <a:ext cx="1270000" cy="558800"/>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5283200"/>
              </a:tblGrid>
              <a:tr h="558800">
                <a:tc>
                  <a:txBody>
                    <a:bodyPr/>
                    <a:lstStyle/>
                    <a:p>
                      <a:pPr algn="l" defTabSz="914400">
                        <a:defRPr b="1" sz="1800">
                          <a:solidFill>
                            <a:srgbClr val="771577"/>
                          </a:solidFill>
                          <a:latin typeface="Helvetica"/>
                          <a:ea typeface="Helvetica"/>
                          <a:cs typeface="Helvetica"/>
                          <a:sym typeface="Helvetica"/>
                        </a:defRPr>
                      </a:pPr>
                    </a:p>
                  </a:txBody>
                  <a:tcPr marL="25400" marR="25400" marT="25400" marB="25400" anchor="t" anchorCtr="0" horzOverflow="overflow"/>
                </a:tc>
              </a:tr>
            </a:tbl>
          </a:graphicData>
        </a:graphic>
      </p:graphicFrame>
      <p:sp>
        <p:nvSpPr>
          <p:cNvPr id="804" name="Strategies for Sustainability:…"/>
          <p:cNvSpPr txBox="1"/>
          <p:nvPr/>
        </p:nvSpPr>
        <p:spPr>
          <a:xfrm>
            <a:off x="607318" y="2659062"/>
            <a:ext cx="23169365" cy="4714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defTabSz="821531"/>
            <a:r>
              <a:t>Strategies for Sustainability:</a:t>
            </a:r>
          </a:p>
          <a:p>
            <a:pPr marL="881944" indent="-881944" algn="l" defTabSz="821531">
              <a:buSzPct val="100000"/>
              <a:buAutoNum type="arabicPeriod" startAt="1"/>
            </a:pPr>
            <a:r>
              <a:t>To consume nature’s flows while conserving the stocks (that is, live off the ‘interest’ while conserving natural capital).</a:t>
            </a:r>
          </a:p>
          <a:p>
            <a:pPr marL="881944" indent="-881944" algn="l" defTabSz="821531">
              <a:buSzPct val="100000"/>
              <a:buAutoNum type="arabicPeriod" startAt="1"/>
            </a:pPr>
            <a:r>
              <a:t>To increase society’s stocks (human resources, civil institutions) and limit the flow of materials and energy.  </a:t>
            </a:r>
          </a:p>
          <a:p>
            <a:pPr algn="l" defTabSz="821531"/>
            <a:r>
              <a:t>                                                                                                 </a:t>
            </a:r>
            <a:r>
              <a:rPr i="1">
                <a:latin typeface="Helvetica"/>
                <a:ea typeface="Helvetica"/>
                <a:cs typeface="Helvetica"/>
                <a:sym typeface="Helvetica"/>
              </a:rPr>
              <a:t>Brown et al. (2004)</a:t>
            </a:r>
          </a:p>
        </p:txBody>
      </p:sp>
      <p:sp>
        <p:nvSpPr>
          <p:cNvPr id="805" name="Importance of flows"/>
          <p:cNvSpPr txBox="1"/>
          <p:nvPr/>
        </p:nvSpPr>
        <p:spPr>
          <a:xfrm>
            <a:off x="8151062" y="1345648"/>
            <a:ext cx="7902830" cy="1155313"/>
          </a:xfrm>
          <a:prstGeom prst="rect">
            <a:avLst/>
          </a:prstGeom>
          <a:solidFill>
            <a:srgbClr val="DCDEE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7000">
                <a:latin typeface="Helvetica Neue Light"/>
                <a:ea typeface="Helvetica Neue Light"/>
                <a:cs typeface="Helvetica Neue Light"/>
                <a:sym typeface="Helvetica Neue Light"/>
              </a:defRPr>
            </a:lvl1pPr>
          </a:lstStyle>
          <a:p>
            <a:pPr/>
            <a:r>
              <a:t>Importance of flows </a:t>
            </a:r>
          </a:p>
        </p:txBody>
      </p:sp>
      <p:sp>
        <p:nvSpPr>
          <p:cNvPr id="806" name="A Species that has unparalleled power to grow and change the planetary physiology must exercise self limitation:…"/>
          <p:cNvSpPr txBox="1"/>
          <p:nvPr/>
        </p:nvSpPr>
        <p:spPr>
          <a:xfrm>
            <a:off x="843583" y="7532039"/>
            <a:ext cx="23052434" cy="3149601"/>
          </a:xfrm>
          <a:prstGeom prst="rect">
            <a:avLst/>
          </a:prstGeom>
          <a:solidFill>
            <a:srgbClr val="DCDEE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r>
              <a:t>A Species that has unparalleled power to grow and change the planetary physiology must exercise self limitation:</a:t>
            </a:r>
          </a:p>
          <a:p>
            <a:pPr marL="787870" indent="-470370" algn="l" defTabSz="457200">
              <a:buSzPct val="171000"/>
              <a:buChar char="-"/>
            </a:pPr>
            <a:r>
              <a:t>a small family ethics and responsible procreation;</a:t>
            </a:r>
          </a:p>
          <a:p>
            <a:pPr marL="787870" indent="-470370" algn="l" defTabSz="457200">
              <a:buSzPct val="171000"/>
              <a:buChar char="-"/>
            </a:pPr>
            <a:r>
              <a:t>limitation of wealth creation and accumulation </a:t>
            </a:r>
          </a:p>
        </p:txBody>
      </p:sp>
      <p:sp>
        <p:nvSpPr>
          <p:cNvPr id="807" name="How to Safeguard the Earth’s Life-Support System"/>
          <p:cNvSpPr txBox="1"/>
          <p:nvPr/>
        </p:nvSpPr>
        <p:spPr>
          <a:xfrm>
            <a:off x="158700" y="68312"/>
            <a:ext cx="13448450"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How to Safeguard the Earth’s Life-Support System</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806"/>
                                        </p:tgtEl>
                                        <p:attrNameLst>
                                          <p:attrName>style.visibility</p:attrName>
                                        </p:attrNameLst>
                                      </p:cBhvr>
                                      <p:to>
                                        <p:strVal val="visible"/>
                                      </p:to>
                                    </p:set>
                                    <p:animEffect filter="fade" transition="in">
                                      <p:cBhvr>
                                        <p:cTn id="7" dur="1500"/>
                                        <p:tgtEl>
                                          <p:spTgt spid="8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06" grpId="1"/>
    </p:bldLst>
  </p:timing>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809" name="e4h.png" descr="e4h.png"/>
          <p:cNvPicPr>
            <a:picLocks noChangeAspect="1"/>
          </p:cNvPicPr>
          <p:nvPr/>
        </p:nvPicPr>
        <p:blipFill>
          <a:blip r:embed="rId2">
            <a:extLst/>
          </a:blip>
          <a:stretch>
            <a:fillRect/>
          </a:stretch>
        </p:blipFill>
        <p:spPr>
          <a:xfrm>
            <a:off x="5597087" y="589509"/>
            <a:ext cx="13010782" cy="12945073"/>
          </a:xfrm>
          <a:prstGeom prst="rect">
            <a:avLst/>
          </a:prstGeom>
          <a:ln w="12700">
            <a:miter lim="400000"/>
          </a:ln>
        </p:spPr>
      </p:pic>
      <p:sp>
        <p:nvSpPr>
          <p:cNvPr id="810" name="Line"/>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811" name="Mari_Logo1.jpg" descr="Mari_Logo1.jpg"/>
          <p:cNvPicPr>
            <a:picLocks noChangeAspect="1"/>
          </p:cNvPicPr>
          <p:nvPr/>
        </p:nvPicPr>
        <p:blipFill>
          <a:blip r:embed="rId3">
            <a:extLst/>
          </a:blip>
          <a:stretch>
            <a:fillRect/>
          </a:stretch>
        </p:blipFill>
        <p:spPr>
          <a:xfrm>
            <a:off x="23455572" y="91975"/>
            <a:ext cx="933017" cy="765474"/>
          </a:xfrm>
          <a:prstGeom prst="rect">
            <a:avLst/>
          </a:prstGeom>
          <a:ln w="12700">
            <a:miter lim="400000"/>
          </a:ln>
        </p:spPr>
      </p:pic>
      <p:grpSp>
        <p:nvGrpSpPr>
          <p:cNvPr id="833" name="Group"/>
          <p:cNvGrpSpPr/>
          <p:nvPr/>
        </p:nvGrpSpPr>
        <p:grpSpPr>
          <a:xfrm>
            <a:off x="5507483" y="173483"/>
            <a:ext cx="13369033" cy="13369033"/>
            <a:chOff x="0" y="0"/>
            <a:chExt cx="13369032" cy="13369032"/>
          </a:xfrm>
        </p:grpSpPr>
        <p:sp>
          <p:nvSpPr>
            <p:cNvPr id="812" name="Circle"/>
            <p:cNvSpPr/>
            <p:nvPr/>
          </p:nvSpPr>
          <p:spPr>
            <a:xfrm>
              <a:off x="0" y="0"/>
              <a:ext cx="13369033" cy="13369033"/>
            </a:xfrm>
            <a:prstGeom prst="ellipse">
              <a:avLst/>
            </a:prstGeom>
            <a:solidFill>
              <a:srgbClr val="A6AAA8"/>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813" name="Community"/>
            <p:cNvSpPr/>
            <p:nvPr/>
          </p:nvSpPr>
          <p:spPr>
            <a:xfrm>
              <a:off x="3667075" y="4492178"/>
              <a:ext cx="6034883" cy="4384676"/>
            </a:xfrm>
            <a:prstGeom prst="roundRect">
              <a:avLst>
                <a:gd name="adj" fmla="val 15000"/>
              </a:avLst>
            </a:prstGeom>
            <a:solidFill>
              <a:srgbClr val="DCDEE0"/>
            </a:solidFill>
            <a:ln w="12700" cap="flat">
              <a:noFill/>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defTabSz="1130300">
                <a:defRPr sz="6000">
                  <a:effectLst>
                    <a:outerShdw sx="100000" sy="100000" kx="0" ky="0" algn="b" rotWithShape="0" blurRad="25400" dist="23998" dir="2700000">
                      <a:srgbClr val="000000">
                        <a:alpha val="31034"/>
                      </a:srgbClr>
                    </a:outerShdw>
                  </a:effectLst>
                  <a:latin typeface="Helvetica"/>
                  <a:ea typeface="Helvetica"/>
                  <a:cs typeface="Helvetica"/>
                  <a:sym typeface="Helvetica"/>
                </a:defRPr>
              </a:pPr>
              <a:r>
                <a:t>Community</a:t>
              </a:r>
            </a:p>
            <a:p>
              <a:pPr defTabSz="1130300">
                <a:defRPr sz="6000">
                  <a:effectLst>
                    <a:outerShdw sx="100000" sy="100000" kx="0" ky="0" algn="b" rotWithShape="0" blurRad="25400" dist="23998" dir="2700000">
                      <a:srgbClr val="000000">
                        <a:alpha val="31034"/>
                      </a:srgbClr>
                    </a:outerShdw>
                  </a:effectLst>
                  <a:latin typeface="Helvetica"/>
                  <a:ea typeface="Helvetica"/>
                  <a:cs typeface="Helvetica"/>
                  <a:sym typeface="Helvetica"/>
                </a:defRPr>
              </a:pPr>
            </a:p>
            <a:p>
              <a:pPr defTabSz="1130300">
                <a:defRPr sz="6000">
                  <a:effectLst>
                    <a:outerShdw sx="100000" sy="100000" kx="0" ky="0" algn="b" rotWithShape="0" blurRad="25400" dist="23998" dir="2700000">
                      <a:srgbClr val="000000">
                        <a:alpha val="31034"/>
                      </a:srgbClr>
                    </a:outerShdw>
                  </a:effectLst>
                  <a:latin typeface="Helvetica"/>
                  <a:ea typeface="Helvetica"/>
                  <a:cs typeface="Helvetica"/>
                  <a:sym typeface="Helvetica"/>
                </a:defRPr>
              </a:pPr>
            </a:p>
          </p:txBody>
        </p:sp>
        <p:sp>
          <p:nvSpPr>
            <p:cNvPr id="814" name="Environment"/>
            <p:cNvSpPr txBox="1"/>
            <p:nvPr/>
          </p:nvSpPr>
          <p:spPr>
            <a:xfrm>
              <a:off x="4488520" y="283716"/>
              <a:ext cx="4391993" cy="1016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6000">
                  <a:latin typeface="Helvetica"/>
                  <a:ea typeface="Helvetica"/>
                  <a:cs typeface="Helvetica"/>
                  <a:sym typeface="Helvetica"/>
                </a:defRPr>
              </a:lvl1pPr>
            </a:lstStyle>
            <a:p>
              <a:pPr/>
              <a:r>
                <a:t>Environment</a:t>
              </a:r>
            </a:p>
          </p:txBody>
        </p:sp>
        <p:grpSp>
          <p:nvGrpSpPr>
            <p:cNvPr id="817" name="Group"/>
            <p:cNvGrpSpPr/>
            <p:nvPr/>
          </p:nvGrpSpPr>
          <p:grpSpPr>
            <a:xfrm>
              <a:off x="1877516" y="6011416"/>
              <a:ext cx="2780259" cy="1080245"/>
              <a:chOff x="0" y="0"/>
              <a:chExt cx="2780258" cy="1080244"/>
            </a:xfrm>
          </p:grpSpPr>
          <p:sp>
            <p:nvSpPr>
              <p:cNvPr id="815" name="Arrow"/>
              <p:cNvSpPr/>
              <p:nvPr/>
            </p:nvSpPr>
            <p:spPr>
              <a:xfrm>
                <a:off x="19496" y="494555"/>
                <a:ext cx="2760763" cy="585690"/>
              </a:xfrm>
              <a:prstGeom prst="rightArrow">
                <a:avLst>
                  <a:gd name="adj1" fmla="val 32000"/>
                  <a:gd name="adj2" fmla="val 52041"/>
                </a:avLst>
              </a:prstGeom>
              <a:solidFill>
                <a:srgbClr val="613804"/>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816" name="Resources"/>
              <p:cNvSpPr txBox="1"/>
              <p:nvPr/>
            </p:nvSpPr>
            <p:spPr>
              <a:xfrm>
                <a:off x="0" y="-1"/>
                <a:ext cx="2542431"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4000">
                    <a:latin typeface="Helvetica"/>
                    <a:ea typeface="Helvetica"/>
                    <a:cs typeface="Helvetica"/>
                    <a:sym typeface="Helvetica"/>
                  </a:defRPr>
                </a:lvl1pPr>
              </a:lstStyle>
              <a:p>
                <a:pPr/>
                <a:r>
                  <a:t>Resources</a:t>
                </a:r>
              </a:p>
            </p:txBody>
          </p:sp>
        </p:grpSp>
        <p:grpSp>
          <p:nvGrpSpPr>
            <p:cNvPr id="820" name="Group"/>
            <p:cNvGrpSpPr/>
            <p:nvPr/>
          </p:nvGrpSpPr>
          <p:grpSpPr>
            <a:xfrm>
              <a:off x="5681563" y="8187035"/>
              <a:ext cx="2005907" cy="2760762"/>
              <a:chOff x="0" y="0"/>
              <a:chExt cx="2005905" cy="2760761"/>
            </a:xfrm>
          </p:grpSpPr>
          <p:sp>
            <p:nvSpPr>
              <p:cNvPr id="818" name="Arrow"/>
              <p:cNvSpPr/>
              <p:nvPr/>
            </p:nvSpPr>
            <p:spPr>
              <a:xfrm rot="16200000">
                <a:off x="-377429" y="1087536"/>
                <a:ext cx="2760763" cy="585689"/>
              </a:xfrm>
              <a:prstGeom prst="rightArrow">
                <a:avLst>
                  <a:gd name="adj1" fmla="val 32000"/>
                  <a:gd name="adj2" fmla="val 52041"/>
                </a:avLst>
              </a:prstGeom>
              <a:solidFill>
                <a:srgbClr val="971817"/>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819" name="Hazards"/>
              <p:cNvSpPr txBox="1"/>
              <p:nvPr/>
            </p:nvSpPr>
            <p:spPr>
              <a:xfrm>
                <a:off x="0" y="1456580"/>
                <a:ext cx="2005906"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4000">
                    <a:latin typeface="Helvetica"/>
                    <a:ea typeface="Helvetica"/>
                    <a:cs typeface="Helvetica"/>
                    <a:sym typeface="Helvetica"/>
                  </a:defRPr>
                </a:lvl1pPr>
              </a:lstStyle>
              <a:p>
                <a:pPr/>
                <a:r>
                  <a:t>Hazards</a:t>
                </a:r>
              </a:p>
            </p:txBody>
          </p:sp>
        </p:grpSp>
        <p:sp>
          <p:nvSpPr>
            <p:cNvPr id="821" name="Conditions:…"/>
            <p:cNvSpPr txBox="1"/>
            <p:nvPr/>
          </p:nvSpPr>
          <p:spPr>
            <a:xfrm>
              <a:off x="5076685" y="1930747"/>
              <a:ext cx="3467158" cy="2235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defTabSz="457200">
                <a:defRPr>
                  <a:latin typeface="Helvetica"/>
                  <a:ea typeface="Helvetica"/>
                  <a:cs typeface="Helvetica"/>
                  <a:sym typeface="Helvetica"/>
                </a:defRPr>
              </a:pPr>
              <a:r>
                <a:t>Conditions:</a:t>
              </a:r>
            </a:p>
            <a:p>
              <a:pPr marL="599722" indent="-282222" algn="l" defTabSz="457200">
                <a:buSzPct val="171000"/>
                <a:buChar char="-"/>
                <a:defRPr sz="3000">
                  <a:latin typeface="Helvetica"/>
                  <a:ea typeface="Helvetica"/>
                  <a:cs typeface="Helvetica"/>
                  <a:sym typeface="Helvetica"/>
                </a:defRPr>
              </a:pPr>
              <a:r>
                <a:t>weather, climate</a:t>
              </a:r>
            </a:p>
            <a:p>
              <a:pPr marL="599722" indent="-282222" algn="l" defTabSz="457200">
                <a:buSzPct val="171000"/>
                <a:buChar char="-"/>
                <a:defRPr sz="3000">
                  <a:latin typeface="Helvetica"/>
                  <a:ea typeface="Helvetica"/>
                  <a:cs typeface="Helvetica"/>
                  <a:sym typeface="Helvetica"/>
                </a:defRPr>
              </a:pPr>
              <a:r>
                <a:t>land cover</a:t>
              </a:r>
            </a:p>
            <a:p>
              <a:pPr marL="599722" indent="-282222" algn="l" defTabSz="457200">
                <a:buSzPct val="171000"/>
                <a:buChar char="-"/>
                <a:defRPr sz="3000">
                  <a:latin typeface="Helvetica"/>
                  <a:ea typeface="Helvetica"/>
                  <a:cs typeface="Helvetica"/>
                  <a:sym typeface="Helvetica"/>
                </a:defRPr>
              </a:pPr>
              <a:r>
                <a:t>ecosystems</a:t>
              </a:r>
            </a:p>
          </p:txBody>
        </p:sp>
        <p:sp>
          <p:nvSpPr>
            <p:cNvPr id="822" name="(Earth’s) Life-Support System"/>
            <p:cNvSpPr txBox="1"/>
            <p:nvPr/>
          </p:nvSpPr>
          <p:spPr>
            <a:xfrm>
              <a:off x="4564243" y="1121916"/>
              <a:ext cx="4272962"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2500">
                  <a:latin typeface="Helvetica"/>
                  <a:ea typeface="Helvetica"/>
                  <a:cs typeface="Helvetica"/>
                  <a:sym typeface="Helvetica"/>
                </a:defRPr>
              </a:lvl1pPr>
            </a:lstStyle>
            <a:p>
              <a:pPr/>
              <a:r>
                <a:t>(Earth’s) Life-Support System</a:t>
              </a:r>
            </a:p>
          </p:txBody>
        </p:sp>
        <p:grpSp>
          <p:nvGrpSpPr>
            <p:cNvPr id="825" name="Group"/>
            <p:cNvGrpSpPr/>
            <p:nvPr/>
          </p:nvGrpSpPr>
          <p:grpSpPr>
            <a:xfrm>
              <a:off x="8910935" y="6011416"/>
              <a:ext cx="2760762" cy="1080245"/>
              <a:chOff x="0" y="0"/>
              <a:chExt cx="2760761" cy="1080244"/>
            </a:xfrm>
          </p:grpSpPr>
          <p:sp>
            <p:nvSpPr>
              <p:cNvPr id="823" name="Arrow"/>
              <p:cNvSpPr/>
              <p:nvPr/>
            </p:nvSpPr>
            <p:spPr>
              <a:xfrm>
                <a:off x="0" y="494555"/>
                <a:ext cx="2760762" cy="585690"/>
              </a:xfrm>
              <a:prstGeom prst="rightArrow">
                <a:avLst>
                  <a:gd name="adj1" fmla="val 32000"/>
                  <a:gd name="adj2" fmla="val 52041"/>
                </a:avLst>
              </a:prstGeom>
              <a:solidFill>
                <a:srgbClr val="1D163D"/>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824" name="Returns"/>
              <p:cNvSpPr txBox="1"/>
              <p:nvPr/>
            </p:nvSpPr>
            <p:spPr>
              <a:xfrm>
                <a:off x="764381" y="-1"/>
                <a:ext cx="1893045"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4000">
                    <a:latin typeface="Helvetica"/>
                    <a:ea typeface="Helvetica"/>
                    <a:cs typeface="Helvetica"/>
                    <a:sym typeface="Helvetica"/>
                  </a:defRPr>
                </a:lvl1pPr>
              </a:lstStyle>
              <a:p>
                <a:pPr/>
                <a:r>
                  <a:t>Returns</a:t>
                </a:r>
              </a:p>
            </p:txBody>
          </p:sp>
        </p:grpSp>
        <p:grpSp>
          <p:nvGrpSpPr>
            <p:cNvPr id="830" name="Group"/>
            <p:cNvGrpSpPr/>
            <p:nvPr/>
          </p:nvGrpSpPr>
          <p:grpSpPr>
            <a:xfrm>
              <a:off x="2317852" y="2850773"/>
              <a:ext cx="9190731" cy="8665044"/>
              <a:chOff x="0" y="0"/>
              <a:chExt cx="9190729" cy="8665043"/>
            </a:xfrm>
          </p:grpSpPr>
          <p:sp>
            <p:nvSpPr>
              <p:cNvPr id="826" name="Line"/>
              <p:cNvSpPr/>
              <p:nvPr/>
            </p:nvSpPr>
            <p:spPr>
              <a:xfrm flipH="1">
                <a:off x="4251619" y="4457517"/>
                <a:ext cx="4818858" cy="4207527"/>
              </a:xfrm>
              <a:prstGeom prst="line">
                <a:avLst/>
              </a:prstGeom>
              <a:noFill/>
              <a:ln w="63500" cap="flat">
                <a:solidFill>
                  <a:srgbClr val="000000"/>
                </a:solidFill>
                <a:prstDash val="solid"/>
                <a:miter lim="400000"/>
                <a:tailEnd type="triangle" w="med" len="med"/>
              </a:ln>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827" name="Line"/>
              <p:cNvSpPr/>
              <p:nvPr/>
            </p:nvSpPr>
            <p:spPr>
              <a:xfrm flipH="1" flipV="1">
                <a:off x="6231525" y="268496"/>
                <a:ext cx="2959205" cy="2959205"/>
              </a:xfrm>
              <a:prstGeom prst="line">
                <a:avLst/>
              </a:prstGeom>
              <a:noFill/>
              <a:ln w="63500" cap="flat">
                <a:solidFill>
                  <a:srgbClr val="000000"/>
                </a:solidFill>
                <a:prstDash val="solid"/>
                <a:miter lim="400000"/>
                <a:tailEnd type="triangle" w="med" len="med"/>
              </a:ln>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828" name="Line"/>
              <p:cNvSpPr/>
              <p:nvPr/>
            </p:nvSpPr>
            <p:spPr>
              <a:xfrm flipH="1" flipV="1">
                <a:off x="0" y="4517995"/>
                <a:ext cx="4199630" cy="3986082"/>
              </a:xfrm>
              <a:prstGeom prst="line">
                <a:avLst/>
              </a:prstGeom>
              <a:noFill/>
              <a:ln w="63500" cap="flat">
                <a:solidFill>
                  <a:srgbClr val="000000"/>
                </a:solidFill>
                <a:prstDash val="solid"/>
                <a:miter lim="400000"/>
                <a:tailEnd type="triangle" w="med" len="med"/>
              </a:ln>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829" name="Line"/>
              <p:cNvSpPr/>
              <p:nvPr/>
            </p:nvSpPr>
            <p:spPr>
              <a:xfrm flipH="1">
                <a:off x="200520" y="-1"/>
                <a:ext cx="2970410" cy="3190301"/>
              </a:xfrm>
              <a:prstGeom prst="line">
                <a:avLst/>
              </a:prstGeom>
              <a:noFill/>
              <a:ln w="63500" cap="flat">
                <a:solidFill>
                  <a:srgbClr val="000000"/>
                </a:solidFill>
                <a:prstDash val="solid"/>
                <a:miter lim="400000"/>
                <a:tailEnd type="triangle" w="med" len="med"/>
              </a:ln>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grpSp>
        <p:sp>
          <p:nvSpPr>
            <p:cNvPr id="831" name="Meeting the needs:…"/>
            <p:cNvSpPr txBox="1"/>
            <p:nvPr/>
          </p:nvSpPr>
          <p:spPr>
            <a:xfrm>
              <a:off x="4965529" y="5773594"/>
              <a:ext cx="3895156" cy="2463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defTabSz="457200">
                <a:defRPr sz="3500">
                  <a:latin typeface="Helvetica"/>
                  <a:ea typeface="Helvetica"/>
                  <a:cs typeface="Helvetica"/>
                  <a:sym typeface="Helvetica"/>
                </a:defRPr>
              </a:pPr>
              <a:r>
                <a:t>Meeting the needs:</a:t>
              </a:r>
            </a:p>
            <a:p>
              <a:pPr marL="635000" indent="-317500" algn="l" defTabSz="457200">
                <a:buSzPct val="171000"/>
                <a:buChar char="-"/>
                <a:defRPr sz="3000">
                  <a:latin typeface="Helvetica"/>
                  <a:ea typeface="Helvetica"/>
                  <a:cs typeface="Helvetica"/>
                  <a:sym typeface="Helvetica"/>
                </a:defRPr>
              </a:pPr>
              <a:r>
                <a:t>food+water</a:t>
              </a:r>
            </a:p>
            <a:p>
              <a:pPr marL="635000" indent="-317500" algn="l" defTabSz="457200">
                <a:buSzPct val="171000"/>
                <a:buChar char="-"/>
                <a:defRPr sz="3000">
                  <a:latin typeface="Helvetica"/>
                  <a:ea typeface="Helvetica"/>
                  <a:cs typeface="Helvetica"/>
                  <a:sym typeface="Helvetica"/>
                </a:defRPr>
              </a:pPr>
              <a:r>
                <a:t>habitat</a:t>
              </a:r>
            </a:p>
            <a:p>
              <a:pPr marL="635000" indent="-317500" algn="l" defTabSz="457200">
                <a:buSzPct val="171000"/>
                <a:buChar char="-"/>
                <a:defRPr sz="3000">
                  <a:latin typeface="Helvetica"/>
                  <a:ea typeface="Helvetica"/>
                  <a:cs typeface="Helvetica"/>
                  <a:sym typeface="Helvetica"/>
                </a:defRPr>
              </a:pPr>
              <a:r>
                <a:t>safety</a:t>
              </a:r>
            </a:p>
            <a:p>
              <a:pPr marL="635000" indent="-317500" algn="l" defTabSz="457200">
                <a:buSzPct val="171000"/>
                <a:buChar char="-"/>
                <a:defRPr sz="3000">
                  <a:latin typeface="Helvetica"/>
                  <a:ea typeface="Helvetica"/>
                  <a:cs typeface="Helvetica"/>
                  <a:sym typeface="Helvetica"/>
                </a:defRPr>
              </a:pPr>
              <a:r>
                <a:t>health</a:t>
              </a:r>
            </a:p>
          </p:txBody>
        </p:sp>
        <p:sp>
          <p:nvSpPr>
            <p:cNvPr id="832" name="Arrow"/>
            <p:cNvSpPr/>
            <p:nvPr/>
          </p:nvSpPr>
          <p:spPr>
            <a:xfrm rot="5400000">
              <a:off x="6086993" y="4323531"/>
              <a:ext cx="1016001" cy="585689"/>
            </a:xfrm>
            <a:prstGeom prst="rightArrow">
              <a:avLst>
                <a:gd name="adj1" fmla="val 32000"/>
                <a:gd name="adj2" fmla="val 52041"/>
              </a:avLst>
            </a:prstGeom>
            <a:solidFill>
              <a:srgbClr val="003133"/>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grpSp>
      <p:sp>
        <p:nvSpPr>
          <p:cNvPr id="834" name="De facto Purpose of “supply system” (sometimes called “economy”) is:…"/>
          <p:cNvSpPr/>
          <p:nvPr/>
        </p:nvSpPr>
        <p:spPr>
          <a:xfrm>
            <a:off x="12047747" y="8344594"/>
            <a:ext cx="12188228" cy="5318225"/>
          </a:xfrm>
          <a:prstGeom prst="wedgeEllipseCallout">
            <a:avLst>
              <a:gd name="adj1" fmla="val -48313"/>
              <a:gd name="adj2" fmla="val -68885"/>
            </a:avLst>
          </a:prstGeom>
          <a:solidFill>
            <a:srgbClr val="53585F"/>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defTabSz="457200">
              <a:defRPr sz="4000">
                <a:solidFill>
                  <a:srgbClr val="FFFFFF"/>
                </a:solidFill>
              </a:defRPr>
            </a:pPr>
            <a:r>
              <a:t>De facto Purpose of “supply system” (sometimes called “economy”) is:</a:t>
            </a:r>
          </a:p>
          <a:p>
            <a:pPr defTabSz="457200">
              <a:defRPr sz="4000">
                <a:solidFill>
                  <a:srgbClr val="FFFFFF"/>
                </a:solidFill>
              </a:defRPr>
            </a:pPr>
            <a:r>
              <a:t>To meet the needs of the present while safeguarding the Earth’s life-support system, on which the welfare of current and future generations depends</a:t>
            </a:r>
          </a:p>
        </p:txBody>
      </p:sp>
      <p:sp>
        <p:nvSpPr>
          <p:cNvPr id="835" name="“Economy” is a…"/>
          <p:cNvSpPr/>
          <p:nvPr/>
        </p:nvSpPr>
        <p:spPr>
          <a:xfrm>
            <a:off x="22251" y="5512920"/>
            <a:ext cx="7087952" cy="2586701"/>
          </a:xfrm>
          <a:prstGeom prst="wedgeEllipseCallout">
            <a:avLst>
              <a:gd name="adj1" fmla="val 112892"/>
              <a:gd name="adj2" fmla="val 33436"/>
            </a:avLst>
          </a:prstGeom>
          <a:solidFill>
            <a:srgbClr val="53585F"/>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defTabSz="457200">
              <a:defRPr sz="4500">
                <a:solidFill>
                  <a:srgbClr val="FFFFFF"/>
                </a:solidFill>
              </a:defRPr>
            </a:pPr>
            <a:r>
              <a:t>“Economy” is a </a:t>
            </a:r>
          </a:p>
          <a:p>
            <a:pPr defTabSz="457200">
              <a:defRPr sz="4500">
                <a:solidFill>
                  <a:srgbClr val="FFFFFF"/>
                </a:solidFill>
              </a:defRPr>
            </a:pPr>
            <a:r>
              <a:t>supply system</a:t>
            </a:r>
          </a:p>
        </p:txBody>
      </p:sp>
      <p:sp>
        <p:nvSpPr>
          <p:cNvPr id="836" name="Accounted for “natural wealth” and minimal use of resources"/>
          <p:cNvSpPr/>
          <p:nvPr/>
        </p:nvSpPr>
        <p:spPr>
          <a:xfrm>
            <a:off x="267468" y="2088455"/>
            <a:ext cx="7211915" cy="3156943"/>
          </a:xfrm>
          <a:prstGeom prst="wedgeEllipseCallout">
            <a:avLst>
              <a:gd name="adj1" fmla="val 71791"/>
              <a:gd name="adj2" fmla="val 103207"/>
            </a:avLst>
          </a:prstGeom>
          <a:solidFill>
            <a:srgbClr val="00000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4000">
                <a:solidFill>
                  <a:srgbClr val="FFFFFF"/>
                </a:solidFill>
                <a:latin typeface="Helvetica"/>
                <a:ea typeface="Helvetica"/>
                <a:cs typeface="Helvetica"/>
                <a:sym typeface="Helvetica"/>
              </a:defRPr>
            </a:lvl1pPr>
          </a:lstStyle>
          <a:p>
            <a:pPr/>
            <a:r>
              <a:t>Accounted for “natural wealth” and minimal use of resources</a:t>
            </a:r>
          </a:p>
        </p:txBody>
      </p:sp>
      <p:sp>
        <p:nvSpPr>
          <p:cNvPr id="837" name="Accounting for “pollution” and minimizing returns"/>
          <p:cNvSpPr/>
          <p:nvPr/>
        </p:nvSpPr>
        <p:spPr>
          <a:xfrm>
            <a:off x="18286214" y="5018285"/>
            <a:ext cx="5589886" cy="3156944"/>
          </a:xfrm>
          <a:prstGeom prst="wedgeEllipseCallout">
            <a:avLst>
              <a:gd name="adj1" fmla="val -95534"/>
              <a:gd name="adj2" fmla="val 11137"/>
            </a:avLst>
          </a:prstGeom>
          <a:solidFill>
            <a:srgbClr val="00000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4000">
                <a:solidFill>
                  <a:srgbClr val="FFFFFF"/>
                </a:solidFill>
                <a:latin typeface="Helvetica"/>
                <a:ea typeface="Helvetica"/>
                <a:cs typeface="Helvetica"/>
                <a:sym typeface="Helvetica"/>
              </a:defRPr>
            </a:lvl1pPr>
          </a:lstStyle>
          <a:p>
            <a:pPr/>
            <a:r>
              <a:t>Accounting for “pollution” and minimizing returns</a:t>
            </a:r>
          </a:p>
        </p:txBody>
      </p:sp>
      <p:sp>
        <p:nvSpPr>
          <p:cNvPr id="838" name="Meeting needs with minimal effort and consumption: Minimizing flows"/>
          <p:cNvSpPr/>
          <p:nvPr/>
        </p:nvSpPr>
        <p:spPr>
          <a:xfrm>
            <a:off x="1203686" y="9412485"/>
            <a:ext cx="7737214" cy="3156944"/>
          </a:xfrm>
          <a:prstGeom prst="wedgeEllipseCallout">
            <a:avLst>
              <a:gd name="adj1" fmla="val 83291"/>
              <a:gd name="adj2" fmla="val -117877"/>
            </a:avLst>
          </a:prstGeom>
          <a:solidFill>
            <a:srgbClr val="00000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4000">
                <a:solidFill>
                  <a:srgbClr val="FFFFFF"/>
                </a:solidFill>
                <a:latin typeface="Helvetica"/>
                <a:ea typeface="Helvetica"/>
                <a:cs typeface="Helvetica"/>
                <a:sym typeface="Helvetica"/>
              </a:defRPr>
            </a:lvl1pPr>
          </a:lstStyle>
          <a:p>
            <a:pPr/>
            <a:r>
              <a:t>Meeting needs with minimal effort and consumption: Minimizing flows</a:t>
            </a:r>
          </a:p>
        </p:txBody>
      </p:sp>
      <p:sp>
        <p:nvSpPr>
          <p:cNvPr id="839" name="Oval"/>
          <p:cNvSpPr/>
          <p:nvPr/>
        </p:nvSpPr>
        <p:spPr>
          <a:xfrm rot="5400000">
            <a:off x="8657555" y="3314619"/>
            <a:ext cx="3021954" cy="7582806"/>
          </a:xfrm>
          <a:prstGeom prst="ellipse">
            <a:avLst/>
          </a:prstGeom>
          <a:ln w="50800">
            <a:solidFill>
              <a:srgbClr val="971817"/>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840" name="Oval"/>
          <p:cNvSpPr/>
          <p:nvPr/>
        </p:nvSpPr>
        <p:spPr>
          <a:xfrm rot="5400000">
            <a:off x="12648901" y="2933619"/>
            <a:ext cx="3021954" cy="7582806"/>
          </a:xfrm>
          <a:prstGeom prst="ellipse">
            <a:avLst/>
          </a:prstGeom>
          <a:ln w="50800">
            <a:solidFill>
              <a:schemeClr val="accent1">
                <a:hueOff val="273562"/>
                <a:satOff val="2937"/>
                <a:lumOff val="-22233"/>
              </a:schemeClr>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841" name="How to Safeguard the Earth’s Life-Support System"/>
          <p:cNvSpPr txBox="1"/>
          <p:nvPr/>
        </p:nvSpPr>
        <p:spPr>
          <a:xfrm>
            <a:off x="158700" y="68312"/>
            <a:ext cx="13448450"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How to Safeguard the Earth’s Life-Support System</a:t>
            </a:r>
          </a:p>
        </p:txBody>
      </p:sp>
      <p:sp>
        <p:nvSpPr>
          <p:cNvPr id="842" name="Is this really enough to safeguard the Earth’s life-support system?"/>
          <p:cNvSpPr txBox="1"/>
          <p:nvPr/>
        </p:nvSpPr>
        <p:spPr>
          <a:xfrm>
            <a:off x="57196" y="10912817"/>
            <a:ext cx="24090563" cy="990601"/>
          </a:xfrm>
          <a:prstGeom prst="rect">
            <a:avLst/>
          </a:prstGeom>
          <a:solidFill>
            <a:srgbClr val="DCDEE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5800"/>
            </a:lvl1pPr>
          </a:lstStyle>
          <a:p>
            <a:pPr/>
            <a:r>
              <a:t>Is this really enough to safeguard the Earth’s life-support system?</a:t>
            </a:r>
          </a:p>
        </p:txBody>
      </p:sp>
      <p:sp>
        <p:nvSpPr>
          <p:cNvPr id="843" name="What about protecting the purpose of the  Earth’s life-support system?"/>
          <p:cNvSpPr txBox="1"/>
          <p:nvPr/>
        </p:nvSpPr>
        <p:spPr>
          <a:xfrm>
            <a:off x="55260" y="12155090"/>
            <a:ext cx="24094436" cy="990601"/>
          </a:xfrm>
          <a:prstGeom prst="rect">
            <a:avLst/>
          </a:prstGeom>
          <a:solidFill>
            <a:srgbClr val="DCDEE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5800"/>
            </a:lvl1pPr>
          </a:lstStyle>
          <a:p>
            <a:pPr/>
            <a:r>
              <a:t>What about protecting the purpose of the  Earth’s life-support system?</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839"/>
                                        </p:tgtEl>
                                        <p:attrNameLst>
                                          <p:attrName>style.visibility</p:attrName>
                                        </p:attrNameLst>
                                      </p:cBhvr>
                                      <p:to>
                                        <p:strVal val="visible"/>
                                      </p:to>
                                    </p:set>
                                    <p:animEffect filter="fade" transition="in">
                                      <p:cBhvr>
                                        <p:cTn id="7" dur="1000"/>
                                        <p:tgtEl>
                                          <p:spTgt spid="839"/>
                                        </p:tgtEl>
                                      </p:cBhvr>
                                    </p:animEffect>
                                  </p:childTnLst>
                                </p:cTn>
                              </p:par>
                            </p:childTnLst>
                          </p:cTn>
                        </p:par>
                        <p:par>
                          <p:cTn id="8" fill="hold">
                            <p:stCondLst>
                              <p:cond delay="1000"/>
                            </p:stCondLst>
                            <p:childTnLst>
                              <p:par>
                                <p:cTn id="9" presetClass="entr" nodeType="afterEffect" presetSubtype="16" presetID="23" grpId="2" fill="hold">
                                  <p:stCondLst>
                                    <p:cond delay="0"/>
                                  </p:stCondLst>
                                  <p:iterate type="el" backwards="0">
                                    <p:tmAbs val="0"/>
                                  </p:iterate>
                                  <p:childTnLst>
                                    <p:set>
                                      <p:cBhvr>
                                        <p:cTn id="10" fill="hold"/>
                                        <p:tgtEl>
                                          <p:spTgt spid="836"/>
                                        </p:tgtEl>
                                        <p:attrNameLst>
                                          <p:attrName>style.visibility</p:attrName>
                                        </p:attrNameLst>
                                      </p:cBhvr>
                                      <p:to>
                                        <p:strVal val="visible"/>
                                      </p:to>
                                    </p:set>
                                    <p:anim calcmode="lin" valueType="num">
                                      <p:cBhvr>
                                        <p:cTn id="11" dur="750" fill="hold"/>
                                        <p:tgtEl>
                                          <p:spTgt spid="836"/>
                                        </p:tgtEl>
                                        <p:attrNameLst>
                                          <p:attrName>ppt_w</p:attrName>
                                        </p:attrNameLst>
                                      </p:cBhvr>
                                      <p:tavLst>
                                        <p:tav tm="0">
                                          <p:val>
                                            <p:fltVal val="0"/>
                                          </p:val>
                                        </p:tav>
                                        <p:tav tm="100000">
                                          <p:val>
                                            <p:strVal val="#ppt_w"/>
                                          </p:val>
                                        </p:tav>
                                      </p:tavLst>
                                    </p:anim>
                                    <p:anim calcmode="lin" valueType="num">
                                      <p:cBhvr>
                                        <p:cTn id="12" dur="750" fill="hold"/>
                                        <p:tgtEl>
                                          <p:spTgt spid="836"/>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6" presetID="23" grpId="3" fill="hold">
                                  <p:stCondLst>
                                    <p:cond delay="0"/>
                                  </p:stCondLst>
                                  <p:iterate type="el" backwards="0">
                                    <p:tmAbs val="0"/>
                                  </p:iterate>
                                  <p:childTnLst>
                                    <p:set>
                                      <p:cBhvr>
                                        <p:cTn id="16" fill="hold"/>
                                        <p:tgtEl>
                                          <p:spTgt spid="838"/>
                                        </p:tgtEl>
                                        <p:attrNameLst>
                                          <p:attrName>style.visibility</p:attrName>
                                        </p:attrNameLst>
                                      </p:cBhvr>
                                      <p:to>
                                        <p:strVal val="visible"/>
                                      </p:to>
                                    </p:set>
                                    <p:anim calcmode="lin" valueType="num">
                                      <p:cBhvr>
                                        <p:cTn id="17" dur="750" fill="hold"/>
                                        <p:tgtEl>
                                          <p:spTgt spid="838"/>
                                        </p:tgtEl>
                                        <p:attrNameLst>
                                          <p:attrName>ppt_w</p:attrName>
                                        </p:attrNameLst>
                                      </p:cBhvr>
                                      <p:tavLst>
                                        <p:tav tm="0">
                                          <p:val>
                                            <p:fltVal val="0"/>
                                          </p:val>
                                        </p:tav>
                                        <p:tav tm="100000">
                                          <p:val>
                                            <p:strVal val="#ppt_w"/>
                                          </p:val>
                                        </p:tav>
                                      </p:tavLst>
                                    </p:anim>
                                    <p:anim calcmode="lin" valueType="num">
                                      <p:cBhvr>
                                        <p:cTn id="18" dur="750" fill="hold"/>
                                        <p:tgtEl>
                                          <p:spTgt spid="838"/>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ID="10" grpId="4" fill="hold">
                                  <p:stCondLst>
                                    <p:cond delay="0"/>
                                  </p:stCondLst>
                                  <p:iterate type="el" backwards="0">
                                    <p:tmAbs val="0"/>
                                  </p:iterate>
                                  <p:childTnLst>
                                    <p:set>
                                      <p:cBhvr>
                                        <p:cTn id="22" fill="hold"/>
                                        <p:tgtEl>
                                          <p:spTgt spid="840"/>
                                        </p:tgtEl>
                                        <p:attrNameLst>
                                          <p:attrName>style.visibility</p:attrName>
                                        </p:attrNameLst>
                                      </p:cBhvr>
                                      <p:to>
                                        <p:strVal val="visible"/>
                                      </p:to>
                                    </p:set>
                                    <p:animEffect filter="fade" transition="in">
                                      <p:cBhvr>
                                        <p:cTn id="23" dur="1000"/>
                                        <p:tgtEl>
                                          <p:spTgt spid="840"/>
                                        </p:tgtEl>
                                      </p:cBhvr>
                                    </p:animEffect>
                                  </p:childTnLst>
                                </p:cTn>
                              </p:par>
                            </p:childTnLst>
                          </p:cTn>
                        </p:par>
                        <p:par>
                          <p:cTn id="24" fill="hold">
                            <p:stCondLst>
                              <p:cond delay="1000"/>
                            </p:stCondLst>
                            <p:childTnLst>
                              <p:par>
                                <p:cTn id="25" presetClass="entr" nodeType="afterEffect" presetSubtype="16" presetID="23" grpId="5" fill="hold">
                                  <p:stCondLst>
                                    <p:cond delay="0"/>
                                  </p:stCondLst>
                                  <p:iterate type="el" backwards="0">
                                    <p:tmAbs val="0"/>
                                  </p:iterate>
                                  <p:childTnLst>
                                    <p:set>
                                      <p:cBhvr>
                                        <p:cTn id="26" fill="hold"/>
                                        <p:tgtEl>
                                          <p:spTgt spid="837"/>
                                        </p:tgtEl>
                                        <p:attrNameLst>
                                          <p:attrName>style.visibility</p:attrName>
                                        </p:attrNameLst>
                                      </p:cBhvr>
                                      <p:to>
                                        <p:strVal val="visible"/>
                                      </p:to>
                                    </p:set>
                                    <p:anim calcmode="lin" valueType="num">
                                      <p:cBhvr>
                                        <p:cTn id="27" dur="750" fill="hold"/>
                                        <p:tgtEl>
                                          <p:spTgt spid="837"/>
                                        </p:tgtEl>
                                        <p:attrNameLst>
                                          <p:attrName>ppt_w</p:attrName>
                                        </p:attrNameLst>
                                      </p:cBhvr>
                                      <p:tavLst>
                                        <p:tav tm="0">
                                          <p:val>
                                            <p:fltVal val="0"/>
                                          </p:val>
                                        </p:tav>
                                        <p:tav tm="100000">
                                          <p:val>
                                            <p:strVal val="#ppt_w"/>
                                          </p:val>
                                        </p:tav>
                                      </p:tavLst>
                                    </p:anim>
                                    <p:anim calcmode="lin" valueType="num">
                                      <p:cBhvr>
                                        <p:cTn id="28" dur="750" fill="hold"/>
                                        <p:tgtEl>
                                          <p:spTgt spid="837"/>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4" presetID="2" grpId="6" fill="hold">
                                  <p:stCondLst>
                                    <p:cond delay="0"/>
                                  </p:stCondLst>
                                  <p:iterate type="el" backwards="0">
                                    <p:tmAbs val="0"/>
                                  </p:iterate>
                                  <p:childTnLst>
                                    <p:set>
                                      <p:cBhvr>
                                        <p:cTn id="32" fill="hold"/>
                                        <p:tgtEl>
                                          <p:spTgt spid="842"/>
                                        </p:tgtEl>
                                        <p:attrNameLst>
                                          <p:attrName>style.visibility</p:attrName>
                                        </p:attrNameLst>
                                      </p:cBhvr>
                                      <p:to>
                                        <p:strVal val="visible"/>
                                      </p:to>
                                    </p:set>
                                    <p:anim calcmode="lin" valueType="num">
                                      <p:cBhvr>
                                        <p:cTn id="33" dur="1500" fill="hold"/>
                                        <p:tgtEl>
                                          <p:spTgt spid="842"/>
                                        </p:tgtEl>
                                        <p:attrNameLst>
                                          <p:attrName>ppt_x</p:attrName>
                                        </p:attrNameLst>
                                      </p:cBhvr>
                                      <p:tavLst>
                                        <p:tav tm="0">
                                          <p:val>
                                            <p:strVal val="#ppt_x"/>
                                          </p:val>
                                        </p:tav>
                                        <p:tav tm="100000">
                                          <p:val>
                                            <p:strVal val="#ppt_x"/>
                                          </p:val>
                                        </p:tav>
                                      </p:tavLst>
                                    </p:anim>
                                    <p:anim calcmode="lin" valueType="num">
                                      <p:cBhvr>
                                        <p:cTn id="34" dur="1500" fill="hold"/>
                                        <p:tgtEl>
                                          <p:spTgt spid="84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4" presetID="2" grpId="7" fill="hold">
                                  <p:stCondLst>
                                    <p:cond delay="0"/>
                                  </p:stCondLst>
                                  <p:iterate type="el" backwards="0">
                                    <p:tmAbs val="0"/>
                                  </p:iterate>
                                  <p:childTnLst>
                                    <p:set>
                                      <p:cBhvr>
                                        <p:cTn id="38" fill="hold"/>
                                        <p:tgtEl>
                                          <p:spTgt spid="843"/>
                                        </p:tgtEl>
                                        <p:attrNameLst>
                                          <p:attrName>style.visibility</p:attrName>
                                        </p:attrNameLst>
                                      </p:cBhvr>
                                      <p:to>
                                        <p:strVal val="visible"/>
                                      </p:to>
                                    </p:set>
                                    <p:anim calcmode="lin" valueType="num">
                                      <p:cBhvr>
                                        <p:cTn id="39" dur="1500" fill="hold"/>
                                        <p:tgtEl>
                                          <p:spTgt spid="843"/>
                                        </p:tgtEl>
                                        <p:attrNameLst>
                                          <p:attrName>ppt_x</p:attrName>
                                        </p:attrNameLst>
                                      </p:cBhvr>
                                      <p:tavLst>
                                        <p:tav tm="0">
                                          <p:val>
                                            <p:strVal val="#ppt_x"/>
                                          </p:val>
                                        </p:tav>
                                        <p:tav tm="100000">
                                          <p:val>
                                            <p:strVal val="#ppt_x"/>
                                          </p:val>
                                        </p:tav>
                                      </p:tavLst>
                                    </p:anim>
                                    <p:anim calcmode="lin" valueType="num">
                                      <p:cBhvr>
                                        <p:cTn id="40" dur="1500" fill="hold"/>
                                        <p:tgtEl>
                                          <p:spTgt spid="8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43" grpId="7"/>
      <p:bldP build="whole" bldLvl="1" animBg="1" rev="0" advAuto="0" spid="842" grpId="6"/>
      <p:bldP build="whole" bldLvl="1" animBg="1" rev="0" advAuto="0" spid="837" grpId="5"/>
      <p:bldP build="whole" bldLvl="1" animBg="1" rev="0" advAuto="0" spid="836" grpId="2"/>
      <p:bldP build="whole" bldLvl="1" animBg="1" rev="0" advAuto="0" spid="840" grpId="4"/>
      <p:bldP build="whole" bldLvl="1" animBg="1" rev="0" advAuto="0" spid="839" grpId="1"/>
      <p:bldP build="whole" bldLvl="1" animBg="1" rev="0" advAuto="0" spid="838" grpId="3"/>
    </p:bldLst>
  </p:timing>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5" name="How to Safeguard the Earth’s Life-Support System"/>
          <p:cNvSpPr txBox="1"/>
          <p:nvPr/>
        </p:nvSpPr>
        <p:spPr>
          <a:xfrm>
            <a:off x="158700" y="68312"/>
            <a:ext cx="13448450"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How to Safeguard the Earth’s Life-Support System</a:t>
            </a:r>
          </a:p>
        </p:txBody>
      </p:sp>
      <p:sp>
        <p:nvSpPr>
          <p:cNvPr id="846" name="Line"/>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847" name="The Purpose of a System Is What It Does!"/>
          <p:cNvSpPr txBox="1"/>
          <p:nvPr/>
        </p:nvSpPr>
        <p:spPr>
          <a:xfrm>
            <a:off x="113513" y="987375"/>
            <a:ext cx="12419268" cy="9059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a:latin typeface="Chalkboard"/>
                <a:ea typeface="Chalkboard"/>
                <a:cs typeface="Chalkboard"/>
                <a:sym typeface="Chalkboard"/>
              </a:defRPr>
            </a:lvl1pPr>
          </a:lstStyle>
          <a:p>
            <a:pPr/>
            <a:r>
              <a:t>The Purpose of a System Is What It Does!</a:t>
            </a:r>
          </a:p>
        </p:txBody>
      </p:sp>
      <p:sp>
        <p:nvSpPr>
          <p:cNvPr id="848" name="What does a river do? A river:…"/>
          <p:cNvSpPr txBox="1"/>
          <p:nvPr/>
        </p:nvSpPr>
        <p:spPr>
          <a:xfrm>
            <a:off x="221456" y="1950829"/>
            <a:ext cx="15907737" cy="56895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4000">
                <a:latin typeface="Helvetica Neue Light"/>
                <a:ea typeface="Helvetica Neue Light"/>
                <a:cs typeface="Helvetica Neue Light"/>
                <a:sym typeface="Helvetica Neue Light"/>
              </a:defRPr>
            </a:pPr>
            <a:r>
              <a:t>What does a </a:t>
            </a:r>
            <a:r>
              <a:rPr b="1">
                <a:latin typeface="Helvetica Neue"/>
                <a:ea typeface="Helvetica Neue"/>
                <a:cs typeface="Helvetica Neue"/>
                <a:sym typeface="Helvetica Neue"/>
              </a:rPr>
              <a:t>river</a:t>
            </a:r>
            <a:r>
              <a:t> do? A river:</a:t>
            </a:r>
          </a:p>
          <a:p>
            <a:pPr marL="228600" indent="-228600" algn="l">
              <a:buSzPct val="100000"/>
              <a:buChar char="•"/>
              <a:defRPr sz="4000">
                <a:latin typeface="Helvetica Neue Light"/>
                <a:ea typeface="Helvetica Neue Light"/>
                <a:cs typeface="Helvetica Neue Light"/>
                <a:sym typeface="Helvetica Neue Light"/>
              </a:defRPr>
            </a:pPr>
            <a:r>
              <a:t> transports water in the water cycle</a:t>
            </a:r>
          </a:p>
          <a:p>
            <a:pPr marL="228600" indent="-228600" algn="l">
              <a:buSzPct val="100000"/>
              <a:buChar char="•"/>
              <a:defRPr sz="4000">
                <a:latin typeface="Helvetica Neue Light"/>
                <a:ea typeface="Helvetica Neue Light"/>
                <a:cs typeface="Helvetica Neue Light"/>
                <a:sym typeface="Helvetica Neue Light"/>
              </a:defRPr>
            </a:pPr>
            <a:r>
              <a:t> replenishes groundwater</a:t>
            </a:r>
          </a:p>
          <a:p>
            <a:pPr marL="228600" indent="-228600" algn="l">
              <a:buSzPct val="100000"/>
              <a:buChar char="•"/>
              <a:defRPr sz="4000">
                <a:latin typeface="Helvetica Neue Light"/>
                <a:ea typeface="Helvetica Neue Light"/>
                <a:cs typeface="Helvetica Neue Light"/>
                <a:sym typeface="Helvetica Neue Light"/>
              </a:defRPr>
            </a:pPr>
            <a:r>
              <a:t> transports sediments </a:t>
            </a:r>
          </a:p>
          <a:p>
            <a:pPr marL="228600" indent="-228600" algn="l">
              <a:buSzPct val="100000"/>
              <a:buChar char="•"/>
              <a:defRPr sz="4000">
                <a:latin typeface="Helvetica Neue Light"/>
                <a:ea typeface="Helvetica Neue Light"/>
                <a:cs typeface="Helvetica Neue Light"/>
                <a:sym typeface="Helvetica Neue Light"/>
              </a:defRPr>
            </a:pPr>
            <a:r>
              <a:t> creates topography and contributes to several mass cycles</a:t>
            </a:r>
          </a:p>
          <a:p>
            <a:pPr marL="228600" indent="-228600" algn="l">
              <a:buSzPct val="100000"/>
              <a:buChar char="•"/>
              <a:defRPr sz="4000">
                <a:latin typeface="Helvetica Neue Light"/>
                <a:ea typeface="Helvetica Neue Light"/>
                <a:cs typeface="Helvetica Neue Light"/>
                <a:sym typeface="Helvetica Neue Light"/>
              </a:defRPr>
            </a:pPr>
            <a:r>
              <a:t> maintains wetlands and wets flood planes</a:t>
            </a:r>
          </a:p>
          <a:p>
            <a:pPr marL="228600" indent="-228600" algn="l">
              <a:buSzPct val="100000"/>
              <a:buChar char="•"/>
              <a:defRPr sz="4000">
                <a:latin typeface="Helvetica Neue Light"/>
                <a:ea typeface="Helvetica Neue Light"/>
                <a:cs typeface="Helvetica Neue Light"/>
                <a:sym typeface="Helvetica Neue Light"/>
              </a:defRPr>
            </a:pPr>
            <a:r>
              <a:t> sustains complex freshwater ecosystems</a:t>
            </a:r>
          </a:p>
          <a:p>
            <a:pPr marL="228600" indent="-228600" algn="l">
              <a:buSzPct val="100000"/>
              <a:buChar char="•"/>
              <a:defRPr sz="4000">
                <a:latin typeface="Helvetica Neue Light"/>
                <a:ea typeface="Helvetica Neue Light"/>
                <a:cs typeface="Helvetica Neue Light"/>
                <a:sym typeface="Helvetica Neue Light"/>
              </a:defRPr>
            </a:pPr>
            <a:r>
              <a:t> feeds land animals (including humans)</a:t>
            </a:r>
          </a:p>
          <a:p>
            <a:pPr marL="228600" indent="-228600" algn="l">
              <a:buSzPct val="100000"/>
              <a:buChar char="•"/>
              <a:defRPr sz="4000">
                <a:latin typeface="Helvetica Neue Light"/>
                <a:ea typeface="Helvetica Neue Light"/>
                <a:cs typeface="Helvetica Neue Light"/>
                <a:sym typeface="Helvetica Neue Light"/>
              </a:defRPr>
            </a:pPr>
            <a:r>
              <a:t> …</a:t>
            </a:r>
          </a:p>
        </p:txBody>
      </p:sp>
      <p:pic>
        <p:nvPicPr>
          <p:cNvPr id="849" name="Screen Shot 2022-06-05 at 4.32.36 PM.png" descr="Screen Shot 2022-06-05 at 4.32.36 PM.png"/>
          <p:cNvPicPr>
            <a:picLocks noChangeAspect="1"/>
          </p:cNvPicPr>
          <p:nvPr/>
        </p:nvPicPr>
        <p:blipFill>
          <a:blip r:embed="rId2">
            <a:extLst/>
          </a:blip>
          <a:stretch>
            <a:fillRect/>
          </a:stretch>
        </p:blipFill>
        <p:spPr>
          <a:xfrm>
            <a:off x="16854475" y="8644309"/>
            <a:ext cx="7693049" cy="5116142"/>
          </a:xfrm>
          <a:prstGeom prst="rect">
            <a:avLst/>
          </a:prstGeom>
          <a:ln w="12700">
            <a:miter lim="400000"/>
          </a:ln>
        </p:spPr>
      </p:pic>
      <p:pic>
        <p:nvPicPr>
          <p:cNvPr id="850" name="Screen Shot 2022-06-05 at 4.34.07 PM.png" descr="Screen Shot 2022-06-05 at 4.34.07 PM.png"/>
          <p:cNvPicPr>
            <a:picLocks noChangeAspect="1"/>
          </p:cNvPicPr>
          <p:nvPr/>
        </p:nvPicPr>
        <p:blipFill>
          <a:blip r:embed="rId3">
            <a:extLst/>
          </a:blip>
          <a:stretch>
            <a:fillRect/>
          </a:stretch>
        </p:blipFill>
        <p:spPr>
          <a:xfrm>
            <a:off x="7191310" y="8644309"/>
            <a:ext cx="9822335" cy="5116142"/>
          </a:xfrm>
          <a:prstGeom prst="rect">
            <a:avLst/>
          </a:prstGeom>
          <a:ln w="12700">
            <a:miter lim="400000"/>
          </a:ln>
        </p:spPr>
      </p:pic>
      <p:pic>
        <p:nvPicPr>
          <p:cNvPr id="851" name="Screen Shot 2022-06-05 at 4.35.16 PM.png" descr="Screen Shot 2022-06-05 at 4.35.16 PM.png"/>
          <p:cNvPicPr>
            <a:picLocks noChangeAspect="1"/>
          </p:cNvPicPr>
          <p:nvPr/>
        </p:nvPicPr>
        <p:blipFill>
          <a:blip r:embed="rId4">
            <a:extLst/>
          </a:blip>
          <a:stretch>
            <a:fillRect/>
          </a:stretch>
        </p:blipFill>
        <p:spPr>
          <a:xfrm>
            <a:off x="-242202" y="8601795"/>
            <a:ext cx="7647204" cy="511614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848"/>
                                        </p:tgtEl>
                                        <p:attrNameLst>
                                          <p:attrName>style.visibility</p:attrName>
                                        </p:attrNameLst>
                                      </p:cBhvr>
                                      <p:to>
                                        <p:strVal val="visible"/>
                                      </p:to>
                                    </p:set>
                                    <p:animEffect filter="fade" transition="in">
                                      <p:cBhvr>
                                        <p:cTn id="7" dur="1000"/>
                                        <p:tgtEl>
                                          <p:spTgt spid="848"/>
                                        </p:tgtEl>
                                      </p:cBhvr>
                                    </p:animEffect>
                                  </p:childTnLst>
                                </p:cTn>
                              </p:par>
                            </p:childTnLst>
                          </p:cTn>
                        </p:par>
                        <p:par>
                          <p:cTn id="8" fill="hold">
                            <p:stCondLst>
                              <p:cond delay="1000"/>
                            </p:stCondLst>
                            <p:childTnLst>
                              <p:par>
                                <p:cTn id="9" presetClass="entr" nodeType="afterEffect" presetSubtype="8" presetID="2" grpId="2" fill="hold">
                                  <p:stCondLst>
                                    <p:cond delay="0"/>
                                  </p:stCondLst>
                                  <p:iterate type="el" backwards="0">
                                    <p:tmAbs val="0"/>
                                  </p:iterate>
                                  <p:childTnLst>
                                    <p:set>
                                      <p:cBhvr>
                                        <p:cTn id="10" fill="hold"/>
                                        <p:tgtEl>
                                          <p:spTgt spid="849"/>
                                        </p:tgtEl>
                                        <p:attrNameLst>
                                          <p:attrName>style.visibility</p:attrName>
                                        </p:attrNameLst>
                                      </p:cBhvr>
                                      <p:to>
                                        <p:strVal val="visible"/>
                                      </p:to>
                                    </p:set>
                                    <p:anim calcmode="lin" valueType="num">
                                      <p:cBhvr>
                                        <p:cTn id="11" dur="1000" fill="hold"/>
                                        <p:tgtEl>
                                          <p:spTgt spid="849"/>
                                        </p:tgtEl>
                                        <p:attrNameLst>
                                          <p:attrName>ppt_x</p:attrName>
                                        </p:attrNameLst>
                                      </p:cBhvr>
                                      <p:tavLst>
                                        <p:tav tm="0">
                                          <p:val>
                                            <p:strVal val="0-#ppt_w/2"/>
                                          </p:val>
                                        </p:tav>
                                        <p:tav tm="100000">
                                          <p:val>
                                            <p:strVal val="#ppt_x"/>
                                          </p:val>
                                        </p:tav>
                                      </p:tavLst>
                                    </p:anim>
                                    <p:anim calcmode="lin" valueType="num">
                                      <p:cBhvr>
                                        <p:cTn id="12" dur="1000" fill="hold"/>
                                        <p:tgtEl>
                                          <p:spTgt spid="849"/>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Class="entr" nodeType="afterEffect" presetSubtype="8" presetID="2" grpId="3" fill="hold">
                                  <p:stCondLst>
                                    <p:cond delay="0"/>
                                  </p:stCondLst>
                                  <p:iterate type="el" backwards="0">
                                    <p:tmAbs val="0"/>
                                  </p:iterate>
                                  <p:childTnLst>
                                    <p:set>
                                      <p:cBhvr>
                                        <p:cTn id="15" fill="hold"/>
                                        <p:tgtEl>
                                          <p:spTgt spid="850"/>
                                        </p:tgtEl>
                                        <p:attrNameLst>
                                          <p:attrName>style.visibility</p:attrName>
                                        </p:attrNameLst>
                                      </p:cBhvr>
                                      <p:to>
                                        <p:strVal val="visible"/>
                                      </p:to>
                                    </p:set>
                                    <p:anim calcmode="lin" valueType="num">
                                      <p:cBhvr>
                                        <p:cTn id="16" dur="1000" fill="hold"/>
                                        <p:tgtEl>
                                          <p:spTgt spid="850"/>
                                        </p:tgtEl>
                                        <p:attrNameLst>
                                          <p:attrName>ppt_x</p:attrName>
                                        </p:attrNameLst>
                                      </p:cBhvr>
                                      <p:tavLst>
                                        <p:tav tm="0">
                                          <p:val>
                                            <p:strVal val="0-#ppt_w/2"/>
                                          </p:val>
                                        </p:tav>
                                        <p:tav tm="100000">
                                          <p:val>
                                            <p:strVal val="#ppt_x"/>
                                          </p:val>
                                        </p:tav>
                                      </p:tavLst>
                                    </p:anim>
                                    <p:anim calcmode="lin" valueType="num">
                                      <p:cBhvr>
                                        <p:cTn id="17" dur="1000" fill="hold"/>
                                        <p:tgtEl>
                                          <p:spTgt spid="850"/>
                                        </p:tgtEl>
                                        <p:attrNameLst>
                                          <p:attrName>ppt_y</p:attrName>
                                        </p:attrNameLst>
                                      </p:cBhvr>
                                      <p:tavLst>
                                        <p:tav tm="0">
                                          <p:val>
                                            <p:strVal val="#ppt_y"/>
                                          </p:val>
                                        </p:tav>
                                        <p:tav tm="100000">
                                          <p:val>
                                            <p:strVal val="#ppt_y"/>
                                          </p:val>
                                        </p:tav>
                                      </p:tavLst>
                                    </p:anim>
                                  </p:childTnLst>
                                </p:cTn>
                              </p:par>
                            </p:childTnLst>
                          </p:cTn>
                        </p:par>
                        <p:par>
                          <p:cTn id="18" fill="hold">
                            <p:stCondLst>
                              <p:cond delay="3000"/>
                            </p:stCondLst>
                            <p:childTnLst>
                              <p:par>
                                <p:cTn id="19" presetClass="entr" nodeType="afterEffect" presetSubtype="8" presetID="2" grpId="4" fill="hold">
                                  <p:stCondLst>
                                    <p:cond delay="0"/>
                                  </p:stCondLst>
                                  <p:iterate type="el" backwards="0">
                                    <p:tmAbs val="0"/>
                                  </p:iterate>
                                  <p:childTnLst>
                                    <p:set>
                                      <p:cBhvr>
                                        <p:cTn id="20" fill="hold"/>
                                        <p:tgtEl>
                                          <p:spTgt spid="851"/>
                                        </p:tgtEl>
                                        <p:attrNameLst>
                                          <p:attrName>style.visibility</p:attrName>
                                        </p:attrNameLst>
                                      </p:cBhvr>
                                      <p:to>
                                        <p:strVal val="visible"/>
                                      </p:to>
                                    </p:set>
                                    <p:anim calcmode="lin" valueType="num">
                                      <p:cBhvr>
                                        <p:cTn id="21" dur="1000" fill="hold"/>
                                        <p:tgtEl>
                                          <p:spTgt spid="851"/>
                                        </p:tgtEl>
                                        <p:attrNameLst>
                                          <p:attrName>ppt_x</p:attrName>
                                        </p:attrNameLst>
                                      </p:cBhvr>
                                      <p:tavLst>
                                        <p:tav tm="0">
                                          <p:val>
                                            <p:strVal val="0-#ppt_w/2"/>
                                          </p:val>
                                        </p:tav>
                                        <p:tav tm="100000">
                                          <p:val>
                                            <p:strVal val="#ppt_x"/>
                                          </p:val>
                                        </p:tav>
                                      </p:tavLst>
                                    </p:anim>
                                    <p:anim calcmode="lin" valueType="num">
                                      <p:cBhvr>
                                        <p:cTn id="22" dur="1000" fill="hold"/>
                                        <p:tgtEl>
                                          <p:spTgt spid="8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50" grpId="3"/>
      <p:bldP build="whole" bldLvl="1" animBg="1" rev="0" advAuto="0" spid="849" grpId="2"/>
      <p:bldP build="whole" bldLvl="1" animBg="1" rev="0" advAuto="0" spid="851" grpId="4"/>
      <p:bldP build="whole" bldLvl="1" animBg="1" rev="0" advAuto="0" spid="848" grpId="1"/>
    </p:bldLst>
  </p:timing>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3" name="Line"/>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854" name="The Purpose of a System Is What It Does!"/>
          <p:cNvSpPr txBox="1"/>
          <p:nvPr/>
        </p:nvSpPr>
        <p:spPr>
          <a:xfrm>
            <a:off x="113513" y="987375"/>
            <a:ext cx="12419268" cy="9059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a:latin typeface="Chalkboard"/>
                <a:ea typeface="Chalkboard"/>
                <a:cs typeface="Chalkboard"/>
                <a:sym typeface="Chalkboard"/>
              </a:defRPr>
            </a:lvl1pPr>
          </a:lstStyle>
          <a:p>
            <a:pPr/>
            <a:r>
              <a:t>The Purpose of a System Is What It Does!</a:t>
            </a:r>
          </a:p>
        </p:txBody>
      </p:sp>
      <p:sp>
        <p:nvSpPr>
          <p:cNvPr id="855" name="What does a wetland do? A wetland:…"/>
          <p:cNvSpPr txBox="1"/>
          <p:nvPr/>
        </p:nvSpPr>
        <p:spPr>
          <a:xfrm>
            <a:off x="221456" y="2198039"/>
            <a:ext cx="15907737" cy="38226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4000">
                <a:latin typeface="Helvetica Neue Light"/>
                <a:ea typeface="Helvetica Neue Light"/>
                <a:cs typeface="Helvetica Neue Light"/>
                <a:sym typeface="Helvetica Neue Light"/>
              </a:defRPr>
            </a:pPr>
            <a:r>
              <a:t>What does a </a:t>
            </a:r>
            <a:r>
              <a:rPr b="1">
                <a:latin typeface="Helvetica Neue"/>
                <a:ea typeface="Helvetica Neue"/>
                <a:cs typeface="Helvetica Neue"/>
                <a:sym typeface="Helvetica Neue"/>
              </a:rPr>
              <a:t>wetland</a:t>
            </a:r>
            <a:r>
              <a:t> do? A wetland:</a:t>
            </a:r>
          </a:p>
          <a:p>
            <a:pPr marL="228600" indent="-228600" algn="l">
              <a:buSzPct val="100000"/>
              <a:buChar char="•"/>
              <a:defRPr sz="4000">
                <a:latin typeface="Helvetica Neue Light"/>
                <a:ea typeface="Helvetica Neue Light"/>
                <a:cs typeface="Helvetica Neue Light"/>
                <a:sym typeface="Helvetica Neue Light"/>
              </a:defRPr>
            </a:pPr>
            <a:r>
              <a:t> provides a transition between water and land</a:t>
            </a:r>
          </a:p>
          <a:p>
            <a:pPr marL="228600" indent="-228600" algn="l">
              <a:buSzPct val="100000"/>
              <a:buChar char="•"/>
              <a:defRPr sz="4000">
                <a:latin typeface="Helvetica Neue Light"/>
                <a:ea typeface="Helvetica Neue Light"/>
                <a:cs typeface="Helvetica Neue Light"/>
                <a:sym typeface="Helvetica Neue Light"/>
              </a:defRPr>
            </a:pPr>
            <a:r>
              <a:t> sustains a wide range of ecosystems</a:t>
            </a:r>
          </a:p>
          <a:p>
            <a:pPr marL="228600" indent="-228600" algn="l">
              <a:buSzPct val="100000"/>
              <a:buChar char="•"/>
              <a:defRPr sz="4000">
                <a:latin typeface="Helvetica Neue Light"/>
                <a:ea typeface="Helvetica Neue Light"/>
                <a:cs typeface="Helvetica Neue Light"/>
                <a:sym typeface="Helvetica Neue Light"/>
              </a:defRPr>
            </a:pPr>
            <a:r>
              <a:t> is an area of high bio-productivity</a:t>
            </a:r>
          </a:p>
          <a:p>
            <a:pPr marL="228600" indent="-228600" algn="l">
              <a:buSzPct val="100000"/>
              <a:buChar char="•"/>
              <a:defRPr sz="4000">
                <a:latin typeface="Helvetica Neue Light"/>
                <a:ea typeface="Helvetica Neue Light"/>
                <a:cs typeface="Helvetica Neue Light"/>
                <a:sym typeface="Helvetica Neue Light"/>
              </a:defRPr>
            </a:pPr>
            <a:r>
              <a:t> provides resources for life in water and on land</a:t>
            </a:r>
          </a:p>
          <a:p>
            <a:pPr marL="228600" indent="-228600" algn="l">
              <a:buSzPct val="100000"/>
              <a:buChar char="•"/>
              <a:defRPr sz="4000">
                <a:latin typeface="Helvetica Neue Light"/>
                <a:ea typeface="Helvetica Neue Light"/>
                <a:cs typeface="Helvetica Neue Light"/>
                <a:sym typeface="Helvetica Neue Light"/>
              </a:defRPr>
            </a:pPr>
            <a:r>
              <a:t> …</a:t>
            </a:r>
          </a:p>
        </p:txBody>
      </p:sp>
      <p:pic>
        <p:nvPicPr>
          <p:cNvPr id="856" name="Screen Shot 2022-06-05 at 5.50.20 PM.png" descr="Screen Shot 2022-06-05 at 5.50.20 PM.png"/>
          <p:cNvPicPr>
            <a:picLocks noChangeAspect="1"/>
          </p:cNvPicPr>
          <p:nvPr/>
        </p:nvPicPr>
        <p:blipFill>
          <a:blip r:embed="rId2">
            <a:extLst/>
          </a:blip>
          <a:stretch>
            <a:fillRect/>
          </a:stretch>
        </p:blipFill>
        <p:spPr>
          <a:xfrm>
            <a:off x="-28005" y="8578850"/>
            <a:ext cx="9149210" cy="5130800"/>
          </a:xfrm>
          <a:prstGeom prst="rect">
            <a:avLst/>
          </a:prstGeom>
          <a:ln w="12700">
            <a:miter lim="400000"/>
          </a:ln>
        </p:spPr>
      </p:pic>
      <p:pic>
        <p:nvPicPr>
          <p:cNvPr id="857" name="Screen Shot 2022-06-05 at 5.51.23 PM.png" descr="Screen Shot 2022-06-05 at 5.51.23 PM.png"/>
          <p:cNvPicPr>
            <a:picLocks noChangeAspect="1"/>
          </p:cNvPicPr>
          <p:nvPr/>
        </p:nvPicPr>
        <p:blipFill>
          <a:blip r:embed="rId3">
            <a:extLst/>
          </a:blip>
          <a:stretch>
            <a:fillRect/>
          </a:stretch>
        </p:blipFill>
        <p:spPr>
          <a:xfrm>
            <a:off x="7171041" y="8572500"/>
            <a:ext cx="9229118" cy="5143500"/>
          </a:xfrm>
          <a:prstGeom prst="rect">
            <a:avLst/>
          </a:prstGeom>
          <a:ln w="12700">
            <a:miter lim="400000"/>
          </a:ln>
        </p:spPr>
      </p:pic>
      <p:pic>
        <p:nvPicPr>
          <p:cNvPr id="858" name="Screen Shot 2022-06-05 at 5.52.32 PM.png" descr="Screen Shot 2022-06-05 at 5.52.32 PM.png"/>
          <p:cNvPicPr>
            <a:picLocks noChangeAspect="1"/>
          </p:cNvPicPr>
          <p:nvPr/>
        </p:nvPicPr>
        <p:blipFill>
          <a:blip r:embed="rId4">
            <a:extLst/>
          </a:blip>
          <a:stretch>
            <a:fillRect/>
          </a:stretch>
        </p:blipFill>
        <p:spPr>
          <a:xfrm>
            <a:off x="15640050" y="8585200"/>
            <a:ext cx="8757033" cy="5118100"/>
          </a:xfrm>
          <a:prstGeom prst="rect">
            <a:avLst/>
          </a:prstGeom>
          <a:ln w="12700">
            <a:miter lim="400000"/>
          </a:ln>
        </p:spPr>
      </p:pic>
      <p:sp>
        <p:nvSpPr>
          <p:cNvPr id="859" name="How to Safeguard the Earth’s Life-Support System"/>
          <p:cNvSpPr txBox="1"/>
          <p:nvPr/>
        </p:nvSpPr>
        <p:spPr>
          <a:xfrm>
            <a:off x="158700" y="68312"/>
            <a:ext cx="13448450"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How to Safeguard the Earth’s Life-Support System</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Line"/>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185" name="The Syndrome of Modern Global Change Has Evolved Into A Planetary Emergency"/>
          <p:cNvSpPr txBox="1"/>
          <p:nvPr/>
        </p:nvSpPr>
        <p:spPr>
          <a:xfrm>
            <a:off x="158700" y="68312"/>
            <a:ext cx="22217508"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The Syndrome of Modern Global Change Has Evolved Into A Planetary Emergency</a:t>
            </a:r>
          </a:p>
        </p:txBody>
      </p:sp>
      <p:sp>
        <p:nvSpPr>
          <p:cNvPr id="186" name="The Syndrome of Modern Global Change has evolved into a Planetary Emergency"/>
          <p:cNvSpPr txBox="1"/>
          <p:nvPr/>
        </p:nvSpPr>
        <p:spPr>
          <a:xfrm>
            <a:off x="1199044" y="1152475"/>
            <a:ext cx="21985911" cy="812801"/>
          </a:xfrm>
          <a:prstGeom prst="rect">
            <a:avLst/>
          </a:prstGeom>
          <a:solidFill>
            <a:srgbClr val="DCDEE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4700"/>
            </a:lvl1pPr>
          </a:lstStyle>
          <a:p>
            <a:pPr/>
            <a:r>
              <a:t>The Syndrome of Modern Global Change has evolved into a Planetary Emergency</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186"/>
                                        </p:tgtEl>
                                        <p:attrNameLst>
                                          <p:attrName>style.visibility</p:attrName>
                                        </p:attrNameLst>
                                      </p:cBhvr>
                                      <p:to>
                                        <p:strVal val="visible"/>
                                      </p:to>
                                    </p:set>
                                    <p:anim calcmode="lin" valueType="num">
                                      <p:cBhvr>
                                        <p:cTn id="7" dur="1000" fill="hold"/>
                                        <p:tgtEl>
                                          <p:spTgt spid="186"/>
                                        </p:tgtEl>
                                        <p:attrNameLst>
                                          <p:attrName>ppt_x</p:attrName>
                                        </p:attrNameLst>
                                      </p:cBhvr>
                                      <p:tavLst>
                                        <p:tav tm="0">
                                          <p:val>
                                            <p:strVal val="#ppt_x"/>
                                          </p:val>
                                        </p:tav>
                                        <p:tav tm="100000">
                                          <p:val>
                                            <p:strVal val="#ppt_x"/>
                                          </p:val>
                                        </p:tav>
                                      </p:tavLst>
                                    </p:anim>
                                    <p:anim calcmode="lin" valueType="num">
                                      <p:cBhvr>
                                        <p:cTn id="8" dur="1000" fill="hold"/>
                                        <p:tgtEl>
                                          <p:spTgt spid="1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6" grpId="1"/>
    </p:bldLst>
  </p:timing>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1" name="Line"/>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862" name="The Purpose of a System Is What It Does!"/>
          <p:cNvSpPr txBox="1"/>
          <p:nvPr/>
        </p:nvSpPr>
        <p:spPr>
          <a:xfrm>
            <a:off x="113513" y="987375"/>
            <a:ext cx="12419268" cy="9059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a:latin typeface="Chalkboard"/>
                <a:ea typeface="Chalkboard"/>
                <a:cs typeface="Chalkboard"/>
                <a:sym typeface="Chalkboard"/>
              </a:defRPr>
            </a:lvl1pPr>
          </a:lstStyle>
          <a:p>
            <a:pPr/>
            <a:r>
              <a:t>The Purpose of a System Is What It Does!</a:t>
            </a:r>
          </a:p>
        </p:txBody>
      </p:sp>
      <p:sp>
        <p:nvSpPr>
          <p:cNvPr id="863" name="What does a forest do? A forest:…"/>
          <p:cNvSpPr txBox="1"/>
          <p:nvPr/>
        </p:nvSpPr>
        <p:spPr>
          <a:xfrm>
            <a:off x="221456" y="1886889"/>
            <a:ext cx="15907737" cy="44449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4000">
                <a:latin typeface="Helvetica Neue Light"/>
                <a:ea typeface="Helvetica Neue Light"/>
                <a:cs typeface="Helvetica Neue Light"/>
                <a:sym typeface="Helvetica Neue Light"/>
              </a:defRPr>
            </a:pPr>
            <a:r>
              <a:t>What does a </a:t>
            </a:r>
            <a:r>
              <a:rPr b="1">
                <a:latin typeface="Helvetica Neue"/>
                <a:ea typeface="Helvetica Neue"/>
                <a:cs typeface="Helvetica Neue"/>
                <a:sym typeface="Helvetica Neue"/>
              </a:rPr>
              <a:t>forest</a:t>
            </a:r>
            <a:r>
              <a:t> do? A forest:</a:t>
            </a:r>
          </a:p>
          <a:p>
            <a:pPr marL="228600" indent="-228600" algn="l">
              <a:buSzPct val="100000"/>
              <a:buChar char="•"/>
              <a:defRPr sz="4000">
                <a:latin typeface="Helvetica Neue Light"/>
                <a:ea typeface="Helvetica Neue Light"/>
                <a:cs typeface="Helvetica Neue Light"/>
                <a:sym typeface="Helvetica Neue Light"/>
              </a:defRPr>
            </a:pPr>
            <a:r>
              <a:t> participate in the carbon and other mass cycles</a:t>
            </a:r>
          </a:p>
          <a:p>
            <a:pPr marL="228600" indent="-228600" algn="l">
              <a:buSzPct val="100000"/>
              <a:buChar char="•"/>
              <a:defRPr sz="4000">
                <a:latin typeface="Helvetica Neue Light"/>
                <a:ea typeface="Helvetica Neue Light"/>
                <a:cs typeface="Helvetica Neue Light"/>
                <a:sym typeface="Helvetica Neue Light"/>
              </a:defRPr>
            </a:pPr>
            <a:r>
              <a:t> is a main producer of biomass</a:t>
            </a:r>
          </a:p>
          <a:p>
            <a:pPr marL="228600" indent="-228600" algn="l">
              <a:buSzPct val="100000"/>
              <a:buChar char="•"/>
              <a:defRPr sz="4000">
                <a:latin typeface="Helvetica Neue Light"/>
                <a:ea typeface="Helvetica Neue Light"/>
                <a:cs typeface="Helvetica Neue Light"/>
                <a:sym typeface="Helvetica Neue Light"/>
              </a:defRPr>
            </a:pPr>
            <a:r>
              <a:t> sustains a complex ecosystem</a:t>
            </a:r>
          </a:p>
          <a:p>
            <a:pPr marL="228600" indent="-228600" algn="l">
              <a:buSzPct val="100000"/>
              <a:buChar char="•"/>
              <a:defRPr sz="4000">
                <a:latin typeface="Helvetica Neue Light"/>
                <a:ea typeface="Helvetica Neue Light"/>
                <a:cs typeface="Helvetica Neue Light"/>
                <a:sym typeface="Helvetica Neue Light"/>
              </a:defRPr>
            </a:pPr>
            <a:r>
              <a:t> provides habitat and food to the animals (and humans) ins the forest</a:t>
            </a:r>
          </a:p>
          <a:p>
            <a:pPr marL="228600" indent="-228600" algn="l">
              <a:buSzPct val="100000"/>
              <a:buChar char="•"/>
              <a:defRPr sz="4000">
                <a:latin typeface="Helvetica Neue Light"/>
                <a:ea typeface="Helvetica Neue Light"/>
                <a:cs typeface="Helvetica Neue Light"/>
                <a:sym typeface="Helvetica Neue Light"/>
              </a:defRPr>
            </a:pPr>
            <a:r>
              <a:t> regulates water and maintains topsoil</a:t>
            </a:r>
          </a:p>
          <a:p>
            <a:pPr marL="228600" indent="-228600" algn="l">
              <a:buSzPct val="100000"/>
              <a:buChar char="•"/>
              <a:defRPr sz="4000">
                <a:latin typeface="Helvetica Neue Light"/>
                <a:ea typeface="Helvetica Neue Light"/>
                <a:cs typeface="Helvetica Neue Light"/>
                <a:sym typeface="Helvetica Neue Light"/>
              </a:defRPr>
            </a:pPr>
            <a:r>
              <a:t> …</a:t>
            </a:r>
          </a:p>
        </p:txBody>
      </p:sp>
      <p:pic>
        <p:nvPicPr>
          <p:cNvPr id="864" name="Screen Shot 2022-06-05 at 6.01.06 PM.png" descr="Screen Shot 2022-06-05 at 6.01.06 PM.png"/>
          <p:cNvPicPr>
            <a:picLocks noChangeAspect="1"/>
          </p:cNvPicPr>
          <p:nvPr/>
        </p:nvPicPr>
        <p:blipFill>
          <a:blip r:embed="rId2">
            <a:extLst/>
          </a:blip>
          <a:stretch>
            <a:fillRect/>
          </a:stretch>
        </p:blipFill>
        <p:spPr>
          <a:xfrm>
            <a:off x="8985250" y="8623300"/>
            <a:ext cx="8203538" cy="5118100"/>
          </a:xfrm>
          <a:prstGeom prst="rect">
            <a:avLst/>
          </a:prstGeom>
          <a:ln w="12700">
            <a:miter lim="400000"/>
          </a:ln>
        </p:spPr>
      </p:pic>
      <p:pic>
        <p:nvPicPr>
          <p:cNvPr id="865" name="Screen Shot 2022-06-05 at 5.58.32 PM.png" descr="Screen Shot 2022-06-05 at 5.58.32 PM.png"/>
          <p:cNvPicPr>
            <a:picLocks noChangeAspect="1"/>
          </p:cNvPicPr>
          <p:nvPr/>
        </p:nvPicPr>
        <p:blipFill>
          <a:blip r:embed="rId3">
            <a:extLst/>
          </a:blip>
          <a:stretch>
            <a:fillRect/>
          </a:stretch>
        </p:blipFill>
        <p:spPr>
          <a:xfrm>
            <a:off x="16941800" y="8623300"/>
            <a:ext cx="9287672" cy="5118100"/>
          </a:xfrm>
          <a:prstGeom prst="rect">
            <a:avLst/>
          </a:prstGeom>
          <a:ln w="12700">
            <a:miter lim="400000"/>
          </a:ln>
        </p:spPr>
      </p:pic>
      <p:pic>
        <p:nvPicPr>
          <p:cNvPr id="866" name="Screen Shot 2022-06-05 at 6.04.24 PM.png" descr="Screen Shot 2022-06-05 at 6.04.24 PM.png"/>
          <p:cNvPicPr>
            <a:picLocks noChangeAspect="1"/>
          </p:cNvPicPr>
          <p:nvPr/>
        </p:nvPicPr>
        <p:blipFill>
          <a:blip r:embed="rId4">
            <a:extLst/>
          </a:blip>
          <a:stretch>
            <a:fillRect/>
          </a:stretch>
        </p:blipFill>
        <p:spPr>
          <a:xfrm>
            <a:off x="-38100" y="8623300"/>
            <a:ext cx="9115233" cy="5118100"/>
          </a:xfrm>
          <a:prstGeom prst="rect">
            <a:avLst/>
          </a:prstGeom>
          <a:ln w="12700">
            <a:miter lim="400000"/>
          </a:ln>
        </p:spPr>
      </p:pic>
      <p:sp>
        <p:nvSpPr>
          <p:cNvPr id="867" name="How to Safeguard the Earth’s Life-Support System"/>
          <p:cNvSpPr txBox="1"/>
          <p:nvPr/>
        </p:nvSpPr>
        <p:spPr>
          <a:xfrm>
            <a:off x="158700" y="68312"/>
            <a:ext cx="13448450"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How to Safeguard the Earth’s Life-Support System</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9" name="Line"/>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870" name="The Purpose of a System Is What It Does!"/>
          <p:cNvSpPr txBox="1"/>
          <p:nvPr/>
        </p:nvSpPr>
        <p:spPr>
          <a:xfrm>
            <a:off x="113513" y="987375"/>
            <a:ext cx="12419268" cy="9059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a:latin typeface="Chalkboard"/>
                <a:ea typeface="Chalkboard"/>
                <a:cs typeface="Chalkboard"/>
                <a:sym typeface="Chalkboard"/>
              </a:defRPr>
            </a:lvl1pPr>
          </a:lstStyle>
          <a:p>
            <a:pPr/>
            <a:r>
              <a:t>The Purpose of a System Is What It Does!</a:t>
            </a:r>
          </a:p>
        </p:txBody>
      </p:sp>
      <p:sp>
        <p:nvSpPr>
          <p:cNvPr id="871" name="What does the ocean do?…"/>
          <p:cNvSpPr txBox="1"/>
          <p:nvPr/>
        </p:nvSpPr>
        <p:spPr>
          <a:xfrm>
            <a:off x="221456" y="1933787"/>
            <a:ext cx="15907737" cy="25841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4000">
                <a:latin typeface="Helvetica Neue Light"/>
                <a:ea typeface="Helvetica Neue Light"/>
                <a:cs typeface="Helvetica Neue Light"/>
                <a:sym typeface="Helvetica Neue Light"/>
              </a:defRPr>
            </a:pPr>
            <a:r>
              <a:t>What does the </a:t>
            </a:r>
            <a:r>
              <a:rPr b="1">
                <a:latin typeface="Helvetica Neue"/>
                <a:ea typeface="Helvetica Neue"/>
                <a:cs typeface="Helvetica Neue"/>
                <a:sym typeface="Helvetica Neue"/>
              </a:rPr>
              <a:t>ocean</a:t>
            </a:r>
            <a:r>
              <a:t> do? </a:t>
            </a:r>
          </a:p>
          <a:p>
            <a:pPr algn="l">
              <a:defRPr sz="4000">
                <a:latin typeface="Helvetica Neue Light"/>
                <a:ea typeface="Helvetica Neue Light"/>
                <a:cs typeface="Helvetica Neue Light"/>
                <a:sym typeface="Helvetica Neue Light"/>
              </a:defRPr>
            </a:pPr>
            <a:r>
              <a:t>What does the </a:t>
            </a:r>
            <a:r>
              <a:rPr b="1">
                <a:latin typeface="Helvetica Neue"/>
                <a:ea typeface="Helvetica Neue"/>
                <a:cs typeface="Helvetica Neue"/>
                <a:sym typeface="Helvetica Neue"/>
              </a:rPr>
              <a:t>savanna</a:t>
            </a:r>
            <a:r>
              <a:t> do?</a:t>
            </a:r>
          </a:p>
          <a:p>
            <a:pPr algn="l">
              <a:defRPr sz="4000">
                <a:latin typeface="Helvetica Neue Light"/>
                <a:ea typeface="Helvetica Neue Light"/>
                <a:cs typeface="Helvetica Neue Light"/>
                <a:sym typeface="Helvetica Neue Light"/>
              </a:defRPr>
            </a:pPr>
            <a:r>
              <a:t>What does a </a:t>
            </a:r>
            <a:r>
              <a:rPr b="1">
                <a:latin typeface="Helvetica Neue"/>
                <a:ea typeface="Helvetica Neue"/>
                <a:cs typeface="Helvetica Neue"/>
                <a:sym typeface="Helvetica Neue"/>
              </a:rPr>
              <a:t>lake</a:t>
            </a:r>
            <a:r>
              <a:t> do?</a:t>
            </a:r>
          </a:p>
          <a:p>
            <a:pPr algn="l">
              <a:defRPr sz="4000">
                <a:latin typeface="Helvetica Neue Light"/>
                <a:ea typeface="Helvetica Neue Light"/>
                <a:cs typeface="Helvetica Neue Light"/>
                <a:sym typeface="Helvetica Neue Light"/>
              </a:defRPr>
            </a:pPr>
            <a:r>
              <a:t>What does the </a:t>
            </a:r>
            <a:r>
              <a:rPr b="1">
                <a:latin typeface="Helvetica Neue"/>
                <a:ea typeface="Helvetica Neue"/>
                <a:cs typeface="Helvetica Neue"/>
                <a:sym typeface="Helvetica Neue"/>
              </a:rPr>
              <a:t>ELSS</a:t>
            </a:r>
            <a:r>
              <a:t> do?</a:t>
            </a:r>
          </a:p>
        </p:txBody>
      </p:sp>
      <p:pic>
        <p:nvPicPr>
          <p:cNvPr id="872" name="Screen Shot 2022-06-05 at 5.12.10 PM.png" descr="Screen Shot 2022-06-05 at 5.12.10 PM.png"/>
          <p:cNvPicPr>
            <a:picLocks noChangeAspect="1"/>
          </p:cNvPicPr>
          <p:nvPr/>
        </p:nvPicPr>
        <p:blipFill>
          <a:blip r:embed="rId2">
            <a:extLst/>
          </a:blip>
          <a:stretch>
            <a:fillRect/>
          </a:stretch>
        </p:blipFill>
        <p:spPr>
          <a:xfrm>
            <a:off x="9052735" y="8612559"/>
            <a:ext cx="7751730" cy="5116142"/>
          </a:xfrm>
          <a:prstGeom prst="rect">
            <a:avLst/>
          </a:prstGeom>
          <a:ln w="12700">
            <a:miter lim="400000"/>
          </a:ln>
        </p:spPr>
      </p:pic>
      <p:pic>
        <p:nvPicPr>
          <p:cNvPr id="873" name="Screen Shot 2022-06-05 at 5.13.16 PM.png" descr="Screen Shot 2022-06-05 at 5.13.16 PM.png"/>
          <p:cNvPicPr>
            <a:picLocks noChangeAspect="1"/>
          </p:cNvPicPr>
          <p:nvPr/>
        </p:nvPicPr>
        <p:blipFill>
          <a:blip r:embed="rId3">
            <a:extLst/>
          </a:blip>
          <a:stretch>
            <a:fillRect/>
          </a:stretch>
        </p:blipFill>
        <p:spPr>
          <a:xfrm>
            <a:off x="16735135" y="8612559"/>
            <a:ext cx="7677730" cy="5116142"/>
          </a:xfrm>
          <a:prstGeom prst="rect">
            <a:avLst/>
          </a:prstGeom>
          <a:ln w="12700">
            <a:miter lim="400000"/>
          </a:ln>
        </p:spPr>
      </p:pic>
      <p:pic>
        <p:nvPicPr>
          <p:cNvPr id="874" name="Screen Shot 2022-06-05 at 5.37.16 PM.png" descr="Screen Shot 2022-06-05 at 5.37.16 PM.png"/>
          <p:cNvPicPr>
            <a:picLocks noChangeAspect="1"/>
          </p:cNvPicPr>
          <p:nvPr/>
        </p:nvPicPr>
        <p:blipFill>
          <a:blip r:embed="rId4">
            <a:extLst/>
          </a:blip>
          <a:stretch>
            <a:fillRect/>
          </a:stretch>
        </p:blipFill>
        <p:spPr>
          <a:xfrm>
            <a:off x="-1073150" y="8599858"/>
            <a:ext cx="10132563" cy="5118101"/>
          </a:xfrm>
          <a:prstGeom prst="rect">
            <a:avLst/>
          </a:prstGeom>
          <a:ln w="12700">
            <a:miter lim="400000"/>
          </a:ln>
        </p:spPr>
      </p:pic>
      <p:sp>
        <p:nvSpPr>
          <p:cNvPr id="875" name="To safeguard the Earth’s life-support system, in what we do, we cannot change what the Earth’s life-support system does!"/>
          <p:cNvSpPr txBox="1"/>
          <p:nvPr/>
        </p:nvSpPr>
        <p:spPr>
          <a:xfrm>
            <a:off x="-93650" y="5112789"/>
            <a:ext cx="24392256" cy="1607182"/>
          </a:xfrm>
          <a:prstGeom prst="rect">
            <a:avLst/>
          </a:prstGeom>
          <a:solidFill>
            <a:srgbClr val="D5D5D5"/>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Helvetica Neue Light"/>
                <a:ea typeface="Helvetica Neue Light"/>
                <a:cs typeface="Helvetica Neue Light"/>
                <a:sym typeface="Helvetica Neue Light"/>
              </a:defRPr>
            </a:lvl1pPr>
          </a:lstStyle>
          <a:p>
            <a:pPr/>
            <a:r>
              <a:t>To safeguard the Earth’s life-support system, in what we do, we cannot change what the Earth’s life-support system does!</a:t>
            </a:r>
          </a:p>
        </p:txBody>
      </p:sp>
      <p:sp>
        <p:nvSpPr>
          <p:cNvPr id="876" name="How to Safeguard the Earth’s Life-Support System"/>
          <p:cNvSpPr txBox="1"/>
          <p:nvPr/>
        </p:nvSpPr>
        <p:spPr>
          <a:xfrm>
            <a:off x="158700" y="68312"/>
            <a:ext cx="13448450"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How to Safeguard the Earth’s Life-Support System</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875"/>
                                        </p:tgtEl>
                                        <p:attrNameLst>
                                          <p:attrName>style.visibility</p:attrName>
                                        </p:attrNameLst>
                                      </p:cBhvr>
                                      <p:to>
                                        <p:strVal val="visible"/>
                                      </p:to>
                                    </p:set>
                                    <p:anim calcmode="lin" valueType="num">
                                      <p:cBhvr>
                                        <p:cTn id="7" dur="2500" fill="hold"/>
                                        <p:tgtEl>
                                          <p:spTgt spid="875"/>
                                        </p:tgtEl>
                                        <p:attrNameLst>
                                          <p:attrName>ppt_w</p:attrName>
                                        </p:attrNameLst>
                                      </p:cBhvr>
                                      <p:tavLst>
                                        <p:tav tm="0">
                                          <p:val>
                                            <p:fltVal val="0"/>
                                          </p:val>
                                        </p:tav>
                                        <p:tav tm="100000">
                                          <p:val>
                                            <p:strVal val="#ppt_w"/>
                                          </p:val>
                                        </p:tav>
                                      </p:tavLst>
                                    </p:anim>
                                    <p:anim calcmode="lin" valueType="num">
                                      <p:cBhvr>
                                        <p:cTn id="8" dur="2500" fill="hold"/>
                                        <p:tgtEl>
                                          <p:spTgt spid="87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75" grpId="1"/>
    </p:bldLst>
  </p:timing>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78" name="Screen Shot 2022-06-05 at 4.55.33 PM.png" descr="Screen Shot 2022-06-05 at 4.55.33 PM.png"/>
          <p:cNvPicPr>
            <a:picLocks noChangeAspect="1"/>
          </p:cNvPicPr>
          <p:nvPr/>
        </p:nvPicPr>
        <p:blipFill>
          <a:blip r:embed="rId2">
            <a:extLst/>
          </a:blip>
          <a:stretch>
            <a:fillRect/>
          </a:stretch>
        </p:blipFill>
        <p:spPr>
          <a:xfrm>
            <a:off x="5414248" y="8577166"/>
            <a:ext cx="7850316" cy="5214286"/>
          </a:xfrm>
          <a:prstGeom prst="rect">
            <a:avLst/>
          </a:prstGeom>
          <a:ln w="12700">
            <a:miter lim="400000"/>
          </a:ln>
        </p:spPr>
      </p:pic>
      <p:sp>
        <p:nvSpPr>
          <p:cNvPr id="879" name="Line"/>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880" name="The Purpose of a System Is What It Does!"/>
          <p:cNvSpPr txBox="1"/>
          <p:nvPr/>
        </p:nvSpPr>
        <p:spPr>
          <a:xfrm>
            <a:off x="113513" y="987375"/>
            <a:ext cx="12419268" cy="9059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a:latin typeface="Chalkboard"/>
                <a:ea typeface="Chalkboard"/>
                <a:cs typeface="Chalkboard"/>
                <a:sym typeface="Chalkboard"/>
              </a:defRPr>
            </a:lvl1pPr>
          </a:lstStyle>
          <a:p>
            <a:pPr/>
            <a:r>
              <a:t>The Purpose of a System Is What It Does!</a:t>
            </a:r>
          </a:p>
        </p:txBody>
      </p:sp>
      <p:sp>
        <p:nvSpPr>
          <p:cNvPr id="881" name="What does a reengineered river? It…"/>
          <p:cNvSpPr txBox="1"/>
          <p:nvPr/>
        </p:nvSpPr>
        <p:spPr>
          <a:xfrm>
            <a:off x="257502" y="3097372"/>
            <a:ext cx="15907737" cy="38206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4000">
                <a:latin typeface="Helvetica Neue Light"/>
                <a:ea typeface="Helvetica Neue Light"/>
                <a:cs typeface="Helvetica Neue Light"/>
                <a:sym typeface="Helvetica Neue Light"/>
              </a:defRPr>
            </a:pPr>
            <a:r>
              <a:t>What does a reengineered river? It</a:t>
            </a:r>
          </a:p>
          <a:p>
            <a:pPr marL="228600" indent="-228600" algn="l">
              <a:buSzPct val="100000"/>
              <a:buChar char="•"/>
              <a:defRPr sz="4000">
                <a:latin typeface="Helvetica Neue Light"/>
                <a:ea typeface="Helvetica Neue Light"/>
                <a:cs typeface="Helvetica Neue Light"/>
                <a:sym typeface="Helvetica Neue Light"/>
              </a:defRPr>
            </a:pPr>
            <a:r>
              <a:t> provides hydro-energy</a:t>
            </a:r>
          </a:p>
          <a:p>
            <a:pPr marL="228600" indent="-228600" algn="l">
              <a:buSzPct val="100000"/>
              <a:buChar char="•"/>
              <a:defRPr sz="4000">
                <a:latin typeface="Helvetica Neue Light"/>
                <a:ea typeface="Helvetica Neue Light"/>
                <a:cs typeface="Helvetica Neue Light"/>
                <a:sym typeface="Helvetica Neue Light"/>
              </a:defRPr>
            </a:pPr>
            <a:r>
              <a:t> removes water quickly</a:t>
            </a:r>
          </a:p>
          <a:p>
            <a:pPr marL="228600" indent="-228600" algn="l">
              <a:buSzPct val="100000"/>
              <a:buChar char="•"/>
              <a:defRPr sz="4000">
                <a:latin typeface="Helvetica Neue Light"/>
                <a:ea typeface="Helvetica Neue Light"/>
                <a:cs typeface="Helvetica Neue Light"/>
                <a:sym typeface="Helvetica Neue Light"/>
              </a:defRPr>
            </a:pPr>
            <a:r>
              <a:t> absorbs pollution</a:t>
            </a:r>
          </a:p>
          <a:p>
            <a:pPr marL="228600" indent="-228600" algn="l">
              <a:buSzPct val="100000"/>
              <a:buChar char="•"/>
              <a:defRPr sz="4000">
                <a:latin typeface="Helvetica Neue Light"/>
                <a:ea typeface="Helvetica Neue Light"/>
                <a:cs typeface="Helvetica Neue Light"/>
                <a:sym typeface="Helvetica Neue Light"/>
              </a:defRPr>
            </a:pPr>
            <a:r>
              <a:t> transports waste and pollutes the ocean</a:t>
            </a:r>
          </a:p>
          <a:p>
            <a:pPr marL="228600" indent="-228600" algn="l">
              <a:buSzPct val="100000"/>
              <a:buChar char="•"/>
              <a:defRPr sz="4000">
                <a:latin typeface="Helvetica Neue Light"/>
                <a:ea typeface="Helvetica Neue Light"/>
                <a:cs typeface="Helvetica Neue Light"/>
                <a:sym typeface="Helvetica Neue Light"/>
              </a:defRPr>
            </a:pPr>
            <a:r>
              <a:t> …</a:t>
            </a:r>
          </a:p>
        </p:txBody>
      </p:sp>
      <p:sp>
        <p:nvSpPr>
          <p:cNvPr id="882" name="Humans have changed what the systems in the ELSS do:"/>
          <p:cNvSpPr txBox="1"/>
          <p:nvPr/>
        </p:nvSpPr>
        <p:spPr>
          <a:xfrm>
            <a:off x="240513" y="1879233"/>
            <a:ext cx="16389246" cy="9059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a:latin typeface="Chalkboard"/>
                <a:ea typeface="Chalkboard"/>
                <a:cs typeface="Chalkboard"/>
                <a:sym typeface="Chalkboard"/>
              </a:defRPr>
            </a:lvl1pPr>
          </a:lstStyle>
          <a:p>
            <a:pPr/>
            <a:r>
              <a:t>Humans have changed what the systems in the ELSS do:</a:t>
            </a:r>
          </a:p>
        </p:txBody>
      </p:sp>
      <p:pic>
        <p:nvPicPr>
          <p:cNvPr id="883" name="Screen Shot 2022-06-05 at 4.53.49 PM.png" descr="Screen Shot 2022-06-05 at 4.53.49 PM.png"/>
          <p:cNvPicPr>
            <a:picLocks noChangeAspect="1"/>
          </p:cNvPicPr>
          <p:nvPr/>
        </p:nvPicPr>
        <p:blipFill>
          <a:blip r:embed="rId3">
            <a:extLst/>
          </a:blip>
          <a:stretch>
            <a:fillRect/>
          </a:stretch>
        </p:blipFill>
        <p:spPr>
          <a:xfrm>
            <a:off x="-263497" y="8588137"/>
            <a:ext cx="6826194" cy="5116142"/>
          </a:xfrm>
          <a:prstGeom prst="rect">
            <a:avLst/>
          </a:prstGeom>
          <a:ln w="12700">
            <a:miter lim="400000"/>
          </a:ln>
        </p:spPr>
      </p:pic>
      <p:pic>
        <p:nvPicPr>
          <p:cNvPr id="884" name="Screen Shot 2022-06-05 at 5.03.56 PM.png" descr="Screen Shot 2022-06-05 at 5.03.56 PM.png"/>
          <p:cNvPicPr>
            <a:picLocks noChangeAspect="1"/>
          </p:cNvPicPr>
          <p:nvPr/>
        </p:nvPicPr>
        <p:blipFill>
          <a:blip r:embed="rId4">
            <a:extLst/>
          </a:blip>
          <a:stretch>
            <a:fillRect/>
          </a:stretch>
        </p:blipFill>
        <p:spPr>
          <a:xfrm>
            <a:off x="12152645" y="8595467"/>
            <a:ext cx="7393909" cy="5228484"/>
          </a:xfrm>
          <a:prstGeom prst="rect">
            <a:avLst/>
          </a:prstGeom>
          <a:ln w="12700">
            <a:miter lim="400000"/>
          </a:ln>
        </p:spPr>
      </p:pic>
      <p:pic>
        <p:nvPicPr>
          <p:cNvPr id="885" name="Screen Shot 2022-06-05 at 5.10.18 PM.png" descr="Screen Shot 2022-06-05 at 5.10.18 PM.png"/>
          <p:cNvPicPr>
            <a:picLocks noChangeAspect="1"/>
          </p:cNvPicPr>
          <p:nvPr/>
        </p:nvPicPr>
        <p:blipFill>
          <a:blip r:embed="rId5">
            <a:extLst/>
          </a:blip>
          <a:stretch>
            <a:fillRect/>
          </a:stretch>
        </p:blipFill>
        <p:spPr>
          <a:xfrm>
            <a:off x="18928698" y="8619887"/>
            <a:ext cx="5475004" cy="5128842"/>
          </a:xfrm>
          <a:prstGeom prst="rect">
            <a:avLst/>
          </a:prstGeom>
          <a:ln w="12700">
            <a:miter lim="400000"/>
          </a:ln>
        </p:spPr>
      </p:pic>
      <p:sp>
        <p:nvSpPr>
          <p:cNvPr id="886" name="How to Safeguard the Earth’s Life-Support System"/>
          <p:cNvSpPr txBox="1"/>
          <p:nvPr/>
        </p:nvSpPr>
        <p:spPr>
          <a:xfrm>
            <a:off x="158700" y="68312"/>
            <a:ext cx="13448450"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How to Safeguard the Earth’s Life-Support System</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882"/>
                                        </p:tgtEl>
                                        <p:attrNameLst>
                                          <p:attrName>style.visibility</p:attrName>
                                        </p:attrNameLst>
                                      </p:cBhvr>
                                      <p:to>
                                        <p:strVal val="visible"/>
                                      </p:to>
                                    </p:set>
                                    <p:animEffect filter="fade" transition="in">
                                      <p:cBhvr>
                                        <p:cTn id="7" dur="1000"/>
                                        <p:tgtEl>
                                          <p:spTgt spid="882"/>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881"/>
                                        </p:tgtEl>
                                        <p:attrNameLst>
                                          <p:attrName>style.visibility</p:attrName>
                                        </p:attrNameLst>
                                      </p:cBhvr>
                                      <p:to>
                                        <p:strVal val="visible"/>
                                      </p:to>
                                    </p:set>
                                    <p:animEffect filter="fade" transition="in">
                                      <p:cBhvr>
                                        <p:cTn id="12" dur="1000"/>
                                        <p:tgtEl>
                                          <p:spTgt spid="881"/>
                                        </p:tgtEl>
                                      </p:cBhvr>
                                    </p:animEffect>
                                  </p:childTnLst>
                                </p:cTn>
                              </p:par>
                            </p:childTnLst>
                          </p:cTn>
                        </p:par>
                        <p:par>
                          <p:cTn id="13" fill="hold">
                            <p:stCondLst>
                              <p:cond delay="1000"/>
                            </p:stCondLst>
                            <p:childTnLst>
                              <p:par>
                                <p:cTn id="14" presetClass="entr" nodeType="afterEffect" presetSubtype="8" presetID="2" grpId="3" fill="hold">
                                  <p:stCondLst>
                                    <p:cond delay="0"/>
                                  </p:stCondLst>
                                  <p:iterate type="el" backwards="0">
                                    <p:tmAbs val="0"/>
                                  </p:iterate>
                                  <p:childTnLst>
                                    <p:set>
                                      <p:cBhvr>
                                        <p:cTn id="15" fill="hold"/>
                                        <p:tgtEl>
                                          <p:spTgt spid="885"/>
                                        </p:tgtEl>
                                        <p:attrNameLst>
                                          <p:attrName>style.visibility</p:attrName>
                                        </p:attrNameLst>
                                      </p:cBhvr>
                                      <p:to>
                                        <p:strVal val="visible"/>
                                      </p:to>
                                    </p:set>
                                    <p:anim calcmode="lin" valueType="num">
                                      <p:cBhvr>
                                        <p:cTn id="16" dur="1000" fill="hold"/>
                                        <p:tgtEl>
                                          <p:spTgt spid="885"/>
                                        </p:tgtEl>
                                        <p:attrNameLst>
                                          <p:attrName>ppt_x</p:attrName>
                                        </p:attrNameLst>
                                      </p:cBhvr>
                                      <p:tavLst>
                                        <p:tav tm="0">
                                          <p:val>
                                            <p:strVal val="0-#ppt_w/2"/>
                                          </p:val>
                                        </p:tav>
                                        <p:tav tm="100000">
                                          <p:val>
                                            <p:strVal val="#ppt_x"/>
                                          </p:val>
                                        </p:tav>
                                      </p:tavLst>
                                    </p:anim>
                                    <p:anim calcmode="lin" valueType="num">
                                      <p:cBhvr>
                                        <p:cTn id="17" dur="1000" fill="hold"/>
                                        <p:tgtEl>
                                          <p:spTgt spid="885"/>
                                        </p:tgtEl>
                                        <p:attrNameLst>
                                          <p:attrName>ppt_y</p:attrName>
                                        </p:attrNameLst>
                                      </p:cBhvr>
                                      <p:tavLst>
                                        <p:tav tm="0">
                                          <p:val>
                                            <p:strVal val="#ppt_y"/>
                                          </p:val>
                                        </p:tav>
                                        <p:tav tm="100000">
                                          <p:val>
                                            <p:strVal val="#ppt_y"/>
                                          </p:val>
                                        </p:tav>
                                      </p:tavLst>
                                    </p:anim>
                                  </p:childTnLst>
                                </p:cTn>
                              </p:par>
                            </p:childTnLst>
                          </p:cTn>
                        </p:par>
                        <p:par>
                          <p:cTn id="18" fill="hold">
                            <p:stCondLst>
                              <p:cond delay="2000"/>
                            </p:stCondLst>
                            <p:childTnLst>
                              <p:par>
                                <p:cTn id="19" presetClass="entr" nodeType="afterEffect" presetSubtype="8" presetID="2" grpId="4" fill="hold">
                                  <p:stCondLst>
                                    <p:cond delay="0"/>
                                  </p:stCondLst>
                                  <p:iterate type="el" backwards="0">
                                    <p:tmAbs val="0"/>
                                  </p:iterate>
                                  <p:childTnLst>
                                    <p:set>
                                      <p:cBhvr>
                                        <p:cTn id="20" fill="hold"/>
                                        <p:tgtEl>
                                          <p:spTgt spid="884"/>
                                        </p:tgtEl>
                                        <p:attrNameLst>
                                          <p:attrName>style.visibility</p:attrName>
                                        </p:attrNameLst>
                                      </p:cBhvr>
                                      <p:to>
                                        <p:strVal val="visible"/>
                                      </p:to>
                                    </p:set>
                                    <p:anim calcmode="lin" valueType="num">
                                      <p:cBhvr>
                                        <p:cTn id="21" dur="1000" fill="hold"/>
                                        <p:tgtEl>
                                          <p:spTgt spid="884"/>
                                        </p:tgtEl>
                                        <p:attrNameLst>
                                          <p:attrName>ppt_x</p:attrName>
                                        </p:attrNameLst>
                                      </p:cBhvr>
                                      <p:tavLst>
                                        <p:tav tm="0">
                                          <p:val>
                                            <p:strVal val="0-#ppt_w/2"/>
                                          </p:val>
                                        </p:tav>
                                        <p:tav tm="100000">
                                          <p:val>
                                            <p:strVal val="#ppt_x"/>
                                          </p:val>
                                        </p:tav>
                                      </p:tavLst>
                                    </p:anim>
                                    <p:anim calcmode="lin" valueType="num">
                                      <p:cBhvr>
                                        <p:cTn id="22" dur="1000" fill="hold"/>
                                        <p:tgtEl>
                                          <p:spTgt spid="884"/>
                                        </p:tgtEl>
                                        <p:attrNameLst>
                                          <p:attrName>ppt_y</p:attrName>
                                        </p:attrNameLst>
                                      </p:cBhvr>
                                      <p:tavLst>
                                        <p:tav tm="0">
                                          <p:val>
                                            <p:strVal val="#ppt_y"/>
                                          </p:val>
                                        </p:tav>
                                        <p:tav tm="100000">
                                          <p:val>
                                            <p:strVal val="#ppt_y"/>
                                          </p:val>
                                        </p:tav>
                                      </p:tavLst>
                                    </p:anim>
                                  </p:childTnLst>
                                </p:cTn>
                              </p:par>
                            </p:childTnLst>
                          </p:cTn>
                        </p:par>
                        <p:par>
                          <p:cTn id="23" fill="hold">
                            <p:stCondLst>
                              <p:cond delay="3000"/>
                            </p:stCondLst>
                            <p:childTnLst>
                              <p:par>
                                <p:cTn id="24" presetClass="entr" nodeType="afterEffect" presetSubtype="8" presetID="2" grpId="5" fill="hold">
                                  <p:stCondLst>
                                    <p:cond delay="0"/>
                                  </p:stCondLst>
                                  <p:iterate type="el" backwards="0">
                                    <p:tmAbs val="0"/>
                                  </p:iterate>
                                  <p:childTnLst>
                                    <p:set>
                                      <p:cBhvr>
                                        <p:cTn id="25" fill="hold"/>
                                        <p:tgtEl>
                                          <p:spTgt spid="878"/>
                                        </p:tgtEl>
                                        <p:attrNameLst>
                                          <p:attrName>style.visibility</p:attrName>
                                        </p:attrNameLst>
                                      </p:cBhvr>
                                      <p:to>
                                        <p:strVal val="visible"/>
                                      </p:to>
                                    </p:set>
                                    <p:anim calcmode="lin" valueType="num">
                                      <p:cBhvr>
                                        <p:cTn id="26" dur="1000" fill="hold"/>
                                        <p:tgtEl>
                                          <p:spTgt spid="878"/>
                                        </p:tgtEl>
                                        <p:attrNameLst>
                                          <p:attrName>ppt_x</p:attrName>
                                        </p:attrNameLst>
                                      </p:cBhvr>
                                      <p:tavLst>
                                        <p:tav tm="0">
                                          <p:val>
                                            <p:strVal val="0-#ppt_w/2"/>
                                          </p:val>
                                        </p:tav>
                                        <p:tav tm="100000">
                                          <p:val>
                                            <p:strVal val="#ppt_x"/>
                                          </p:val>
                                        </p:tav>
                                      </p:tavLst>
                                    </p:anim>
                                    <p:anim calcmode="lin" valueType="num">
                                      <p:cBhvr>
                                        <p:cTn id="27" dur="1000" fill="hold"/>
                                        <p:tgtEl>
                                          <p:spTgt spid="878"/>
                                        </p:tgtEl>
                                        <p:attrNameLst>
                                          <p:attrName>ppt_y</p:attrName>
                                        </p:attrNameLst>
                                      </p:cBhvr>
                                      <p:tavLst>
                                        <p:tav tm="0">
                                          <p:val>
                                            <p:strVal val="#ppt_y"/>
                                          </p:val>
                                        </p:tav>
                                        <p:tav tm="100000">
                                          <p:val>
                                            <p:strVal val="#ppt_y"/>
                                          </p:val>
                                        </p:tav>
                                      </p:tavLst>
                                    </p:anim>
                                  </p:childTnLst>
                                </p:cTn>
                              </p:par>
                            </p:childTnLst>
                          </p:cTn>
                        </p:par>
                        <p:par>
                          <p:cTn id="28" fill="hold">
                            <p:stCondLst>
                              <p:cond delay="4000"/>
                            </p:stCondLst>
                            <p:childTnLst>
                              <p:par>
                                <p:cTn id="29" presetClass="entr" nodeType="afterEffect" presetSubtype="8" presetID="2" grpId="6" fill="hold">
                                  <p:stCondLst>
                                    <p:cond delay="0"/>
                                  </p:stCondLst>
                                  <p:iterate type="el" backwards="0">
                                    <p:tmAbs val="0"/>
                                  </p:iterate>
                                  <p:childTnLst>
                                    <p:set>
                                      <p:cBhvr>
                                        <p:cTn id="30" fill="hold"/>
                                        <p:tgtEl>
                                          <p:spTgt spid="883"/>
                                        </p:tgtEl>
                                        <p:attrNameLst>
                                          <p:attrName>style.visibility</p:attrName>
                                        </p:attrNameLst>
                                      </p:cBhvr>
                                      <p:to>
                                        <p:strVal val="visible"/>
                                      </p:to>
                                    </p:set>
                                    <p:anim calcmode="lin" valueType="num">
                                      <p:cBhvr>
                                        <p:cTn id="31" dur="1000" fill="hold"/>
                                        <p:tgtEl>
                                          <p:spTgt spid="883"/>
                                        </p:tgtEl>
                                        <p:attrNameLst>
                                          <p:attrName>ppt_x</p:attrName>
                                        </p:attrNameLst>
                                      </p:cBhvr>
                                      <p:tavLst>
                                        <p:tav tm="0">
                                          <p:val>
                                            <p:strVal val="0-#ppt_w/2"/>
                                          </p:val>
                                        </p:tav>
                                        <p:tav tm="100000">
                                          <p:val>
                                            <p:strVal val="#ppt_x"/>
                                          </p:val>
                                        </p:tav>
                                      </p:tavLst>
                                    </p:anim>
                                    <p:anim calcmode="lin" valueType="num">
                                      <p:cBhvr>
                                        <p:cTn id="32" dur="1000" fill="hold"/>
                                        <p:tgtEl>
                                          <p:spTgt spid="8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82" grpId="1"/>
      <p:bldP build="whole" bldLvl="1" animBg="1" rev="0" advAuto="0" spid="885" grpId="3"/>
      <p:bldP build="whole" bldLvl="1" animBg="1" rev="0" advAuto="0" spid="878" grpId="5"/>
      <p:bldP build="whole" bldLvl="1" animBg="1" rev="0" advAuto="0" spid="884" grpId="4"/>
      <p:bldP build="whole" bldLvl="1" animBg="1" rev="0" advAuto="0" spid="881" grpId="2"/>
      <p:bldP build="whole" bldLvl="1" animBg="1" rev="0" advAuto="0" spid="883" grpId="6"/>
    </p:bldLst>
  </p:timing>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8" name="Line"/>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889" name="The Purpose of a System Is What It Does!"/>
          <p:cNvSpPr txBox="1"/>
          <p:nvPr/>
        </p:nvSpPr>
        <p:spPr>
          <a:xfrm>
            <a:off x="113513" y="987375"/>
            <a:ext cx="12419268" cy="9059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a:latin typeface="Chalkboard"/>
                <a:ea typeface="Chalkboard"/>
                <a:cs typeface="Chalkboard"/>
                <a:sym typeface="Chalkboard"/>
              </a:defRPr>
            </a:lvl1pPr>
          </a:lstStyle>
          <a:p>
            <a:pPr/>
            <a:r>
              <a:t>The Purpose of a System Is What It Does!</a:t>
            </a:r>
          </a:p>
        </p:txBody>
      </p:sp>
      <p:sp>
        <p:nvSpPr>
          <p:cNvPr id="890" name="What does a drained wetland do? It…"/>
          <p:cNvSpPr txBox="1"/>
          <p:nvPr/>
        </p:nvSpPr>
        <p:spPr>
          <a:xfrm>
            <a:off x="181302" y="2830672"/>
            <a:ext cx="15907737" cy="25760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4000">
                <a:latin typeface="Helvetica Neue Light"/>
                <a:ea typeface="Helvetica Neue Light"/>
                <a:cs typeface="Helvetica Neue Light"/>
                <a:sym typeface="Helvetica Neue Light"/>
              </a:defRPr>
            </a:pPr>
            <a:r>
              <a:t>What does a drained wetland do? It</a:t>
            </a:r>
          </a:p>
          <a:p>
            <a:pPr marL="228600" indent="-228600" algn="l">
              <a:buSzPct val="100000"/>
              <a:buChar char="•"/>
              <a:defRPr sz="4000">
                <a:latin typeface="Helvetica Neue Light"/>
                <a:ea typeface="Helvetica Neue Light"/>
                <a:cs typeface="Helvetica Neue Light"/>
                <a:sym typeface="Helvetica Neue Light"/>
              </a:defRPr>
            </a:pPr>
            <a:r>
              <a:t> provides land for human use (agriculture, built environment)</a:t>
            </a:r>
          </a:p>
          <a:p>
            <a:pPr marL="228600" indent="-228600" algn="l">
              <a:buSzPct val="100000"/>
              <a:buChar char="•"/>
              <a:defRPr sz="4000">
                <a:latin typeface="Helvetica Neue Light"/>
                <a:ea typeface="Helvetica Neue Light"/>
                <a:cs typeface="Helvetica Neue Light"/>
                <a:sym typeface="Helvetica Neue Light"/>
              </a:defRPr>
            </a:pPr>
            <a:r>
              <a:t> provides access to peat for humans</a:t>
            </a:r>
          </a:p>
          <a:p>
            <a:pPr marL="228600" indent="-228600" algn="l">
              <a:buSzPct val="100000"/>
              <a:buChar char="•"/>
              <a:defRPr sz="4000">
                <a:latin typeface="Helvetica Neue Light"/>
                <a:ea typeface="Helvetica Neue Light"/>
                <a:cs typeface="Helvetica Neue Light"/>
                <a:sym typeface="Helvetica Neue Light"/>
              </a:defRPr>
            </a:pPr>
            <a:r>
              <a:t> sustains very limited ecosystems</a:t>
            </a:r>
          </a:p>
        </p:txBody>
      </p:sp>
      <p:sp>
        <p:nvSpPr>
          <p:cNvPr id="891" name="Humans have changed what the systems in the ELSS do:"/>
          <p:cNvSpPr txBox="1"/>
          <p:nvPr/>
        </p:nvSpPr>
        <p:spPr>
          <a:xfrm>
            <a:off x="240513" y="1879233"/>
            <a:ext cx="16389246" cy="9059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a:latin typeface="Chalkboard"/>
                <a:ea typeface="Chalkboard"/>
                <a:cs typeface="Chalkboard"/>
                <a:sym typeface="Chalkboard"/>
              </a:defRPr>
            </a:lvl1pPr>
          </a:lstStyle>
          <a:p>
            <a:pPr/>
            <a:r>
              <a:t>Humans have changed what the systems in the ELSS do:</a:t>
            </a:r>
          </a:p>
        </p:txBody>
      </p:sp>
      <p:pic>
        <p:nvPicPr>
          <p:cNvPr id="892" name="Screen Shot 2022-06-05 at 6.18.43 PM.png" descr="Screen Shot 2022-06-05 at 6.18.43 PM.png"/>
          <p:cNvPicPr>
            <a:picLocks noChangeAspect="1"/>
          </p:cNvPicPr>
          <p:nvPr/>
        </p:nvPicPr>
        <p:blipFill>
          <a:blip r:embed="rId2">
            <a:extLst/>
          </a:blip>
          <a:stretch>
            <a:fillRect/>
          </a:stretch>
        </p:blipFill>
        <p:spPr>
          <a:xfrm>
            <a:off x="15354300" y="8597900"/>
            <a:ext cx="7715575" cy="5118100"/>
          </a:xfrm>
          <a:prstGeom prst="rect">
            <a:avLst/>
          </a:prstGeom>
          <a:ln w="12700">
            <a:miter lim="400000"/>
          </a:ln>
        </p:spPr>
      </p:pic>
      <p:pic>
        <p:nvPicPr>
          <p:cNvPr id="893" name="Screen Shot 2022-06-05 at 6.17.58 PM.png" descr="Screen Shot 2022-06-05 at 6.17.58 PM.png"/>
          <p:cNvPicPr>
            <a:picLocks noChangeAspect="1"/>
          </p:cNvPicPr>
          <p:nvPr/>
        </p:nvPicPr>
        <p:blipFill>
          <a:blip r:embed="rId3">
            <a:extLst/>
          </a:blip>
          <a:stretch>
            <a:fillRect/>
          </a:stretch>
        </p:blipFill>
        <p:spPr>
          <a:xfrm>
            <a:off x="19276703" y="8597900"/>
            <a:ext cx="7721786" cy="5118100"/>
          </a:xfrm>
          <a:prstGeom prst="rect">
            <a:avLst/>
          </a:prstGeom>
          <a:ln w="12700">
            <a:miter lim="400000"/>
          </a:ln>
        </p:spPr>
      </p:pic>
      <p:pic>
        <p:nvPicPr>
          <p:cNvPr id="894" name="Screen Shot 2022-06-05 at 6.17.22 PM.png" descr="Screen Shot 2022-06-05 at 6.17.22 PM.png"/>
          <p:cNvPicPr>
            <a:picLocks noChangeAspect="1"/>
          </p:cNvPicPr>
          <p:nvPr/>
        </p:nvPicPr>
        <p:blipFill>
          <a:blip r:embed="rId4">
            <a:extLst/>
          </a:blip>
          <a:stretch>
            <a:fillRect/>
          </a:stretch>
        </p:blipFill>
        <p:spPr>
          <a:xfrm>
            <a:off x="6673850" y="8597900"/>
            <a:ext cx="8721360" cy="5118100"/>
          </a:xfrm>
          <a:prstGeom prst="rect">
            <a:avLst/>
          </a:prstGeom>
          <a:ln w="12700">
            <a:miter lim="400000"/>
          </a:ln>
        </p:spPr>
      </p:pic>
      <p:pic>
        <p:nvPicPr>
          <p:cNvPr id="895" name="Screen Shot 2022-06-05 at 6.15.23 PM.png" descr="Screen Shot 2022-06-05 at 6.15.23 PM.png"/>
          <p:cNvPicPr>
            <a:picLocks noChangeAspect="1"/>
          </p:cNvPicPr>
          <p:nvPr/>
        </p:nvPicPr>
        <p:blipFill>
          <a:blip r:embed="rId5">
            <a:extLst/>
          </a:blip>
          <a:stretch>
            <a:fillRect/>
          </a:stretch>
        </p:blipFill>
        <p:spPr>
          <a:xfrm>
            <a:off x="-495300" y="8597900"/>
            <a:ext cx="7662358" cy="5118100"/>
          </a:xfrm>
          <a:prstGeom prst="rect">
            <a:avLst/>
          </a:prstGeom>
          <a:ln w="12700">
            <a:miter lim="400000"/>
          </a:ln>
        </p:spPr>
      </p:pic>
      <p:sp>
        <p:nvSpPr>
          <p:cNvPr id="896" name="How to Safeguard the Earth’s Life-Support System"/>
          <p:cNvSpPr txBox="1"/>
          <p:nvPr/>
        </p:nvSpPr>
        <p:spPr>
          <a:xfrm>
            <a:off x="158700" y="68312"/>
            <a:ext cx="13448450"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How to Safeguard the Earth’s Life-Support System</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8" name="Line"/>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899" name="The Purpose of a System Is What It Does!"/>
          <p:cNvSpPr txBox="1"/>
          <p:nvPr/>
        </p:nvSpPr>
        <p:spPr>
          <a:xfrm>
            <a:off x="113513" y="987375"/>
            <a:ext cx="12419268" cy="9059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a:latin typeface="Chalkboard"/>
                <a:ea typeface="Chalkboard"/>
                <a:cs typeface="Chalkboard"/>
                <a:sym typeface="Chalkboard"/>
              </a:defRPr>
            </a:lvl1pPr>
          </a:lstStyle>
          <a:p>
            <a:pPr/>
            <a:r>
              <a:t>The Purpose of a System Is What It Does!</a:t>
            </a:r>
          </a:p>
        </p:txBody>
      </p:sp>
      <p:sp>
        <p:nvSpPr>
          <p:cNvPr id="900" name="What does an industrial forest do? It…"/>
          <p:cNvSpPr txBox="1"/>
          <p:nvPr/>
        </p:nvSpPr>
        <p:spPr>
          <a:xfrm>
            <a:off x="206702" y="2913222"/>
            <a:ext cx="15907737" cy="19537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4000">
                <a:latin typeface="Helvetica Neue Light"/>
                <a:ea typeface="Helvetica Neue Light"/>
                <a:cs typeface="Helvetica Neue Light"/>
                <a:sym typeface="Helvetica Neue Light"/>
              </a:defRPr>
            </a:pPr>
            <a:r>
              <a:t>What does an industrial forest do? It</a:t>
            </a:r>
          </a:p>
          <a:p>
            <a:pPr marL="228600" indent="-228600" algn="l">
              <a:buSzPct val="100000"/>
              <a:buChar char="•"/>
              <a:defRPr sz="4000">
                <a:latin typeface="Helvetica Neue Light"/>
                <a:ea typeface="Helvetica Neue Light"/>
                <a:cs typeface="Helvetica Neue Light"/>
                <a:sym typeface="Helvetica Neue Light"/>
              </a:defRPr>
            </a:pPr>
            <a:r>
              <a:t> provides wood for production of consumer goods</a:t>
            </a:r>
          </a:p>
          <a:p>
            <a:pPr marL="228600" indent="-228600" algn="l">
              <a:buSzPct val="100000"/>
              <a:buChar char="•"/>
              <a:defRPr sz="4000">
                <a:latin typeface="Helvetica Neue Light"/>
                <a:ea typeface="Helvetica Neue Light"/>
                <a:cs typeface="Helvetica Neue Light"/>
                <a:sym typeface="Helvetica Neue Light"/>
              </a:defRPr>
            </a:pPr>
            <a:r>
              <a:t> sustains very limited and unstable ecosystems</a:t>
            </a:r>
          </a:p>
        </p:txBody>
      </p:sp>
      <p:sp>
        <p:nvSpPr>
          <p:cNvPr id="901" name="Humans have changed what the systems in the ELSS do:"/>
          <p:cNvSpPr txBox="1"/>
          <p:nvPr/>
        </p:nvSpPr>
        <p:spPr>
          <a:xfrm>
            <a:off x="240513" y="1879233"/>
            <a:ext cx="16389246" cy="9059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a:latin typeface="Chalkboard"/>
                <a:ea typeface="Chalkboard"/>
                <a:cs typeface="Chalkboard"/>
                <a:sym typeface="Chalkboard"/>
              </a:defRPr>
            </a:lvl1pPr>
          </a:lstStyle>
          <a:p>
            <a:pPr/>
            <a:r>
              <a:t>Humans have changed what the systems in the ELSS do:</a:t>
            </a:r>
          </a:p>
        </p:txBody>
      </p:sp>
      <p:pic>
        <p:nvPicPr>
          <p:cNvPr id="902" name="Screen Shot 2022-06-05 at 6.08.43 PM.png" descr="Screen Shot 2022-06-05 at 6.08.43 PM.png"/>
          <p:cNvPicPr>
            <a:picLocks noChangeAspect="1"/>
          </p:cNvPicPr>
          <p:nvPr/>
        </p:nvPicPr>
        <p:blipFill>
          <a:blip r:embed="rId2">
            <a:extLst/>
          </a:blip>
          <a:stretch>
            <a:fillRect/>
          </a:stretch>
        </p:blipFill>
        <p:spPr>
          <a:xfrm>
            <a:off x="-31750" y="8636665"/>
            <a:ext cx="8918884" cy="5118101"/>
          </a:xfrm>
          <a:prstGeom prst="rect">
            <a:avLst/>
          </a:prstGeom>
          <a:ln w="12700">
            <a:miter lim="400000"/>
          </a:ln>
        </p:spPr>
      </p:pic>
      <p:pic>
        <p:nvPicPr>
          <p:cNvPr id="903" name="Screen Shot 2022-06-05 at 6.07.41 PM.png" descr="Screen Shot 2022-06-05 at 6.07.41 PM.png"/>
          <p:cNvPicPr>
            <a:picLocks noChangeAspect="1"/>
          </p:cNvPicPr>
          <p:nvPr/>
        </p:nvPicPr>
        <p:blipFill>
          <a:blip r:embed="rId3">
            <a:extLst/>
          </a:blip>
          <a:stretch>
            <a:fillRect/>
          </a:stretch>
        </p:blipFill>
        <p:spPr>
          <a:xfrm>
            <a:off x="6838950" y="8636665"/>
            <a:ext cx="8186209" cy="5118101"/>
          </a:xfrm>
          <a:prstGeom prst="rect">
            <a:avLst/>
          </a:prstGeom>
          <a:ln w="12700">
            <a:miter lim="400000"/>
          </a:ln>
        </p:spPr>
      </p:pic>
      <p:pic>
        <p:nvPicPr>
          <p:cNvPr id="904" name="Screen Shot 2022-06-05 at 6.06.11 PM.png" descr="Screen Shot 2022-06-05 at 6.06.11 PM.png"/>
          <p:cNvPicPr>
            <a:picLocks noChangeAspect="1"/>
          </p:cNvPicPr>
          <p:nvPr/>
        </p:nvPicPr>
        <p:blipFill>
          <a:blip r:embed="rId4">
            <a:extLst/>
          </a:blip>
          <a:stretch>
            <a:fillRect/>
          </a:stretch>
        </p:blipFill>
        <p:spPr>
          <a:xfrm>
            <a:off x="13950950" y="8636665"/>
            <a:ext cx="8485272" cy="5118101"/>
          </a:xfrm>
          <a:prstGeom prst="rect">
            <a:avLst/>
          </a:prstGeom>
          <a:ln w="12700">
            <a:miter lim="400000"/>
          </a:ln>
        </p:spPr>
      </p:pic>
      <p:pic>
        <p:nvPicPr>
          <p:cNvPr id="905" name="Screen Shot 2022-06-05 at 6.11.20 PM.png" descr="Screen Shot 2022-06-05 at 6.11.20 PM.png"/>
          <p:cNvPicPr>
            <a:picLocks noChangeAspect="1"/>
          </p:cNvPicPr>
          <p:nvPr/>
        </p:nvPicPr>
        <p:blipFill>
          <a:blip r:embed="rId5">
            <a:extLst/>
          </a:blip>
          <a:stretch>
            <a:fillRect/>
          </a:stretch>
        </p:blipFill>
        <p:spPr>
          <a:xfrm>
            <a:off x="20224750" y="8636665"/>
            <a:ext cx="6971206" cy="5118101"/>
          </a:xfrm>
          <a:prstGeom prst="rect">
            <a:avLst/>
          </a:prstGeom>
          <a:ln w="12700">
            <a:miter lim="400000"/>
          </a:ln>
        </p:spPr>
      </p:pic>
      <p:sp>
        <p:nvSpPr>
          <p:cNvPr id="906" name="How to Safeguard the Earth’s Life-Support System"/>
          <p:cNvSpPr txBox="1"/>
          <p:nvPr/>
        </p:nvSpPr>
        <p:spPr>
          <a:xfrm>
            <a:off x="158700" y="68312"/>
            <a:ext cx="13448450"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How to Safeguard the Earth’s Life-Support System</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8" name="Line"/>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909" name="The Purpose of a System Is What It Does!"/>
          <p:cNvSpPr txBox="1"/>
          <p:nvPr/>
        </p:nvSpPr>
        <p:spPr>
          <a:xfrm>
            <a:off x="113513" y="987375"/>
            <a:ext cx="12419268" cy="9059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a:latin typeface="Chalkboard"/>
                <a:ea typeface="Chalkboard"/>
                <a:cs typeface="Chalkboard"/>
                <a:sym typeface="Chalkboard"/>
              </a:defRPr>
            </a:lvl1pPr>
          </a:lstStyle>
          <a:p>
            <a:pPr/>
            <a:r>
              <a:t>The Purpose of a System Is What It Does!</a:t>
            </a:r>
          </a:p>
        </p:txBody>
      </p:sp>
      <p:sp>
        <p:nvSpPr>
          <p:cNvPr id="910" name="Safeguarding the Earth’s life-support system requires safeguarding the purpose of the systems that constitute the Earth’s life-support system:"/>
          <p:cNvSpPr txBox="1"/>
          <p:nvPr/>
        </p:nvSpPr>
        <p:spPr>
          <a:xfrm>
            <a:off x="978620" y="3278242"/>
            <a:ext cx="22796700" cy="178314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5500">
                <a:latin typeface="Helvetica Neue Light"/>
                <a:ea typeface="Helvetica Neue Light"/>
                <a:cs typeface="Helvetica Neue Light"/>
                <a:sym typeface="Helvetica Neue Light"/>
              </a:defRPr>
            </a:lvl1pPr>
          </a:lstStyle>
          <a:p>
            <a:pPr/>
            <a:r>
              <a:t>Safeguarding the Earth’s life-support system requires safeguarding the purpose of the systems that constitute the Earth’s life-support system:</a:t>
            </a:r>
          </a:p>
        </p:txBody>
      </p:sp>
      <p:sp>
        <p:nvSpPr>
          <p:cNvPr id="911" name="Humans HAVE CHANGED the purpose of the ELSS do!"/>
          <p:cNvSpPr txBox="1"/>
          <p:nvPr/>
        </p:nvSpPr>
        <p:spPr>
          <a:xfrm>
            <a:off x="240513" y="1879233"/>
            <a:ext cx="15510069" cy="9059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a:latin typeface="Chalkboard"/>
                <a:ea typeface="Chalkboard"/>
                <a:cs typeface="Chalkboard"/>
                <a:sym typeface="Chalkboard"/>
              </a:defRPr>
            </a:lvl1pPr>
          </a:lstStyle>
          <a:p>
            <a:pPr/>
            <a:r>
              <a:t>Humans HAVE CHANGED the purpose of the ELSS do!</a:t>
            </a:r>
          </a:p>
        </p:txBody>
      </p:sp>
      <p:sp>
        <p:nvSpPr>
          <p:cNvPr id="912" name="We need a Convention on the Right of all systems in the ELSS to maintain their purpose"/>
          <p:cNvSpPr txBox="1"/>
          <p:nvPr/>
        </p:nvSpPr>
        <p:spPr>
          <a:xfrm>
            <a:off x="1008169" y="8639555"/>
            <a:ext cx="22737603" cy="1933698"/>
          </a:xfrm>
          <a:prstGeom prst="rect">
            <a:avLst/>
          </a:prstGeom>
          <a:solidFill>
            <a:srgbClr val="F6E079"/>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6000">
                <a:latin typeface="Helvetica Neue Light"/>
                <a:ea typeface="Helvetica Neue Light"/>
                <a:cs typeface="Helvetica Neue Light"/>
                <a:sym typeface="Helvetica Neue Light"/>
              </a:defRPr>
            </a:lvl1pPr>
          </a:lstStyle>
          <a:p>
            <a:pPr/>
            <a:r>
              <a:t>We need a Convention on the Right of all systems in the ELSS to maintain their purpose</a:t>
            </a:r>
          </a:p>
        </p:txBody>
      </p:sp>
      <p:sp>
        <p:nvSpPr>
          <p:cNvPr id="913" name="We need to protect the Purpose of the Earth’s life-support system and all its systems"/>
          <p:cNvSpPr txBox="1"/>
          <p:nvPr/>
        </p:nvSpPr>
        <p:spPr>
          <a:xfrm>
            <a:off x="968301" y="5891151"/>
            <a:ext cx="22817340" cy="1933698"/>
          </a:xfrm>
          <a:prstGeom prst="rect">
            <a:avLst/>
          </a:prstGeom>
          <a:solidFill>
            <a:srgbClr val="F6E079"/>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6000">
                <a:latin typeface="Helvetica Neue Light"/>
                <a:ea typeface="Helvetica Neue Light"/>
                <a:cs typeface="Helvetica Neue Light"/>
                <a:sym typeface="Helvetica Neue Light"/>
              </a:defRPr>
            </a:lvl1pPr>
          </a:lstStyle>
          <a:p>
            <a:pPr/>
            <a:r>
              <a:t>We need to protect the Purpose of the Earth’s life-support system and all its systems</a:t>
            </a:r>
          </a:p>
        </p:txBody>
      </p:sp>
      <p:sp>
        <p:nvSpPr>
          <p:cNvPr id="914" name="How to Safeguard the Earth’s Life-Support System"/>
          <p:cNvSpPr txBox="1"/>
          <p:nvPr/>
        </p:nvSpPr>
        <p:spPr>
          <a:xfrm>
            <a:off x="158700" y="68312"/>
            <a:ext cx="13448450"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How to Safeguard the Earth’s Life-Support System</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910"/>
                                        </p:tgtEl>
                                        <p:attrNameLst>
                                          <p:attrName>style.visibility</p:attrName>
                                        </p:attrNameLst>
                                      </p:cBhvr>
                                      <p:to>
                                        <p:strVal val="visible"/>
                                      </p:to>
                                    </p:set>
                                    <p:anim calcmode="lin" valueType="num">
                                      <p:cBhvr>
                                        <p:cTn id="7" dur="1000" fill="hold"/>
                                        <p:tgtEl>
                                          <p:spTgt spid="910"/>
                                        </p:tgtEl>
                                        <p:attrNameLst>
                                          <p:attrName>ppt_x</p:attrName>
                                        </p:attrNameLst>
                                      </p:cBhvr>
                                      <p:tavLst>
                                        <p:tav tm="0">
                                          <p:val>
                                            <p:strVal val="#ppt_x"/>
                                          </p:val>
                                        </p:tav>
                                        <p:tav tm="100000">
                                          <p:val>
                                            <p:strVal val="#ppt_x"/>
                                          </p:val>
                                        </p:tav>
                                      </p:tavLst>
                                    </p:anim>
                                    <p:anim calcmode="lin" valueType="num">
                                      <p:cBhvr>
                                        <p:cTn id="8" dur="1000" fill="hold"/>
                                        <p:tgtEl>
                                          <p:spTgt spid="9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4" presetID="2" grpId="2" fill="hold">
                                  <p:stCondLst>
                                    <p:cond delay="0"/>
                                  </p:stCondLst>
                                  <p:iterate type="el" backwards="0">
                                    <p:tmAbs val="0"/>
                                  </p:iterate>
                                  <p:childTnLst>
                                    <p:set>
                                      <p:cBhvr>
                                        <p:cTn id="12" fill="hold"/>
                                        <p:tgtEl>
                                          <p:spTgt spid="913"/>
                                        </p:tgtEl>
                                        <p:attrNameLst>
                                          <p:attrName>style.visibility</p:attrName>
                                        </p:attrNameLst>
                                      </p:cBhvr>
                                      <p:to>
                                        <p:strVal val="visible"/>
                                      </p:to>
                                    </p:set>
                                    <p:anim calcmode="lin" valueType="num">
                                      <p:cBhvr>
                                        <p:cTn id="13" dur="1000" fill="hold"/>
                                        <p:tgtEl>
                                          <p:spTgt spid="913"/>
                                        </p:tgtEl>
                                        <p:attrNameLst>
                                          <p:attrName>ppt_x</p:attrName>
                                        </p:attrNameLst>
                                      </p:cBhvr>
                                      <p:tavLst>
                                        <p:tav tm="0">
                                          <p:val>
                                            <p:strVal val="#ppt_x"/>
                                          </p:val>
                                        </p:tav>
                                        <p:tav tm="100000">
                                          <p:val>
                                            <p:strVal val="#ppt_x"/>
                                          </p:val>
                                        </p:tav>
                                      </p:tavLst>
                                    </p:anim>
                                    <p:anim calcmode="lin" valueType="num">
                                      <p:cBhvr>
                                        <p:cTn id="14" dur="1000" fill="hold"/>
                                        <p:tgtEl>
                                          <p:spTgt spid="9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4" presetID="2" grpId="3" fill="hold">
                                  <p:stCondLst>
                                    <p:cond delay="0"/>
                                  </p:stCondLst>
                                  <p:iterate type="el" backwards="0">
                                    <p:tmAbs val="0"/>
                                  </p:iterate>
                                  <p:childTnLst>
                                    <p:set>
                                      <p:cBhvr>
                                        <p:cTn id="18" fill="hold"/>
                                        <p:tgtEl>
                                          <p:spTgt spid="912"/>
                                        </p:tgtEl>
                                        <p:attrNameLst>
                                          <p:attrName>style.visibility</p:attrName>
                                        </p:attrNameLst>
                                      </p:cBhvr>
                                      <p:to>
                                        <p:strVal val="visible"/>
                                      </p:to>
                                    </p:set>
                                    <p:anim calcmode="lin" valueType="num">
                                      <p:cBhvr>
                                        <p:cTn id="19" dur="1000" fill="hold"/>
                                        <p:tgtEl>
                                          <p:spTgt spid="912"/>
                                        </p:tgtEl>
                                        <p:attrNameLst>
                                          <p:attrName>ppt_x</p:attrName>
                                        </p:attrNameLst>
                                      </p:cBhvr>
                                      <p:tavLst>
                                        <p:tav tm="0">
                                          <p:val>
                                            <p:strVal val="#ppt_x"/>
                                          </p:val>
                                        </p:tav>
                                        <p:tav tm="100000">
                                          <p:val>
                                            <p:strVal val="#ppt_x"/>
                                          </p:val>
                                        </p:tav>
                                      </p:tavLst>
                                    </p:anim>
                                    <p:anim calcmode="lin" valueType="num">
                                      <p:cBhvr>
                                        <p:cTn id="20" dur="1000" fill="hold"/>
                                        <p:tgtEl>
                                          <p:spTgt spid="9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10" grpId="1"/>
      <p:bldP build="whole" bldLvl="1" animBg="1" rev="0" advAuto="0" spid="913" grpId="2"/>
      <p:bldP build="whole" bldLvl="1" animBg="1" rev="0" advAuto="0" spid="912" grpId="3"/>
    </p:bldLst>
  </p:timing>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6" name="The Syndrome of Modern Global Change has evolved into a Planetary Emergency"/>
          <p:cNvSpPr txBox="1"/>
          <p:nvPr/>
        </p:nvSpPr>
        <p:spPr>
          <a:xfrm>
            <a:off x="1199044" y="1152475"/>
            <a:ext cx="21985911" cy="812801"/>
          </a:xfrm>
          <a:prstGeom prst="rect">
            <a:avLst/>
          </a:prstGeom>
          <a:solidFill>
            <a:srgbClr val="DCDEE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4700"/>
            </a:lvl1pPr>
          </a:lstStyle>
          <a:p>
            <a:pPr/>
            <a:r>
              <a:t>The Syndrome of Modern Global Change has evolved into a Planetary Emergency</a:t>
            </a:r>
          </a:p>
        </p:txBody>
      </p:sp>
      <p:sp>
        <p:nvSpPr>
          <p:cNvPr id="917" name="Homo sapiens has evolved into the most invasive species within the…"/>
          <p:cNvSpPr txBox="1"/>
          <p:nvPr/>
        </p:nvSpPr>
        <p:spPr>
          <a:xfrm>
            <a:off x="1182656" y="2170807"/>
            <a:ext cx="21975089" cy="2235201"/>
          </a:xfrm>
          <a:prstGeom prst="rect">
            <a:avLst/>
          </a:prstGeom>
          <a:solidFill>
            <a:srgbClr val="DCDEE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700"/>
            </a:pPr>
            <a:r>
              <a:t>Homo sapiens has evolved into the most invasive species within the </a:t>
            </a:r>
          </a:p>
          <a:p>
            <a:pPr defTabSz="457200">
              <a:defRPr sz="4700"/>
            </a:pPr>
            <a:r>
              <a:t>Earth’s life-support system, </a:t>
            </a:r>
          </a:p>
          <a:p>
            <a:pPr defTabSz="457200">
              <a:defRPr sz="4700"/>
            </a:pPr>
            <a:r>
              <a:t>comparable in growth and impact to a virus in a living organism</a:t>
            </a:r>
          </a:p>
        </p:txBody>
      </p:sp>
      <p:sp>
        <p:nvSpPr>
          <p:cNvPr id="918" name="Line"/>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919" name="My Reasoning"/>
          <p:cNvSpPr txBox="1"/>
          <p:nvPr/>
        </p:nvSpPr>
        <p:spPr>
          <a:xfrm>
            <a:off x="158700" y="68312"/>
            <a:ext cx="3929089"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My Reasoning</a:t>
            </a:r>
          </a:p>
        </p:txBody>
      </p:sp>
      <p:sp>
        <p:nvSpPr>
          <p:cNvPr id="920" name="Being in control of the planet, a therapy requires that…"/>
          <p:cNvSpPr txBox="1"/>
          <p:nvPr/>
        </p:nvSpPr>
        <p:spPr>
          <a:xfrm>
            <a:off x="1179786" y="4578622"/>
            <a:ext cx="21980827" cy="1524001"/>
          </a:xfrm>
          <a:prstGeom prst="rect">
            <a:avLst/>
          </a:prstGeom>
          <a:solidFill>
            <a:srgbClr val="DCDEE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700"/>
            </a:pPr>
            <a:r>
              <a:t>Being in control of the planet, a therapy requires that </a:t>
            </a:r>
          </a:p>
          <a:p>
            <a:pPr defTabSz="457200">
              <a:defRPr sz="4700"/>
            </a:pPr>
            <a:r>
              <a:t>the “virus” transforms itself into the healer</a:t>
            </a:r>
          </a:p>
        </p:txBody>
      </p:sp>
      <p:sp>
        <p:nvSpPr>
          <p:cNvPr id="921" name="Therapy requires an official purpose of economy aligned to the de facto purpose"/>
          <p:cNvSpPr txBox="1"/>
          <p:nvPr/>
        </p:nvSpPr>
        <p:spPr>
          <a:xfrm>
            <a:off x="1158465" y="8070601"/>
            <a:ext cx="22067069" cy="812801"/>
          </a:xfrm>
          <a:prstGeom prst="rect">
            <a:avLst/>
          </a:prstGeom>
          <a:solidFill>
            <a:srgbClr val="E0DBBC"/>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700"/>
            </a:pPr>
            <a:r>
              <a:t>Therapy requires an official purpose of economy aligned to the </a:t>
            </a:r>
            <a:r>
              <a:rPr i="1">
                <a:latin typeface="Helvetica"/>
                <a:ea typeface="Helvetica"/>
                <a:cs typeface="Helvetica"/>
                <a:sym typeface="Helvetica"/>
              </a:rPr>
              <a:t>de facto</a:t>
            </a:r>
            <a:r>
              <a:t> purpose</a:t>
            </a:r>
          </a:p>
        </p:txBody>
      </p:sp>
      <p:sp>
        <p:nvSpPr>
          <p:cNvPr id="922" name="An economy that meets the needs of the present while…"/>
          <p:cNvSpPr txBox="1"/>
          <p:nvPr/>
        </p:nvSpPr>
        <p:spPr>
          <a:xfrm>
            <a:off x="1170314" y="9154765"/>
            <a:ext cx="22043373" cy="2235201"/>
          </a:xfrm>
          <a:prstGeom prst="rect">
            <a:avLst/>
          </a:prstGeom>
          <a:solidFill>
            <a:srgbClr val="E0C5BA"/>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700"/>
            </a:pPr>
            <a:r>
              <a:t>An economy that meets the needs of the present while </a:t>
            </a:r>
          </a:p>
          <a:p>
            <a:pPr defTabSz="457200">
              <a:defRPr sz="4700"/>
            </a:pPr>
            <a:r>
              <a:t>safeguarding the Earth’s life-support system </a:t>
            </a:r>
          </a:p>
          <a:p>
            <a:pPr defTabSz="457200">
              <a:defRPr sz="4700"/>
            </a:pPr>
            <a:r>
              <a:t>on which the welfare of current and future generations of al life depends</a:t>
            </a:r>
          </a:p>
        </p:txBody>
      </p:sp>
      <p:sp>
        <p:nvSpPr>
          <p:cNvPr id="923" name="At the End: Comments on how to safeguard the Earth’s life-support system"/>
          <p:cNvSpPr txBox="1"/>
          <p:nvPr/>
        </p:nvSpPr>
        <p:spPr>
          <a:xfrm>
            <a:off x="1136666" y="11661328"/>
            <a:ext cx="22067068" cy="812801"/>
          </a:xfrm>
          <a:prstGeom prst="rect">
            <a:avLst/>
          </a:prstGeom>
          <a:solidFill>
            <a:srgbClr val="E0C5BA"/>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4700"/>
            </a:lvl1pPr>
          </a:lstStyle>
          <a:p>
            <a:pPr/>
            <a:r>
              <a:t>At the End: Comments on how to safeguard the Earth’s life-support system</a:t>
            </a:r>
          </a:p>
        </p:txBody>
      </p:sp>
      <p:sp>
        <p:nvSpPr>
          <p:cNvPr id="924" name="The Root Cause for the Syndrome of Modern Global Change is…"/>
          <p:cNvSpPr txBox="1"/>
          <p:nvPr/>
        </p:nvSpPr>
        <p:spPr>
          <a:xfrm>
            <a:off x="1158465" y="6271220"/>
            <a:ext cx="22067070" cy="1524001"/>
          </a:xfrm>
          <a:prstGeom prst="rect">
            <a:avLst/>
          </a:prstGeom>
          <a:solidFill>
            <a:srgbClr val="E0DBBC"/>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700"/>
            </a:pPr>
            <a:r>
              <a:t>The Root Cause for the Syndrome of Modern Global Change is</a:t>
            </a:r>
          </a:p>
          <a:p>
            <a:pPr defTabSz="457200">
              <a:defRPr sz="4700"/>
            </a:pPr>
            <a:r>
              <a:t>an official purpose of economy that is in conflict with the </a:t>
            </a:r>
            <a:r>
              <a:rPr i="1">
                <a:latin typeface="Helvetica"/>
                <a:ea typeface="Helvetica"/>
                <a:cs typeface="Helvetica"/>
                <a:sym typeface="Helvetica"/>
              </a:rPr>
              <a:t>de facto</a:t>
            </a:r>
            <a:r>
              <a:t> purpose.</a:t>
            </a:r>
          </a:p>
        </p:txBody>
      </p:sp>
      <p:sp>
        <p:nvSpPr>
          <p:cNvPr id="925" name="Thank You!…"/>
          <p:cNvSpPr txBox="1"/>
          <p:nvPr/>
        </p:nvSpPr>
        <p:spPr>
          <a:xfrm rot="19800000">
            <a:off x="1162574" y="6000502"/>
            <a:ext cx="22015253" cy="1625601"/>
          </a:xfrm>
          <a:prstGeom prst="rect">
            <a:avLst/>
          </a:prstGeom>
          <a:solidFill>
            <a:srgbClr val="A6AAA9"/>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Thank You!</a:t>
            </a:r>
          </a:p>
          <a:p>
            <a:pPr/>
            <a:r>
              <a:t>Questions?</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 grpId="1" fill="hold">
                                  <p:stCondLst>
                                    <p:cond delay="0"/>
                                  </p:stCondLst>
                                  <p:iterate type="lt" backwards="0">
                                    <p:tmAbs val="0"/>
                                  </p:iterate>
                                  <p:childTnLst>
                                    <p:set>
                                      <p:cBhvr>
                                        <p:cTn id="6" fill="hold"/>
                                        <p:tgtEl>
                                          <p:spTgt spid="925"/>
                                        </p:tgtEl>
                                        <p:attrNameLst>
                                          <p:attrName>style.visibility</p:attrName>
                                        </p:attrNameLst>
                                      </p:cBhvr>
                                      <p:to>
                                        <p:strVal val="visible"/>
                                      </p:to>
                                    </p:set>
                                    <p:anim calcmode="lin" valueType="num">
                                      <p:cBhvr>
                                        <p:cTn id="7" dur="1000" fill="hold"/>
                                        <p:tgtEl>
                                          <p:spTgt spid="925"/>
                                        </p:tgtEl>
                                        <p:attrNameLst>
                                          <p:attrName>ppt_x</p:attrName>
                                        </p:attrNameLst>
                                      </p:cBhvr>
                                      <p:tavLst>
                                        <p:tav tm="0">
                                          <p:val>
                                            <p:strVal val="0-#ppt_w/2"/>
                                          </p:val>
                                        </p:tav>
                                        <p:tav tm="100000">
                                          <p:val>
                                            <p:strVal val="#ppt_x"/>
                                          </p:val>
                                        </p:tav>
                                      </p:tavLst>
                                    </p:anim>
                                    <p:anim calcmode="lin" valueType="num">
                                      <p:cBhvr>
                                        <p:cTn id="8" dur="1000" fill="hold"/>
                                        <p:tgtEl>
                                          <p:spTgt spid="92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xit" nodeType="clickEffect" presetSubtype="2" presetID="2" grpId="2" fill="hold">
                                  <p:stCondLst>
                                    <p:cond delay="0"/>
                                  </p:stCondLst>
                                  <p:iterate type="lt" backwards="0">
                                    <p:tmAbs val="0"/>
                                  </p:iterate>
                                  <p:childTnLst>
                                    <p:anim calcmode="lin" valueType="num">
                                      <p:cBhvr>
                                        <p:cTn id="12" dur="1000" fill="hold"/>
                                        <p:tgtEl>
                                          <p:spTgt spid="925"/>
                                        </p:tgtEl>
                                        <p:attrNameLst>
                                          <p:attrName>ppt_x</p:attrName>
                                        </p:attrNameLst>
                                      </p:cBhvr>
                                      <p:tavLst>
                                        <p:tav tm="0">
                                          <p:val>
                                            <p:strVal val="ppt_x"/>
                                          </p:val>
                                        </p:tav>
                                        <p:tav tm="100000">
                                          <p:val>
                                            <p:strVal val="1+ppt_w/2"/>
                                          </p:val>
                                        </p:tav>
                                      </p:tavLst>
                                    </p:anim>
                                    <p:anim calcmode="lin" valueType="num">
                                      <p:cBhvr>
                                        <p:cTn id="13" dur="1000" fill="hold"/>
                                        <p:tgtEl>
                                          <p:spTgt spid="925"/>
                                        </p:tgtEl>
                                        <p:attrNameLst>
                                          <p:attrName>ppt_y</p:attrName>
                                        </p:attrNameLst>
                                      </p:cBhvr>
                                      <p:tavLst>
                                        <p:tav tm="0">
                                          <p:val>
                                            <p:strVal val="ppt_y"/>
                                          </p:val>
                                        </p:tav>
                                        <p:tav tm="100000">
                                          <p:val>
                                            <p:strVal val="ppt_y"/>
                                          </p:val>
                                        </p:tav>
                                      </p:tavLst>
                                    </p:anim>
                                    <p:set>
                                      <p:cBhvr>
                                        <p:cTn id="14" fill="hold">
                                          <p:stCondLst>
                                            <p:cond delay="999"/>
                                          </p:stCondLst>
                                        </p:cTn>
                                        <p:tgtEl>
                                          <p:spTgt spid="925"/>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25" grpId="2"/>
      <p:bldP build="whole" bldLvl="1" animBg="1" rev="0" advAuto="0" spid="925"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 name="Line"/>
          <p:cNvSpPr/>
          <p:nvPr/>
        </p:nvSpPr>
        <p:spPr>
          <a:xfrm>
            <a:off x="-89523" y="934243"/>
            <a:ext cx="24563045"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189" name="Some of us call it the Anthropocene: The epoch of our making"/>
          <p:cNvSpPr txBox="1"/>
          <p:nvPr/>
        </p:nvSpPr>
        <p:spPr>
          <a:xfrm>
            <a:off x="309630" y="2437737"/>
            <a:ext cx="13675361" cy="7091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000">
                <a:latin typeface="Helvetica Neue Light"/>
                <a:ea typeface="Helvetica Neue Light"/>
                <a:cs typeface="Helvetica Neue Light"/>
                <a:sym typeface="Helvetica Neue Light"/>
              </a:defRPr>
            </a:lvl1pPr>
          </a:lstStyle>
          <a:p>
            <a:pPr/>
            <a:r>
              <a:t>Some of us call it the Anthropocene: The epoch of our making</a:t>
            </a:r>
          </a:p>
        </p:txBody>
      </p:sp>
      <p:sp>
        <p:nvSpPr>
          <p:cNvPr id="190" name="We are in a new epoch of a reengineered planetary system, and we are in a massive and extremely dangerous state of overshoot."/>
          <p:cNvSpPr txBox="1"/>
          <p:nvPr/>
        </p:nvSpPr>
        <p:spPr>
          <a:xfrm>
            <a:off x="309630" y="963403"/>
            <a:ext cx="23764741" cy="13314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4000">
                <a:latin typeface="Helvetica Neue Light"/>
                <a:ea typeface="Helvetica Neue Light"/>
                <a:cs typeface="Helvetica Neue Light"/>
                <a:sym typeface="Helvetica Neue Light"/>
              </a:defRPr>
            </a:lvl1pPr>
          </a:lstStyle>
          <a:p>
            <a:pPr/>
            <a:r>
              <a:t>We are in a new epoch of a reengineered planetary system, and we are in a massive and extremely dangerous state of overshoot.</a:t>
            </a:r>
          </a:p>
        </p:txBody>
      </p:sp>
      <p:pic>
        <p:nvPicPr>
          <p:cNvPr id="191" name="Screen Shot 2022-06-05 at 6.41.03 PM.png" descr="Screen Shot 2022-06-05 at 6.41.03 PM.png"/>
          <p:cNvPicPr>
            <a:picLocks noChangeAspect="1"/>
          </p:cNvPicPr>
          <p:nvPr/>
        </p:nvPicPr>
        <p:blipFill>
          <a:blip r:embed="rId2">
            <a:extLst/>
          </a:blip>
          <a:stretch>
            <a:fillRect/>
          </a:stretch>
        </p:blipFill>
        <p:spPr>
          <a:xfrm>
            <a:off x="2635299" y="3289772"/>
            <a:ext cx="19113402" cy="10165854"/>
          </a:xfrm>
          <a:prstGeom prst="rect">
            <a:avLst/>
          </a:prstGeom>
          <a:ln w="12700">
            <a:miter lim="400000"/>
          </a:ln>
        </p:spPr>
      </p:pic>
      <p:sp>
        <p:nvSpPr>
          <p:cNvPr id="192" name="Some of us call it the Pyrocene: An epoch dominated by wildfires and heat waves"/>
          <p:cNvSpPr txBox="1"/>
          <p:nvPr/>
        </p:nvSpPr>
        <p:spPr>
          <a:xfrm>
            <a:off x="304103" y="2437737"/>
            <a:ext cx="17881093" cy="7091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000">
                <a:latin typeface="Helvetica Neue Light"/>
                <a:ea typeface="Helvetica Neue Light"/>
                <a:cs typeface="Helvetica Neue Light"/>
                <a:sym typeface="Helvetica Neue Light"/>
              </a:defRPr>
            </a:lvl1pPr>
          </a:lstStyle>
          <a:p>
            <a:pPr/>
            <a:r>
              <a:t>Some of us call it the Pyrocene: An epoch dominated by wildfires and heat waves</a:t>
            </a:r>
          </a:p>
        </p:txBody>
      </p:sp>
      <p:pic>
        <p:nvPicPr>
          <p:cNvPr id="193" name="Screen Shot 2022-06-05 at 6.42.05 PM.png" descr="Screen Shot 2022-06-05 at 6.42.05 PM.png"/>
          <p:cNvPicPr>
            <a:picLocks noChangeAspect="1"/>
          </p:cNvPicPr>
          <p:nvPr/>
        </p:nvPicPr>
        <p:blipFill>
          <a:blip r:embed="rId3">
            <a:extLst/>
          </a:blip>
          <a:stretch>
            <a:fillRect/>
          </a:stretch>
        </p:blipFill>
        <p:spPr>
          <a:xfrm>
            <a:off x="4893221" y="3289772"/>
            <a:ext cx="14597558" cy="10426827"/>
          </a:xfrm>
          <a:prstGeom prst="rect">
            <a:avLst/>
          </a:prstGeom>
          <a:ln w="12700">
            <a:miter lim="400000"/>
          </a:ln>
        </p:spPr>
      </p:pic>
      <p:sp>
        <p:nvSpPr>
          <p:cNvPr id="194" name="But the most crucial characteristics makes it the “Age of Extinction:”"/>
          <p:cNvSpPr txBox="1"/>
          <p:nvPr/>
        </p:nvSpPr>
        <p:spPr>
          <a:xfrm>
            <a:off x="294713" y="2437737"/>
            <a:ext cx="14942821" cy="7091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000">
                <a:latin typeface="Helvetica Neue Light"/>
                <a:ea typeface="Helvetica Neue Light"/>
                <a:cs typeface="Helvetica Neue Light"/>
                <a:sym typeface="Helvetica Neue Light"/>
              </a:defRPr>
            </a:lvl1pPr>
          </a:lstStyle>
          <a:p>
            <a:pPr/>
            <a:r>
              <a:t>But the most crucial characteristics makes it the “Age of Extinction:”</a:t>
            </a:r>
          </a:p>
        </p:txBody>
      </p:sp>
      <p:pic>
        <p:nvPicPr>
          <p:cNvPr id="195" name="Screen Shot 2022-06-05 at 6.39.50 PM.png" descr="Screen Shot 2022-06-05 at 6.39.50 PM.png"/>
          <p:cNvPicPr>
            <a:picLocks noChangeAspect="1"/>
          </p:cNvPicPr>
          <p:nvPr/>
        </p:nvPicPr>
        <p:blipFill>
          <a:blip r:embed="rId4">
            <a:extLst/>
          </a:blip>
          <a:stretch>
            <a:fillRect/>
          </a:stretch>
        </p:blipFill>
        <p:spPr>
          <a:xfrm>
            <a:off x="1022350" y="3289772"/>
            <a:ext cx="21107800" cy="7016995"/>
          </a:xfrm>
          <a:prstGeom prst="rect">
            <a:avLst/>
          </a:prstGeom>
          <a:ln w="12700">
            <a:miter lim="400000"/>
          </a:ln>
        </p:spPr>
      </p:pic>
      <p:sp>
        <p:nvSpPr>
          <p:cNvPr id="196" name="The Syndrome of Modern Global Change Has Evolved Into A Planetary Emergency"/>
          <p:cNvSpPr txBox="1"/>
          <p:nvPr/>
        </p:nvSpPr>
        <p:spPr>
          <a:xfrm>
            <a:off x="158700" y="68312"/>
            <a:ext cx="22217508"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The Syndrome of Modern Global Change Has Evolved Into A Planetary Emergency</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89"/>
                                        </p:tgtEl>
                                        <p:attrNameLst>
                                          <p:attrName>style.visibility</p:attrName>
                                        </p:attrNameLst>
                                      </p:cBhvr>
                                      <p:to>
                                        <p:strVal val="visible"/>
                                      </p:to>
                                    </p:set>
                                    <p:animEffect filter="fade" transition="in">
                                      <p:cBhvr>
                                        <p:cTn id="7" dur="1000"/>
                                        <p:tgtEl>
                                          <p:spTgt spid="189"/>
                                        </p:tgtEl>
                                      </p:cBhvr>
                                    </p:animEffect>
                                  </p:childTnLst>
                                </p:cTn>
                              </p:par>
                            </p:childTnLst>
                          </p:cTn>
                        </p:par>
                        <p:par>
                          <p:cTn id="8" fill="hold">
                            <p:stCondLst>
                              <p:cond delay="1000"/>
                            </p:stCondLst>
                            <p:childTnLst>
                              <p:par>
                                <p:cTn id="9" presetClass="entr" nodeType="afterEffect" presetSubtype="16" presetID="23" grpId="2" fill="hold">
                                  <p:stCondLst>
                                    <p:cond delay="0"/>
                                  </p:stCondLst>
                                  <p:iterate type="el" backwards="0">
                                    <p:tmAbs val="0"/>
                                  </p:iterate>
                                  <p:childTnLst>
                                    <p:set>
                                      <p:cBhvr>
                                        <p:cTn id="10" fill="hold"/>
                                        <p:tgtEl>
                                          <p:spTgt spid="191"/>
                                        </p:tgtEl>
                                        <p:attrNameLst>
                                          <p:attrName>style.visibility</p:attrName>
                                        </p:attrNameLst>
                                      </p:cBhvr>
                                      <p:to>
                                        <p:strVal val="visible"/>
                                      </p:to>
                                    </p:set>
                                    <p:anim calcmode="lin" valueType="num">
                                      <p:cBhvr>
                                        <p:cTn id="11" dur="2500" fill="hold"/>
                                        <p:tgtEl>
                                          <p:spTgt spid="191"/>
                                        </p:tgtEl>
                                        <p:attrNameLst>
                                          <p:attrName>ppt_w</p:attrName>
                                        </p:attrNameLst>
                                      </p:cBhvr>
                                      <p:tavLst>
                                        <p:tav tm="0">
                                          <p:val>
                                            <p:fltVal val="0"/>
                                          </p:val>
                                        </p:tav>
                                        <p:tav tm="100000">
                                          <p:val>
                                            <p:strVal val="#ppt_w"/>
                                          </p:val>
                                        </p:tav>
                                      </p:tavLst>
                                    </p:anim>
                                    <p:anim calcmode="lin" valueType="num">
                                      <p:cBhvr>
                                        <p:cTn id="12" dur="2500" fill="hold"/>
                                        <p:tgtEl>
                                          <p:spTgt spid="191"/>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Class="exit" nodeType="clickEffect" presetID="10" grpId="3" fill="hold">
                                  <p:stCondLst>
                                    <p:cond delay="0"/>
                                  </p:stCondLst>
                                  <p:iterate type="el" backwards="0">
                                    <p:tmAbs val="0"/>
                                  </p:iterate>
                                  <p:childTnLst>
                                    <p:animEffect filter="fade" transition="out">
                                      <p:cBhvr>
                                        <p:cTn id="16" dur="1000" fill="hold"/>
                                        <p:tgtEl>
                                          <p:spTgt spid="189"/>
                                        </p:tgtEl>
                                      </p:cBhvr>
                                    </p:animEffect>
                                    <p:set>
                                      <p:cBhvr>
                                        <p:cTn id="17" fill="hold">
                                          <p:stCondLst>
                                            <p:cond delay="999"/>
                                          </p:stCondLst>
                                        </p:cTn>
                                        <p:tgtEl>
                                          <p:spTgt spid="189"/>
                                        </p:tgtEl>
                                        <p:attrNameLst>
                                          <p:attrName>style.visibility</p:attrName>
                                        </p:attrNameLst>
                                      </p:cBhvr>
                                      <p:to>
                                        <p:strVal val="hidden"/>
                                      </p:to>
                                    </p:set>
                                  </p:childTnLst>
                                </p:cTn>
                              </p:par>
                            </p:childTnLst>
                          </p:cTn>
                        </p:par>
                        <p:par>
                          <p:cTn id="18" fill="hold">
                            <p:stCondLst>
                              <p:cond delay="1000"/>
                            </p:stCondLst>
                            <p:childTnLst>
                              <p:par>
                                <p:cTn id="19" presetClass="exit" nodeType="afterEffect" presetID="10" grpId="4" fill="hold">
                                  <p:stCondLst>
                                    <p:cond delay="0"/>
                                  </p:stCondLst>
                                  <p:iterate type="el" backwards="0">
                                    <p:tmAbs val="0"/>
                                  </p:iterate>
                                  <p:childTnLst>
                                    <p:animEffect filter="fade" transition="out">
                                      <p:cBhvr>
                                        <p:cTn id="20" dur="1000" fill="hold"/>
                                        <p:tgtEl>
                                          <p:spTgt spid="191"/>
                                        </p:tgtEl>
                                      </p:cBhvr>
                                    </p:animEffect>
                                    <p:set>
                                      <p:cBhvr>
                                        <p:cTn id="21" fill="hold">
                                          <p:stCondLst>
                                            <p:cond delay="999"/>
                                          </p:stCondLst>
                                        </p:cTn>
                                        <p:tgtEl>
                                          <p:spTgt spid="191"/>
                                        </p:tgtEl>
                                        <p:attrNameLst>
                                          <p:attrName>style.visibility</p:attrName>
                                        </p:attrNameLst>
                                      </p:cBhvr>
                                      <p:to>
                                        <p:strVal val="hidden"/>
                                      </p:to>
                                    </p:set>
                                  </p:childTnLst>
                                </p:cTn>
                              </p:par>
                            </p:childTnLst>
                          </p:cTn>
                        </p:par>
                        <p:par>
                          <p:cTn id="22" fill="hold">
                            <p:stCondLst>
                              <p:cond delay="2000"/>
                            </p:stCondLst>
                            <p:childTnLst>
                              <p:par>
                                <p:cTn id="23" presetClass="entr" nodeType="afterEffect" presetID="10" grpId="5" fill="hold">
                                  <p:stCondLst>
                                    <p:cond delay="0"/>
                                  </p:stCondLst>
                                  <p:iterate type="el" backwards="0">
                                    <p:tmAbs val="0"/>
                                  </p:iterate>
                                  <p:childTnLst>
                                    <p:set>
                                      <p:cBhvr>
                                        <p:cTn id="24" fill="hold"/>
                                        <p:tgtEl>
                                          <p:spTgt spid="192"/>
                                        </p:tgtEl>
                                        <p:attrNameLst>
                                          <p:attrName>style.visibility</p:attrName>
                                        </p:attrNameLst>
                                      </p:cBhvr>
                                      <p:to>
                                        <p:strVal val="visible"/>
                                      </p:to>
                                    </p:set>
                                    <p:animEffect filter="fade" transition="in">
                                      <p:cBhvr>
                                        <p:cTn id="25" dur="1000"/>
                                        <p:tgtEl>
                                          <p:spTgt spid="192"/>
                                        </p:tgtEl>
                                      </p:cBhvr>
                                    </p:animEffect>
                                  </p:childTnLst>
                                </p:cTn>
                              </p:par>
                            </p:childTnLst>
                          </p:cTn>
                        </p:par>
                        <p:par>
                          <p:cTn id="26" fill="hold">
                            <p:stCondLst>
                              <p:cond delay="3000"/>
                            </p:stCondLst>
                            <p:childTnLst>
                              <p:par>
                                <p:cTn id="27" presetClass="entr" nodeType="afterEffect" presetSubtype="16" presetID="23" grpId="6" fill="hold">
                                  <p:stCondLst>
                                    <p:cond delay="0"/>
                                  </p:stCondLst>
                                  <p:iterate type="el" backwards="0">
                                    <p:tmAbs val="0"/>
                                  </p:iterate>
                                  <p:childTnLst>
                                    <p:set>
                                      <p:cBhvr>
                                        <p:cTn id="28" fill="hold"/>
                                        <p:tgtEl>
                                          <p:spTgt spid="193"/>
                                        </p:tgtEl>
                                        <p:attrNameLst>
                                          <p:attrName>style.visibility</p:attrName>
                                        </p:attrNameLst>
                                      </p:cBhvr>
                                      <p:to>
                                        <p:strVal val="visible"/>
                                      </p:to>
                                    </p:set>
                                    <p:anim calcmode="lin" valueType="num">
                                      <p:cBhvr>
                                        <p:cTn id="29" dur="2500" fill="hold"/>
                                        <p:tgtEl>
                                          <p:spTgt spid="193"/>
                                        </p:tgtEl>
                                        <p:attrNameLst>
                                          <p:attrName>ppt_w</p:attrName>
                                        </p:attrNameLst>
                                      </p:cBhvr>
                                      <p:tavLst>
                                        <p:tav tm="0">
                                          <p:val>
                                            <p:fltVal val="0"/>
                                          </p:val>
                                        </p:tav>
                                        <p:tav tm="100000">
                                          <p:val>
                                            <p:strVal val="#ppt_w"/>
                                          </p:val>
                                        </p:tav>
                                      </p:tavLst>
                                    </p:anim>
                                    <p:anim calcmode="lin" valueType="num">
                                      <p:cBhvr>
                                        <p:cTn id="30" dur="2500" fill="hold"/>
                                        <p:tgtEl>
                                          <p:spTgt spid="193"/>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Class="exit" nodeType="clickEffect" presetID="10" grpId="7" fill="hold">
                                  <p:stCondLst>
                                    <p:cond delay="0"/>
                                  </p:stCondLst>
                                  <p:iterate type="el" backwards="0">
                                    <p:tmAbs val="0"/>
                                  </p:iterate>
                                  <p:childTnLst>
                                    <p:animEffect filter="fade" transition="out">
                                      <p:cBhvr>
                                        <p:cTn id="34" dur="1000" fill="hold"/>
                                        <p:tgtEl>
                                          <p:spTgt spid="192"/>
                                        </p:tgtEl>
                                      </p:cBhvr>
                                    </p:animEffect>
                                    <p:set>
                                      <p:cBhvr>
                                        <p:cTn id="35" fill="hold">
                                          <p:stCondLst>
                                            <p:cond delay="999"/>
                                          </p:stCondLst>
                                        </p:cTn>
                                        <p:tgtEl>
                                          <p:spTgt spid="192"/>
                                        </p:tgtEl>
                                        <p:attrNameLst>
                                          <p:attrName>style.visibility</p:attrName>
                                        </p:attrNameLst>
                                      </p:cBhvr>
                                      <p:to>
                                        <p:strVal val="hidden"/>
                                      </p:to>
                                    </p:set>
                                  </p:childTnLst>
                                </p:cTn>
                              </p:par>
                            </p:childTnLst>
                          </p:cTn>
                        </p:par>
                        <p:par>
                          <p:cTn id="36" fill="hold">
                            <p:stCondLst>
                              <p:cond delay="1000"/>
                            </p:stCondLst>
                            <p:childTnLst>
                              <p:par>
                                <p:cTn id="37" presetClass="exit" nodeType="afterEffect" presetID="10" grpId="8" fill="hold">
                                  <p:stCondLst>
                                    <p:cond delay="0"/>
                                  </p:stCondLst>
                                  <p:iterate type="el" backwards="0">
                                    <p:tmAbs val="0"/>
                                  </p:iterate>
                                  <p:childTnLst>
                                    <p:animEffect filter="fade" transition="out">
                                      <p:cBhvr>
                                        <p:cTn id="38" dur="1000" fill="hold"/>
                                        <p:tgtEl>
                                          <p:spTgt spid="193"/>
                                        </p:tgtEl>
                                      </p:cBhvr>
                                    </p:animEffect>
                                    <p:set>
                                      <p:cBhvr>
                                        <p:cTn id="39" fill="hold">
                                          <p:stCondLst>
                                            <p:cond delay="999"/>
                                          </p:stCondLst>
                                        </p:cTn>
                                        <p:tgtEl>
                                          <p:spTgt spid="193"/>
                                        </p:tgtEl>
                                        <p:attrNameLst>
                                          <p:attrName>style.visibility</p:attrName>
                                        </p:attrNameLst>
                                      </p:cBhvr>
                                      <p:to>
                                        <p:strVal val="hidden"/>
                                      </p:to>
                                    </p:set>
                                  </p:childTnLst>
                                </p:cTn>
                              </p:par>
                            </p:childTnLst>
                          </p:cTn>
                        </p:par>
                        <p:par>
                          <p:cTn id="40" fill="hold">
                            <p:stCondLst>
                              <p:cond delay="2000"/>
                            </p:stCondLst>
                            <p:childTnLst>
                              <p:par>
                                <p:cTn id="41" presetClass="entr" nodeType="afterEffect" presetID="10" grpId="9" fill="hold">
                                  <p:stCondLst>
                                    <p:cond delay="0"/>
                                  </p:stCondLst>
                                  <p:iterate type="el" backwards="0">
                                    <p:tmAbs val="0"/>
                                  </p:iterate>
                                  <p:childTnLst>
                                    <p:set>
                                      <p:cBhvr>
                                        <p:cTn id="42" fill="hold"/>
                                        <p:tgtEl>
                                          <p:spTgt spid="194"/>
                                        </p:tgtEl>
                                        <p:attrNameLst>
                                          <p:attrName>style.visibility</p:attrName>
                                        </p:attrNameLst>
                                      </p:cBhvr>
                                      <p:to>
                                        <p:strVal val="visible"/>
                                      </p:to>
                                    </p:set>
                                    <p:animEffect filter="fade" transition="in">
                                      <p:cBhvr>
                                        <p:cTn id="43" dur="1000"/>
                                        <p:tgtEl>
                                          <p:spTgt spid="194"/>
                                        </p:tgtEl>
                                      </p:cBhvr>
                                    </p:animEffect>
                                  </p:childTnLst>
                                </p:cTn>
                              </p:par>
                            </p:childTnLst>
                          </p:cTn>
                        </p:par>
                      </p:childTnLst>
                    </p:cTn>
                  </p:par>
                  <p:par>
                    <p:cTn id="44" fill="hold">
                      <p:stCondLst>
                        <p:cond delay="indefinite"/>
                      </p:stCondLst>
                      <p:childTnLst>
                        <p:par>
                          <p:cTn id="45" fill="hold">
                            <p:stCondLst>
                              <p:cond delay="0"/>
                            </p:stCondLst>
                            <p:childTnLst>
                              <p:par>
                                <p:cTn id="46" presetClass="entr" nodeType="clickEffect" presetSubtype="16" presetID="23" grpId="10" fill="hold">
                                  <p:stCondLst>
                                    <p:cond delay="0"/>
                                  </p:stCondLst>
                                  <p:iterate type="el" backwards="0">
                                    <p:tmAbs val="0"/>
                                  </p:iterate>
                                  <p:childTnLst>
                                    <p:set>
                                      <p:cBhvr>
                                        <p:cTn id="47" fill="hold"/>
                                        <p:tgtEl>
                                          <p:spTgt spid="195"/>
                                        </p:tgtEl>
                                        <p:attrNameLst>
                                          <p:attrName>style.visibility</p:attrName>
                                        </p:attrNameLst>
                                      </p:cBhvr>
                                      <p:to>
                                        <p:strVal val="visible"/>
                                      </p:to>
                                    </p:set>
                                    <p:anim calcmode="lin" valueType="num">
                                      <p:cBhvr>
                                        <p:cTn id="48" dur="2500" fill="hold"/>
                                        <p:tgtEl>
                                          <p:spTgt spid="195"/>
                                        </p:tgtEl>
                                        <p:attrNameLst>
                                          <p:attrName>ppt_w</p:attrName>
                                        </p:attrNameLst>
                                      </p:cBhvr>
                                      <p:tavLst>
                                        <p:tav tm="0">
                                          <p:val>
                                            <p:fltVal val="0"/>
                                          </p:val>
                                        </p:tav>
                                        <p:tav tm="100000">
                                          <p:val>
                                            <p:strVal val="#ppt_w"/>
                                          </p:val>
                                        </p:tav>
                                      </p:tavLst>
                                    </p:anim>
                                    <p:anim calcmode="lin" valueType="num">
                                      <p:cBhvr>
                                        <p:cTn id="49" dur="2500" fill="hold"/>
                                        <p:tgtEl>
                                          <p:spTgt spid="19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3" grpId="6"/>
      <p:bldP build="whole" bldLvl="1" animBg="1" rev="0" advAuto="0" spid="191" grpId="2"/>
      <p:bldP build="whole" bldLvl="1" animBg="1" rev="0" advAuto="0" spid="189" grpId="3"/>
      <p:bldP build="whole" bldLvl="1" animBg="1" rev="0" advAuto="0" spid="191" grpId="4"/>
      <p:bldP build="whole" bldLvl="1" animBg="1" rev="0" advAuto="0" spid="193" grpId="8"/>
      <p:bldP build="whole" bldLvl="1" animBg="1" rev="0" advAuto="0" spid="194" grpId="9"/>
      <p:bldP build="whole" bldLvl="1" animBg="1" rev="0" advAuto="0" spid="195" grpId="10"/>
      <p:bldP build="whole" bldLvl="1" animBg="1" rev="0" advAuto="0" spid="192" grpId="5"/>
      <p:bldP build="whole" bldLvl="1" animBg="1" rev="0" advAuto="0" spid="192" grpId="7"/>
      <p:bldP build="whole" bldLvl="1" animBg="1" rev="0" advAuto="0" spid="189"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198" name="Line"/>
          <p:cNvSpPr/>
          <p:nvPr/>
        </p:nvSpPr>
        <p:spPr>
          <a:xfrm>
            <a:off x="-89523" y="934243"/>
            <a:ext cx="24563045"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199" name="The Result of this EOM: The Age of Extinction"/>
          <p:cNvSpPr txBox="1"/>
          <p:nvPr/>
        </p:nvSpPr>
        <p:spPr>
          <a:xfrm>
            <a:off x="158700" y="68312"/>
            <a:ext cx="12190782"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The Result of this EOM: The Age of Extinction</a:t>
            </a:r>
          </a:p>
        </p:txBody>
      </p:sp>
      <p:sp>
        <p:nvSpPr>
          <p:cNvPr id="200" name="We are in a new epoch of a reengineered planetary system, and we are in a massive and extremely dangerous state of overshoot."/>
          <p:cNvSpPr txBox="1"/>
          <p:nvPr/>
        </p:nvSpPr>
        <p:spPr>
          <a:xfrm>
            <a:off x="309630" y="963403"/>
            <a:ext cx="23764741" cy="13314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4000">
                <a:latin typeface="Helvetica Neue Light"/>
                <a:ea typeface="Helvetica Neue Light"/>
                <a:cs typeface="Helvetica Neue Light"/>
                <a:sym typeface="Helvetica Neue Light"/>
              </a:defRPr>
            </a:lvl1pPr>
          </a:lstStyle>
          <a:p>
            <a:pPr/>
            <a:r>
              <a:t>We are in a new epoch of a reengineered planetary system, and we are in a massive and extremely dangerous state of overshoot.</a:t>
            </a:r>
          </a:p>
        </p:txBody>
      </p:sp>
      <p:sp>
        <p:nvSpPr>
          <p:cNvPr id="201" name="Do we want this future?"/>
          <p:cNvSpPr txBox="1"/>
          <p:nvPr/>
        </p:nvSpPr>
        <p:spPr>
          <a:xfrm>
            <a:off x="8253603" y="12769055"/>
            <a:ext cx="7876795" cy="1006598"/>
          </a:xfrm>
          <a:prstGeom prst="rect">
            <a:avLst/>
          </a:prstGeom>
          <a:solidFill>
            <a:srgbClr val="F6E079"/>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000">
                <a:latin typeface="Helvetica Neue Light"/>
                <a:ea typeface="Helvetica Neue Light"/>
                <a:cs typeface="Helvetica Neue Light"/>
                <a:sym typeface="Helvetica Neue Light"/>
              </a:defRPr>
            </a:lvl1pPr>
          </a:lstStyle>
          <a:p>
            <a:pPr/>
            <a:r>
              <a:t>Do we want this future?</a:t>
            </a:r>
          </a:p>
        </p:txBody>
      </p:sp>
      <p:sp>
        <p:nvSpPr>
          <p:cNvPr id="202" name="But the most crucial characteristics makes it the “Age of Extinction:”"/>
          <p:cNvSpPr txBox="1"/>
          <p:nvPr/>
        </p:nvSpPr>
        <p:spPr>
          <a:xfrm>
            <a:off x="294713" y="2437737"/>
            <a:ext cx="14942821" cy="7091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000">
                <a:latin typeface="Helvetica Neue Light"/>
                <a:ea typeface="Helvetica Neue Light"/>
                <a:cs typeface="Helvetica Neue Light"/>
                <a:sym typeface="Helvetica Neue Light"/>
              </a:defRPr>
            </a:lvl1pPr>
          </a:lstStyle>
          <a:p>
            <a:pPr/>
            <a:r>
              <a:t>But the most crucial characteristics makes it the “Age of Extinction:”</a:t>
            </a:r>
          </a:p>
        </p:txBody>
      </p:sp>
      <p:pic>
        <p:nvPicPr>
          <p:cNvPr id="203" name="For Hans copy.jpg" descr="For Hans copy.jpg"/>
          <p:cNvPicPr>
            <a:picLocks noChangeAspect="1"/>
          </p:cNvPicPr>
          <p:nvPr/>
        </p:nvPicPr>
        <p:blipFill>
          <a:blip r:embed="rId2">
            <a:extLst/>
          </a:blip>
          <a:stretch>
            <a:fillRect/>
          </a:stretch>
        </p:blipFill>
        <p:spPr>
          <a:xfrm>
            <a:off x="1667051" y="0"/>
            <a:ext cx="21049898" cy="13716001"/>
          </a:xfrm>
          <a:prstGeom prst="rect">
            <a:avLst/>
          </a:prstGeom>
          <a:ln w="12700">
            <a:miter lim="400000"/>
          </a:ln>
        </p:spPr>
      </p:pic>
      <p:sp>
        <p:nvSpPr>
          <p:cNvPr id="204" name="Rectangle"/>
          <p:cNvSpPr/>
          <p:nvPr/>
        </p:nvSpPr>
        <p:spPr>
          <a:xfrm>
            <a:off x="21869400" y="13258800"/>
            <a:ext cx="1270000" cy="477019"/>
          </a:xfrm>
          <a:prstGeom prst="rect">
            <a:avLst/>
          </a:prstGeom>
          <a:solidFill>
            <a:srgbClr val="000000"/>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2" grpId="1" fill="hold">
                                  <p:stCondLst>
                                    <p:cond delay="0"/>
                                  </p:stCondLst>
                                  <p:iterate type="el" backwards="0">
                                    <p:tmAbs val="0"/>
                                  </p:iterate>
                                  <p:childTnLst>
                                    <p:set>
                                      <p:cBhvr>
                                        <p:cTn id="6" fill="hold"/>
                                        <p:tgtEl>
                                          <p:spTgt spid="201"/>
                                        </p:tgtEl>
                                        <p:attrNameLst>
                                          <p:attrName>style.visibility</p:attrName>
                                        </p:attrNameLst>
                                      </p:cBhvr>
                                      <p:to>
                                        <p:strVal val="visible"/>
                                      </p:to>
                                    </p:set>
                                    <p:animEffect filter="wipe(down)" transition="in">
                                      <p:cBhvr>
                                        <p:cTn id="7" dur="2500"/>
                                        <p:tgtEl>
                                          <p:spTgt spid="2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1"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 name="The Syndrome of Modern Global Change Has Evolved Into A Planetary Emergency"/>
          <p:cNvSpPr txBox="1"/>
          <p:nvPr/>
        </p:nvSpPr>
        <p:spPr>
          <a:xfrm>
            <a:off x="158700" y="68312"/>
            <a:ext cx="22217508"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The Syndrome of Modern Global Change Has Evolved Into A Planetary Emergency</a:t>
            </a:r>
          </a:p>
        </p:txBody>
      </p:sp>
      <p:sp>
        <p:nvSpPr>
          <p:cNvPr id="207" name="Line"/>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208" name="Image" descr="Image"/>
          <p:cNvPicPr>
            <a:picLocks noChangeAspect="1"/>
          </p:cNvPicPr>
          <p:nvPr/>
        </p:nvPicPr>
        <p:blipFill>
          <a:blip r:embed="rId2">
            <a:extLst/>
          </a:blip>
          <a:stretch>
            <a:fillRect/>
          </a:stretch>
        </p:blipFill>
        <p:spPr>
          <a:xfrm>
            <a:off x="2591861" y="1347554"/>
            <a:ext cx="19200278" cy="11316105"/>
          </a:xfrm>
          <a:prstGeom prst="rect">
            <a:avLst/>
          </a:prstGeom>
          <a:ln w="12700">
            <a:miter lim="400000"/>
          </a:ln>
        </p:spPr>
      </p:pic>
      <p:sp>
        <p:nvSpPr>
          <p:cNvPr id="209" name="https://www.clubofrome.org/impact-hubs/climate-emergency/"/>
          <p:cNvSpPr txBox="1"/>
          <p:nvPr/>
        </p:nvSpPr>
        <p:spPr>
          <a:xfrm>
            <a:off x="17173956" y="12268200"/>
            <a:ext cx="7054089"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a:r>
              <a:t>https://www.clubofrome.org/impact-hubs/climate-emergency/</a:t>
            </a:r>
          </a:p>
        </p:txBody>
      </p:sp>
      <p:sp>
        <p:nvSpPr>
          <p:cNvPr id="210" name="The Club of Rome and other declared the planetary emergency on September 22, 2022"/>
          <p:cNvSpPr txBox="1"/>
          <p:nvPr/>
        </p:nvSpPr>
        <p:spPr>
          <a:xfrm>
            <a:off x="671908" y="12816780"/>
            <a:ext cx="23040184" cy="787401"/>
          </a:xfrm>
          <a:prstGeom prst="rect">
            <a:avLst/>
          </a:prstGeom>
          <a:solidFill>
            <a:srgbClr val="DCDEE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500"/>
            </a:lvl1pPr>
          </a:lstStyle>
          <a:p>
            <a:pPr/>
            <a:r>
              <a:t>The Club of Rome and other declared the planetary emergency on September 22, 2022</a:t>
            </a:r>
          </a:p>
        </p:txBody>
      </p:sp>
    </p:spTree>
  </p:cSld>
  <p:clrMapOvr>
    <a:masterClrMapping/>
  </p:clrMapOvr>
  <mc:AlternateContent xmlns:mc="http://schemas.openxmlformats.org/markup-compatibility/2006">
    <mc:Choice xmlns:p14="http://schemas.microsoft.com/office/powerpoint/2010/main" Requires="p14">
      <p:transition spd="slow" advClick="1" p14:dur="1500">
        <p:wipe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210"/>
                                        </p:tgtEl>
                                        <p:attrNameLst>
                                          <p:attrName>style.visibility</p:attrName>
                                        </p:attrNameLst>
                                      </p:cBhvr>
                                      <p:to>
                                        <p:strVal val="visible"/>
                                      </p:to>
                                    </p:set>
                                    <p:anim calcmode="lin" valueType="num">
                                      <p:cBhvr>
                                        <p:cTn id="7" dur="1000" fill="hold"/>
                                        <p:tgtEl>
                                          <p:spTgt spid="210"/>
                                        </p:tgtEl>
                                        <p:attrNameLst>
                                          <p:attrName>ppt_x</p:attrName>
                                        </p:attrNameLst>
                                      </p:cBhvr>
                                      <p:tavLst>
                                        <p:tav tm="0">
                                          <p:val>
                                            <p:strVal val="#ppt_x"/>
                                          </p:val>
                                        </p:tav>
                                        <p:tav tm="100000">
                                          <p:val>
                                            <p:strVal val="#ppt_x"/>
                                          </p:val>
                                        </p:tav>
                                      </p:tavLst>
                                    </p:anim>
                                    <p:anim calcmode="lin" valueType="num">
                                      <p:cBhvr>
                                        <p:cTn id="8" dur="1000" fill="hold"/>
                                        <p:tgtEl>
                                          <p:spTgt spid="2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0"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 name="Line"/>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213" name="Image" descr="Image"/>
          <p:cNvPicPr>
            <a:picLocks noChangeAspect="1"/>
          </p:cNvPicPr>
          <p:nvPr/>
        </p:nvPicPr>
        <p:blipFill>
          <a:blip r:embed="rId2">
            <a:extLst/>
          </a:blip>
          <a:stretch>
            <a:fillRect/>
          </a:stretch>
        </p:blipFill>
        <p:spPr>
          <a:xfrm>
            <a:off x="279906" y="987375"/>
            <a:ext cx="23824188" cy="11985717"/>
          </a:xfrm>
          <a:prstGeom prst="rect">
            <a:avLst/>
          </a:prstGeom>
          <a:ln w="12700">
            <a:miter lim="400000"/>
          </a:ln>
        </p:spPr>
      </p:pic>
      <p:sp>
        <p:nvSpPr>
          <p:cNvPr id="214" name="The Syndrome of Modern Global Change Has Evolved Into A Planetary Emergency"/>
          <p:cNvSpPr txBox="1"/>
          <p:nvPr/>
        </p:nvSpPr>
        <p:spPr>
          <a:xfrm>
            <a:off x="158700" y="68312"/>
            <a:ext cx="22217508"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The Syndrome of Modern Global Change Has Evolved Into A Planetary Emergency</a:t>
            </a:r>
          </a:p>
        </p:txBody>
      </p:sp>
      <p:sp>
        <p:nvSpPr>
          <p:cNvPr id="215" name="https://www.place4us.net"/>
          <p:cNvSpPr txBox="1"/>
          <p:nvPr/>
        </p:nvSpPr>
        <p:spPr>
          <a:xfrm>
            <a:off x="20665820" y="12852400"/>
            <a:ext cx="2965959"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u="sng">
                <a:hlinkClick r:id="rId3" invalidUrl="" action="" tgtFrame="" tooltip="" history="1" highlightClick="0" endSnd="0"/>
              </a:defRPr>
            </a:lvl1pPr>
          </a:lstStyle>
          <a:p>
            <a:pPr>
              <a:defRPr u="none"/>
            </a:pPr>
            <a:r>
              <a:rPr u="sng">
                <a:hlinkClick r:id="rId3" invalidUrl="" action="" tgtFrame="" tooltip="" history="1" highlightClick="0" endSnd="0"/>
              </a:rPr>
              <a:t>https://www.place4us.net</a:t>
            </a:r>
          </a:p>
        </p:txBody>
      </p:sp>
      <p:sp>
        <p:nvSpPr>
          <p:cNvPr id="216" name="We are drafting a Declaration of Planetary Emergency Declarations of the…"/>
          <p:cNvSpPr txBox="1"/>
          <p:nvPr/>
        </p:nvSpPr>
        <p:spPr>
          <a:xfrm>
            <a:off x="671908" y="12067480"/>
            <a:ext cx="23040184" cy="1473201"/>
          </a:xfrm>
          <a:prstGeom prst="rect">
            <a:avLst/>
          </a:prstGeom>
          <a:solidFill>
            <a:srgbClr val="DCDEE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500"/>
            </a:pPr>
            <a:r>
              <a:t>We are drafting a Declaration of Planetary Emergency Declarations of the </a:t>
            </a:r>
          </a:p>
          <a:p>
            <a:pPr>
              <a:defRPr sz="4500"/>
            </a:pPr>
            <a:r>
              <a:t>Concerned Citizen of Planet Earth</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216"/>
                                        </p:tgtEl>
                                        <p:attrNameLst>
                                          <p:attrName>style.visibility</p:attrName>
                                        </p:attrNameLst>
                                      </p:cBhvr>
                                      <p:to>
                                        <p:strVal val="visible"/>
                                      </p:to>
                                    </p:set>
                                    <p:anim calcmode="lin" valueType="num">
                                      <p:cBhvr>
                                        <p:cTn id="7" dur="1000" fill="hold"/>
                                        <p:tgtEl>
                                          <p:spTgt spid="216"/>
                                        </p:tgtEl>
                                        <p:attrNameLst>
                                          <p:attrName>ppt_x</p:attrName>
                                        </p:attrNameLst>
                                      </p:cBhvr>
                                      <p:tavLst>
                                        <p:tav tm="0">
                                          <p:val>
                                            <p:strVal val="#ppt_x"/>
                                          </p:val>
                                        </p:tav>
                                        <p:tav tm="100000">
                                          <p:val>
                                            <p:strVal val="#ppt_x"/>
                                          </p:val>
                                        </p:tav>
                                      </p:tavLst>
                                    </p:anim>
                                    <p:anim calcmode="lin" valueType="num">
                                      <p:cBhvr>
                                        <p:cTn id="8" dur="1000" fill="hold"/>
                                        <p:tgtEl>
                                          <p:spTgt spid="2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6"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 name="Line"/>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219" name="The Syndrome of Modern Global Change has evolved into a Planetary Emergency"/>
          <p:cNvSpPr txBox="1"/>
          <p:nvPr/>
        </p:nvSpPr>
        <p:spPr>
          <a:xfrm>
            <a:off x="1199044" y="1152475"/>
            <a:ext cx="21985911" cy="812801"/>
          </a:xfrm>
          <a:prstGeom prst="rect">
            <a:avLst/>
          </a:prstGeom>
          <a:solidFill>
            <a:srgbClr val="DCDEE0">
              <a:alpha val="57152"/>
            </a:srgb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4700"/>
            </a:lvl1pPr>
          </a:lstStyle>
          <a:p>
            <a:pPr/>
            <a:r>
              <a:t>The Syndrome of Modern Global Change has evolved into a Planetary Emergency</a:t>
            </a:r>
          </a:p>
        </p:txBody>
      </p:sp>
      <p:sp>
        <p:nvSpPr>
          <p:cNvPr id="220" name="Homo sapiens has evolved into the most invasive species within the…"/>
          <p:cNvSpPr txBox="1"/>
          <p:nvPr/>
        </p:nvSpPr>
        <p:spPr>
          <a:xfrm>
            <a:off x="1182656" y="2170807"/>
            <a:ext cx="21975089" cy="2235201"/>
          </a:xfrm>
          <a:prstGeom prst="rect">
            <a:avLst/>
          </a:prstGeom>
          <a:solidFill>
            <a:srgbClr val="DCDEE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700"/>
            </a:pPr>
            <a:r>
              <a:t>Homo sapiens has evolved into the most invasive species within the </a:t>
            </a:r>
          </a:p>
          <a:p>
            <a:pPr defTabSz="457200">
              <a:defRPr sz="4700"/>
            </a:pPr>
            <a:r>
              <a:t>Earth’s life-support system, </a:t>
            </a:r>
          </a:p>
          <a:p>
            <a:pPr defTabSz="457200">
              <a:defRPr sz="4700"/>
            </a:pPr>
            <a:r>
              <a:t>comparable in growth and impact to a virus in a living organism</a:t>
            </a:r>
          </a:p>
        </p:txBody>
      </p:sp>
      <p:sp>
        <p:nvSpPr>
          <p:cNvPr id="221" name="Global Dominance of an Invasive Species"/>
          <p:cNvSpPr txBox="1"/>
          <p:nvPr/>
        </p:nvSpPr>
        <p:spPr>
          <a:xfrm>
            <a:off x="158700" y="68312"/>
            <a:ext cx="11260812"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Global Dominance of an Invasive Species</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220"/>
                                        </p:tgtEl>
                                        <p:attrNameLst>
                                          <p:attrName>style.visibility</p:attrName>
                                        </p:attrNameLst>
                                      </p:cBhvr>
                                      <p:to>
                                        <p:strVal val="visible"/>
                                      </p:to>
                                    </p:set>
                                    <p:anim calcmode="lin" valueType="num">
                                      <p:cBhvr>
                                        <p:cTn id="7" dur="1000" fill="hold"/>
                                        <p:tgtEl>
                                          <p:spTgt spid="220"/>
                                        </p:tgtEl>
                                        <p:attrNameLst>
                                          <p:attrName>ppt_x</p:attrName>
                                        </p:attrNameLst>
                                      </p:cBhvr>
                                      <p:tavLst>
                                        <p:tav tm="0">
                                          <p:val>
                                            <p:strVal val="#ppt_x"/>
                                          </p:val>
                                        </p:tav>
                                        <p:tav tm="100000">
                                          <p:val>
                                            <p:strVal val="#ppt_x"/>
                                          </p:val>
                                        </p:tav>
                                      </p:tavLst>
                                    </p:anim>
                                    <p:anim calcmode="lin" valueType="num">
                                      <p:cBhvr>
                                        <p:cTn id="8" dur="1000" fill="hold"/>
                                        <p:tgtEl>
                                          <p:spTgt spid="2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0" grpId="1"/>
    </p:bldLst>
  </p:timing>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