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media/image1.jpeg" ContentType="image/jpeg"/>
  <Override PartName="/ppt/media/image2.jpeg" ContentType="image/jpeg"/>
  <Override PartName="/ppt/media/image3.jpeg" ContentType="image/jpeg"/>
  <Override PartName="/ppt/theme/theme2.xml" ContentType="application/vnd.openxmlformats-officedocument.theme+xml"/>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notesSlides/notesSlide1.xml" ContentType="application/vnd.openxmlformats-officedocument.presentationml.notesSlide+xml"/>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American Typewriter"/>
        <a:ea typeface="American Typewriter"/>
        <a:cs typeface="American Typewriter"/>
        <a:sym typeface="American Typewriter"/>
      </a:defRPr>
    </a:lvl1pPr>
    <a:lvl2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American Typewriter"/>
        <a:ea typeface="American Typewriter"/>
        <a:cs typeface="American Typewriter"/>
        <a:sym typeface="American Typewriter"/>
      </a:defRPr>
    </a:lvl2pPr>
    <a:lvl3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American Typewriter"/>
        <a:ea typeface="American Typewriter"/>
        <a:cs typeface="American Typewriter"/>
        <a:sym typeface="American Typewriter"/>
      </a:defRPr>
    </a:lvl3pPr>
    <a:lvl4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American Typewriter"/>
        <a:ea typeface="American Typewriter"/>
        <a:cs typeface="American Typewriter"/>
        <a:sym typeface="American Typewriter"/>
      </a:defRPr>
    </a:lvl4pPr>
    <a:lvl5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American Typewriter"/>
        <a:ea typeface="American Typewriter"/>
        <a:cs typeface="American Typewriter"/>
        <a:sym typeface="American Typewriter"/>
      </a:defRPr>
    </a:lvl5pPr>
    <a:lvl6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American Typewriter"/>
        <a:ea typeface="American Typewriter"/>
        <a:cs typeface="American Typewriter"/>
        <a:sym typeface="American Typewriter"/>
      </a:defRPr>
    </a:lvl6pPr>
    <a:lvl7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American Typewriter"/>
        <a:ea typeface="American Typewriter"/>
        <a:cs typeface="American Typewriter"/>
        <a:sym typeface="American Typewriter"/>
      </a:defRPr>
    </a:lvl7pPr>
    <a:lvl8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American Typewriter"/>
        <a:ea typeface="American Typewriter"/>
        <a:cs typeface="American Typewriter"/>
        <a:sym typeface="American Typewriter"/>
      </a:defRPr>
    </a:lvl8pPr>
    <a:lvl9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American Typewriter"/>
        <a:ea typeface="American Typewriter"/>
        <a:cs typeface="American Typewriter"/>
        <a:sym typeface="American Typewrite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merican Typewriter"/>
          <a:ea typeface="American Typewriter"/>
          <a:cs typeface="American Typewriter"/>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
          <a:latin typeface="American Typewriter"/>
          <a:ea typeface="American Typewriter"/>
          <a:cs typeface="American Typewriter"/>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
          <a:latin typeface="American Typewriter"/>
          <a:ea typeface="American Typewriter"/>
          <a:cs typeface="American Typewriter"/>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
          <a:latin typeface="American Typewriter"/>
          <a:ea typeface="American Typewriter"/>
          <a:cs typeface="American Typewriter"/>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
          <a:latin typeface="American Typewriter"/>
          <a:ea typeface="American Typewriter"/>
          <a:cs typeface="American Typewriter"/>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9"/>
          </a:solidFill>
        </a:fill>
      </a:tcStyle>
    </a:wholeTbl>
    <a:band2H>
      <a:tcTxStyle b="def" i="def"/>
      <a:tcStyle>
        <a:tcBdr/>
        <a:fill>
          <a:solidFill>
            <a:srgbClr val="E6EAF4"/>
          </a:solidFill>
        </a:fill>
      </a:tcStyle>
    </a:band2H>
    <a:firstCol>
      <a:tcTxStyle b="on" i="off">
        <a:font>
          <a:latin typeface="American Typewriter"/>
          <a:ea typeface="American Typewriter"/>
          <a:cs typeface="American Typewrite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merican Typewriter"/>
          <a:ea typeface="American Typewriter"/>
          <a:cs typeface="American Typewriter"/>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merican Typewriter"/>
          <a:ea typeface="American Typewriter"/>
          <a:cs typeface="American Typewrite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American Typewriter"/>
          <a:ea typeface="American Typewriter"/>
          <a:cs typeface="American Typewriter"/>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ADB"/>
          </a:solidFill>
        </a:fill>
      </a:tcStyle>
    </a:wholeTbl>
    <a:band2H>
      <a:tcTxStyle b="def" i="def"/>
      <a:tcStyle>
        <a:tcBdr/>
        <a:fill>
          <a:solidFill>
            <a:srgbClr val="E6EDEE"/>
          </a:solidFill>
        </a:fill>
      </a:tcStyle>
    </a:band2H>
    <a:firstCol>
      <a:tcTxStyle b="on" i="off">
        <a:font>
          <a:latin typeface="American Typewriter"/>
          <a:ea typeface="American Typewriter"/>
          <a:cs typeface="American Typewrite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merican Typewriter"/>
          <a:ea typeface="American Typewriter"/>
          <a:cs typeface="American Typewriter"/>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merican Typewriter"/>
          <a:ea typeface="American Typewriter"/>
          <a:cs typeface="American Typewrite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American Typewriter"/>
          <a:ea typeface="American Typewriter"/>
          <a:cs typeface="American Typewriter"/>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D7CB"/>
          </a:solidFill>
        </a:fill>
      </a:tcStyle>
    </a:wholeTbl>
    <a:band2H>
      <a:tcTxStyle b="def" i="def"/>
      <a:tcStyle>
        <a:tcBdr/>
        <a:fill>
          <a:solidFill>
            <a:srgbClr val="F3ECE7"/>
          </a:solidFill>
        </a:fill>
      </a:tcStyle>
    </a:band2H>
    <a:firstCol>
      <a:tcTxStyle b="on" i="off">
        <a:font>
          <a:latin typeface="American Typewriter"/>
          <a:ea typeface="American Typewriter"/>
          <a:cs typeface="American Typewrite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merican Typewriter"/>
          <a:ea typeface="American Typewriter"/>
          <a:cs typeface="American Typewriter"/>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merican Typewriter"/>
          <a:ea typeface="American Typewriter"/>
          <a:cs typeface="American Typewrite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American Typewriter"/>
          <a:ea typeface="American Typewriter"/>
          <a:cs typeface="American Typewriter"/>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American Typewriter"/>
          <a:ea typeface="American Typewriter"/>
          <a:cs typeface="American Typewrite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merican Typewriter"/>
          <a:ea typeface="American Typewriter"/>
          <a:cs typeface="American Typewriter"/>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merican Typewriter"/>
          <a:ea typeface="American Typewriter"/>
          <a:cs typeface="American Typewriter"/>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American Typewriter"/>
          <a:ea typeface="American Typewriter"/>
          <a:cs typeface="American Typewriter"/>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American Typewriter"/>
          <a:ea typeface="American Typewriter"/>
          <a:cs typeface="American Typewrite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merican Typewriter"/>
          <a:ea typeface="American Typewriter"/>
          <a:cs typeface="American Typewriter"/>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merican Typewriter"/>
          <a:ea typeface="American Typewriter"/>
          <a:cs typeface="American Typewrite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78" name="Shape 278"/>
          <p:cNvSpPr/>
          <p:nvPr>
            <p:ph type="sldImg"/>
          </p:nvPr>
        </p:nvSpPr>
        <p:spPr>
          <a:xfrm>
            <a:off x="1143000" y="685800"/>
            <a:ext cx="4572000" cy="3429000"/>
          </a:xfrm>
          <a:prstGeom prst="rect">
            <a:avLst/>
          </a:prstGeom>
        </p:spPr>
        <p:txBody>
          <a:bodyPr/>
          <a:lstStyle/>
          <a:p>
            <a:pPr/>
          </a:p>
        </p:txBody>
      </p:sp>
      <p:sp>
        <p:nvSpPr>
          <p:cNvPr id="279" name="Shape 27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825500" latinLnBrk="0">
      <a:defRPr sz="2200">
        <a:latin typeface="+mj-lt"/>
        <a:ea typeface="+mj-ea"/>
        <a:cs typeface="+mj-cs"/>
        <a:sym typeface="Lucida Grande"/>
      </a:defRPr>
    </a:lvl1pPr>
    <a:lvl2pPr indent="228600" defTabSz="825500" latinLnBrk="0">
      <a:defRPr sz="2200">
        <a:latin typeface="+mj-lt"/>
        <a:ea typeface="+mj-ea"/>
        <a:cs typeface="+mj-cs"/>
        <a:sym typeface="Lucida Grande"/>
      </a:defRPr>
    </a:lvl2pPr>
    <a:lvl3pPr indent="457200" defTabSz="825500" latinLnBrk="0">
      <a:defRPr sz="2200">
        <a:latin typeface="+mj-lt"/>
        <a:ea typeface="+mj-ea"/>
        <a:cs typeface="+mj-cs"/>
        <a:sym typeface="Lucida Grande"/>
      </a:defRPr>
    </a:lvl3pPr>
    <a:lvl4pPr indent="685800" defTabSz="825500" latinLnBrk="0">
      <a:defRPr sz="2200">
        <a:latin typeface="+mj-lt"/>
        <a:ea typeface="+mj-ea"/>
        <a:cs typeface="+mj-cs"/>
        <a:sym typeface="Lucida Grande"/>
      </a:defRPr>
    </a:lvl4pPr>
    <a:lvl5pPr indent="914400" defTabSz="825500" latinLnBrk="0">
      <a:defRPr sz="2200">
        <a:latin typeface="+mj-lt"/>
        <a:ea typeface="+mj-ea"/>
        <a:cs typeface="+mj-cs"/>
        <a:sym typeface="Lucida Grande"/>
      </a:defRPr>
    </a:lvl5pPr>
    <a:lvl6pPr indent="1143000" defTabSz="825500" latinLnBrk="0">
      <a:defRPr sz="2200">
        <a:latin typeface="+mj-lt"/>
        <a:ea typeface="+mj-ea"/>
        <a:cs typeface="+mj-cs"/>
        <a:sym typeface="Lucida Grande"/>
      </a:defRPr>
    </a:lvl6pPr>
    <a:lvl7pPr indent="1371600" defTabSz="825500" latinLnBrk="0">
      <a:defRPr sz="2200">
        <a:latin typeface="+mj-lt"/>
        <a:ea typeface="+mj-ea"/>
        <a:cs typeface="+mj-cs"/>
        <a:sym typeface="Lucida Grande"/>
      </a:defRPr>
    </a:lvl7pPr>
    <a:lvl8pPr indent="1600200" defTabSz="825500" latinLnBrk="0">
      <a:defRPr sz="2200">
        <a:latin typeface="+mj-lt"/>
        <a:ea typeface="+mj-ea"/>
        <a:cs typeface="+mj-cs"/>
        <a:sym typeface="Lucida Grande"/>
      </a:defRPr>
    </a:lvl8pPr>
    <a:lvl9pPr indent="1828800" defTabSz="825500" latinLnBrk="0">
      <a:defRPr sz="2200">
        <a:latin typeface="+mj-lt"/>
        <a:ea typeface="+mj-ea"/>
        <a:cs typeface="+mj-cs"/>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Shape 514"/>
          <p:cNvSpPr/>
          <p:nvPr>
            <p:ph type="sldImg"/>
          </p:nvPr>
        </p:nvSpPr>
        <p:spPr>
          <a:prstGeom prst="rect">
            <a:avLst/>
          </a:prstGeom>
        </p:spPr>
        <p:txBody>
          <a:bodyPr/>
          <a:lstStyle/>
          <a:p>
            <a:pPr/>
          </a:p>
        </p:txBody>
      </p:sp>
      <p:sp>
        <p:nvSpPr>
          <p:cNvPr id="515" name="Shape 515"/>
          <p:cNvSpPr/>
          <p:nvPr>
            <p:ph type="body" sz="quarter" idx="1"/>
          </p:nvPr>
        </p:nvSpPr>
        <p:spPr>
          <a:prstGeom prst="rect">
            <a:avLst/>
          </a:prstGeom>
        </p:spPr>
        <p:txBody>
          <a:bodyPr/>
          <a:lstStyle>
            <a:lvl1pPr marR="40639" indent="40639" defTabSz="457200">
              <a:spcBef>
                <a:spcPts val="400"/>
              </a:spcBef>
              <a:defRPr sz="1200">
                <a:uFill>
                  <a:solidFill>
                    <a:srgbClr val="000000"/>
                  </a:solidFill>
                </a:uFill>
                <a:latin typeface="Times New Roman"/>
                <a:ea typeface="Times New Roman"/>
                <a:cs typeface="Times New Roman"/>
                <a:sym typeface="Times New Roman"/>
              </a:defRPr>
            </a:lvl1pPr>
          </a:lstStyle>
          <a:p>
            <a:pPr/>
            <a:r>
              <a:t>I can fix this, I also want to add methane (I have it)</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2387600" y="2311400"/>
            <a:ext cx="19621500" cy="4648200"/>
          </a:xfrm>
          <a:prstGeom prst="rect">
            <a:avLst/>
          </a:prstGeom>
        </p:spPr>
        <p:txBody>
          <a:bodyPr lIns="50800" tIns="50800" rIns="50800" bIns="50800" anchor="b"/>
          <a:lstStyle>
            <a:lvl1pPr defTabSz="825500">
              <a:defRPr sz="11400">
                <a:uFillTx/>
                <a:latin typeface="Gill Sans"/>
                <a:ea typeface="Gill Sans"/>
                <a:cs typeface="Gill Sans"/>
                <a:sym typeface="Gill Sans"/>
              </a:defRPr>
            </a:lvl1pPr>
          </a:lstStyle>
          <a:p>
            <a:pPr/>
            <a:r>
              <a:t>Title Text</a:t>
            </a:r>
          </a:p>
        </p:txBody>
      </p:sp>
      <p:sp>
        <p:nvSpPr>
          <p:cNvPr id="12" name="Body Level One…"/>
          <p:cNvSpPr txBox="1"/>
          <p:nvPr>
            <p:ph type="body" sz="quarter" idx="1"/>
          </p:nvPr>
        </p:nvSpPr>
        <p:spPr>
          <a:xfrm>
            <a:off x="2387600" y="7073900"/>
            <a:ext cx="19621500" cy="1587500"/>
          </a:xfrm>
          <a:prstGeom prst="rect">
            <a:avLst/>
          </a:prstGeom>
        </p:spPr>
        <p:txBody>
          <a:bodyPr lIns="50800" tIns="50800" rIns="50800" bIns="50800" anchor="t"/>
          <a:lstStyle>
            <a:lvl1pPr marL="0" indent="0" algn="ctr" defTabSz="825500">
              <a:spcBef>
                <a:spcPts val="0"/>
              </a:spcBef>
              <a:defRPr sz="4800">
                <a:uFillTx/>
                <a:latin typeface="Gill Sans"/>
                <a:ea typeface="Gill Sans"/>
                <a:cs typeface="Gill Sans"/>
                <a:sym typeface="Gill Sans"/>
              </a:defRPr>
            </a:lvl1pPr>
            <a:lvl2pPr marL="0" indent="0" algn="ctr" defTabSz="825500">
              <a:spcBef>
                <a:spcPts val="0"/>
              </a:spcBef>
              <a:defRPr sz="4800">
                <a:uFillTx/>
                <a:latin typeface="Gill Sans"/>
                <a:ea typeface="Gill Sans"/>
                <a:cs typeface="Gill Sans"/>
                <a:sym typeface="Gill Sans"/>
              </a:defRPr>
            </a:lvl2pPr>
            <a:lvl3pPr marL="0" indent="0" algn="ctr" defTabSz="825500">
              <a:spcBef>
                <a:spcPts val="0"/>
              </a:spcBef>
              <a:defRPr sz="4800">
                <a:uFillTx/>
                <a:latin typeface="Gill Sans"/>
                <a:ea typeface="Gill Sans"/>
                <a:cs typeface="Gill Sans"/>
                <a:sym typeface="Gill Sans"/>
              </a:defRPr>
            </a:lvl3pPr>
            <a:lvl4pPr marL="0" indent="0" algn="ctr" defTabSz="825500">
              <a:spcBef>
                <a:spcPts val="0"/>
              </a:spcBef>
              <a:defRPr sz="4800">
                <a:uFillTx/>
                <a:latin typeface="Gill Sans"/>
                <a:ea typeface="Gill Sans"/>
                <a:cs typeface="Gill Sans"/>
                <a:sym typeface="Gill Sans"/>
              </a:defRPr>
            </a:lvl4pPr>
            <a:lvl5pPr marL="0" indent="0" algn="ctr" defTabSz="825500">
              <a:spcBef>
                <a:spcPts val="0"/>
              </a:spcBef>
              <a:defRPr sz="4800">
                <a:uFillTx/>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11988799" y="13093700"/>
            <a:ext cx="419101" cy="457200"/>
          </a:xfrm>
          <a:prstGeom prst="rect">
            <a:avLst/>
          </a:prstGeom>
        </p:spPr>
        <p:txBody>
          <a:bodyPr/>
          <a:lstStyle>
            <a:lvl1pPr defTabSz="825500">
              <a:defRPr sz="2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7" name="Image"/>
          <p:cNvSpPr/>
          <p:nvPr>
            <p:ph type="pic" sz="half" idx="21"/>
          </p:nvPr>
        </p:nvSpPr>
        <p:spPr>
          <a:xfrm>
            <a:off x="9626600" y="2578100"/>
            <a:ext cx="12850460" cy="8572501"/>
          </a:xfrm>
          <a:prstGeom prst="rect">
            <a:avLst/>
          </a:prstGeom>
          <a:ln w="25400">
            <a:solidFill>
              <a:srgbClr val="FFFFFF"/>
            </a:solidFill>
          </a:ln>
        </p:spPr>
        <p:txBody>
          <a:bodyPr lIns="91439" tIns="45719" rIns="91439" bIns="45719" anchor="t">
            <a:noAutofit/>
          </a:bodyPr>
          <a:lstStyle/>
          <a:p>
            <a:pPr/>
          </a:p>
        </p:txBody>
      </p:sp>
      <p:sp>
        <p:nvSpPr>
          <p:cNvPr id="88" name="Title Text"/>
          <p:cNvSpPr txBox="1"/>
          <p:nvPr>
            <p:ph type="title"/>
          </p:nvPr>
        </p:nvSpPr>
        <p:spPr>
          <a:xfrm>
            <a:off x="1206500" y="2159000"/>
            <a:ext cx="11010900" cy="4648200"/>
          </a:xfrm>
          <a:prstGeom prst="rect">
            <a:avLst/>
          </a:prstGeom>
        </p:spPr>
        <p:txBody>
          <a:bodyPr lIns="50800" tIns="50800" rIns="50800" bIns="50800" anchor="b"/>
          <a:lstStyle>
            <a:lvl1pPr defTabSz="825500">
              <a:defRPr sz="9600">
                <a:uFillTx/>
                <a:latin typeface="Gill Sans"/>
                <a:ea typeface="Gill Sans"/>
                <a:cs typeface="Gill Sans"/>
                <a:sym typeface="Gill Sans"/>
              </a:defRPr>
            </a:lvl1pPr>
          </a:lstStyle>
          <a:p>
            <a:pPr/>
            <a:r>
              <a:t>Title Text</a:t>
            </a:r>
          </a:p>
        </p:txBody>
      </p:sp>
      <p:sp>
        <p:nvSpPr>
          <p:cNvPr id="89" name="Body Level One…"/>
          <p:cNvSpPr txBox="1"/>
          <p:nvPr>
            <p:ph type="body" sz="quarter" idx="1"/>
          </p:nvPr>
        </p:nvSpPr>
        <p:spPr>
          <a:xfrm>
            <a:off x="1206500" y="6896100"/>
            <a:ext cx="11010900" cy="4648200"/>
          </a:xfrm>
          <a:prstGeom prst="rect">
            <a:avLst/>
          </a:prstGeom>
        </p:spPr>
        <p:txBody>
          <a:bodyPr lIns="50800" tIns="50800" rIns="50800" bIns="50800" anchor="t"/>
          <a:lstStyle>
            <a:lvl1pPr marL="0" indent="0" algn="ctr" defTabSz="825500">
              <a:spcBef>
                <a:spcPts val="0"/>
              </a:spcBef>
              <a:defRPr sz="4200">
                <a:uFillTx/>
                <a:latin typeface="Gill Sans"/>
                <a:ea typeface="Gill Sans"/>
                <a:cs typeface="Gill Sans"/>
                <a:sym typeface="Gill Sans"/>
              </a:defRPr>
            </a:lvl1pPr>
            <a:lvl2pPr marL="0" indent="0" algn="ctr" defTabSz="825500">
              <a:spcBef>
                <a:spcPts val="0"/>
              </a:spcBef>
              <a:defRPr sz="4200">
                <a:uFillTx/>
                <a:latin typeface="Gill Sans"/>
                <a:ea typeface="Gill Sans"/>
                <a:cs typeface="Gill Sans"/>
                <a:sym typeface="Gill Sans"/>
              </a:defRPr>
            </a:lvl2pPr>
            <a:lvl3pPr marL="0" indent="0" algn="ctr" defTabSz="825500">
              <a:spcBef>
                <a:spcPts val="0"/>
              </a:spcBef>
              <a:defRPr sz="4200">
                <a:uFillTx/>
                <a:latin typeface="Gill Sans"/>
                <a:ea typeface="Gill Sans"/>
                <a:cs typeface="Gill Sans"/>
                <a:sym typeface="Gill Sans"/>
              </a:defRPr>
            </a:lvl3pPr>
            <a:lvl4pPr marL="0" indent="0" algn="ctr" defTabSz="825500">
              <a:spcBef>
                <a:spcPts val="0"/>
              </a:spcBef>
              <a:defRPr sz="4200">
                <a:uFillTx/>
                <a:latin typeface="Gill Sans"/>
                <a:ea typeface="Gill Sans"/>
                <a:cs typeface="Gill Sans"/>
                <a:sym typeface="Gill Sans"/>
              </a:defRPr>
            </a:lvl4pPr>
            <a:lvl5pPr marL="0" indent="0" algn="ctr" defTabSz="825500">
              <a:spcBef>
                <a:spcPts val="0"/>
              </a:spcBef>
              <a:defRPr sz="4200">
                <a:uFillTx/>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90" name="Slide Number"/>
          <p:cNvSpPr txBox="1"/>
          <p:nvPr>
            <p:ph type="sldNum" sz="quarter" idx="2"/>
          </p:nvPr>
        </p:nvSpPr>
        <p:spPr>
          <a:xfrm>
            <a:off x="11988799" y="13093700"/>
            <a:ext cx="419101" cy="457200"/>
          </a:xfrm>
          <a:prstGeom prst="rect">
            <a:avLst/>
          </a:prstGeom>
        </p:spPr>
        <p:txBody>
          <a:bodyPr/>
          <a:lstStyle>
            <a:lvl1pPr defTabSz="825500">
              <a:defRPr sz="2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Reflec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7" name="Image"/>
          <p:cNvSpPr/>
          <p:nvPr>
            <p:ph type="pic" sz="half" idx="21"/>
          </p:nvPr>
        </p:nvSpPr>
        <p:spPr>
          <a:xfrm>
            <a:off x="9626600" y="2578100"/>
            <a:ext cx="12850460" cy="8572500"/>
          </a:xfrm>
          <a:prstGeom prst="rect">
            <a:avLst/>
          </a:prstGeom>
          <a:ln w="25400">
            <a:solidFill>
              <a:srgbClr val="FFFFFF"/>
            </a:solidFill>
          </a:ln>
          <a:effectLst>
            <a:reflection blurRad="0" stA="50000" stPos="0" endA="0" endPos="40000" dist="0" dir="5400000" fadeDir="5400000" sx="100000" sy="-100000" kx="0" ky="0" algn="bl" rotWithShape="0"/>
          </a:effectLst>
        </p:spPr>
        <p:txBody>
          <a:bodyPr lIns="91439" tIns="45719" rIns="91439" bIns="45719" anchor="t">
            <a:noAutofit/>
          </a:bodyPr>
          <a:lstStyle/>
          <a:p>
            <a:pPr/>
          </a:p>
        </p:txBody>
      </p:sp>
      <p:sp>
        <p:nvSpPr>
          <p:cNvPr id="98" name="Title Text"/>
          <p:cNvSpPr txBox="1"/>
          <p:nvPr>
            <p:ph type="title"/>
          </p:nvPr>
        </p:nvSpPr>
        <p:spPr>
          <a:xfrm>
            <a:off x="1206500" y="2159000"/>
            <a:ext cx="11010900" cy="4648200"/>
          </a:xfrm>
          <a:prstGeom prst="rect">
            <a:avLst/>
          </a:prstGeom>
        </p:spPr>
        <p:txBody>
          <a:bodyPr lIns="50800" tIns="50800" rIns="50800" bIns="50800" anchor="b"/>
          <a:lstStyle>
            <a:lvl1pPr defTabSz="825500">
              <a:defRPr sz="9600">
                <a:uFillTx/>
                <a:latin typeface="Gill Sans"/>
                <a:ea typeface="Gill Sans"/>
                <a:cs typeface="Gill Sans"/>
                <a:sym typeface="Gill Sans"/>
              </a:defRPr>
            </a:lvl1pPr>
          </a:lstStyle>
          <a:p>
            <a:pPr/>
            <a:r>
              <a:t>Title Text</a:t>
            </a:r>
          </a:p>
        </p:txBody>
      </p:sp>
      <p:sp>
        <p:nvSpPr>
          <p:cNvPr id="99" name="Body Level One…"/>
          <p:cNvSpPr txBox="1"/>
          <p:nvPr>
            <p:ph type="body" sz="quarter" idx="1"/>
          </p:nvPr>
        </p:nvSpPr>
        <p:spPr>
          <a:xfrm>
            <a:off x="1206500" y="6896100"/>
            <a:ext cx="11010900" cy="4648200"/>
          </a:xfrm>
          <a:prstGeom prst="rect">
            <a:avLst/>
          </a:prstGeom>
        </p:spPr>
        <p:txBody>
          <a:bodyPr lIns="50800" tIns="50800" rIns="50800" bIns="50800" anchor="t"/>
          <a:lstStyle>
            <a:lvl1pPr marL="0" indent="0" algn="ctr" defTabSz="825500">
              <a:spcBef>
                <a:spcPts val="0"/>
              </a:spcBef>
              <a:defRPr sz="4200">
                <a:uFillTx/>
                <a:latin typeface="Gill Sans"/>
                <a:ea typeface="Gill Sans"/>
                <a:cs typeface="Gill Sans"/>
                <a:sym typeface="Gill Sans"/>
              </a:defRPr>
            </a:lvl1pPr>
            <a:lvl2pPr marL="0" indent="0" algn="ctr" defTabSz="825500">
              <a:spcBef>
                <a:spcPts val="0"/>
              </a:spcBef>
              <a:defRPr sz="4200">
                <a:uFillTx/>
                <a:latin typeface="Gill Sans"/>
                <a:ea typeface="Gill Sans"/>
                <a:cs typeface="Gill Sans"/>
                <a:sym typeface="Gill Sans"/>
              </a:defRPr>
            </a:lvl2pPr>
            <a:lvl3pPr marL="0" indent="0" algn="ctr" defTabSz="825500">
              <a:spcBef>
                <a:spcPts val="0"/>
              </a:spcBef>
              <a:defRPr sz="4200">
                <a:uFillTx/>
                <a:latin typeface="Gill Sans"/>
                <a:ea typeface="Gill Sans"/>
                <a:cs typeface="Gill Sans"/>
                <a:sym typeface="Gill Sans"/>
              </a:defRPr>
            </a:lvl3pPr>
            <a:lvl4pPr marL="0" indent="0" algn="ctr" defTabSz="825500">
              <a:spcBef>
                <a:spcPts val="0"/>
              </a:spcBef>
              <a:defRPr sz="4200">
                <a:uFillTx/>
                <a:latin typeface="Gill Sans"/>
                <a:ea typeface="Gill Sans"/>
                <a:cs typeface="Gill Sans"/>
                <a:sym typeface="Gill Sans"/>
              </a:defRPr>
            </a:lvl4pPr>
            <a:lvl5pPr marL="0" indent="0" algn="ctr" defTabSz="825500">
              <a:spcBef>
                <a:spcPts val="0"/>
              </a:spcBef>
              <a:defRPr sz="4200">
                <a:uFillTx/>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xfrm>
            <a:off x="11988799" y="13093700"/>
            <a:ext cx="419101" cy="457200"/>
          </a:xfrm>
          <a:prstGeom prst="rect">
            <a:avLst/>
          </a:prstGeom>
        </p:spPr>
        <p:txBody>
          <a:bodyPr/>
          <a:lstStyle>
            <a:lvl1pPr defTabSz="825500">
              <a:defRPr sz="2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7" name="Image"/>
          <p:cNvSpPr/>
          <p:nvPr>
            <p:ph type="pic" sz="half" idx="21"/>
          </p:nvPr>
        </p:nvSpPr>
        <p:spPr>
          <a:xfrm>
            <a:off x="10401300" y="4076700"/>
            <a:ext cx="11511872" cy="7683500"/>
          </a:xfrm>
          <a:prstGeom prst="rect">
            <a:avLst/>
          </a:prstGeom>
          <a:ln w="25400">
            <a:solidFill>
              <a:srgbClr val="FFFFFF"/>
            </a:solidFill>
          </a:ln>
        </p:spPr>
        <p:txBody>
          <a:bodyPr lIns="91439" tIns="45719" rIns="91439" bIns="45719" anchor="t">
            <a:noAutofit/>
          </a:bodyPr>
          <a:lstStyle/>
          <a:p>
            <a:pPr/>
          </a:p>
        </p:txBody>
      </p:sp>
      <p:sp>
        <p:nvSpPr>
          <p:cNvPr id="108" name="Title Text"/>
          <p:cNvSpPr txBox="1"/>
          <p:nvPr>
            <p:ph type="title"/>
          </p:nvPr>
        </p:nvSpPr>
        <p:spPr>
          <a:xfrm>
            <a:off x="2387600" y="368300"/>
            <a:ext cx="19621500" cy="3429000"/>
          </a:xfrm>
          <a:prstGeom prst="rect">
            <a:avLst/>
          </a:prstGeom>
        </p:spPr>
        <p:txBody>
          <a:bodyPr lIns="50800" tIns="50800" rIns="50800" bIns="50800"/>
          <a:lstStyle>
            <a:lvl1pPr defTabSz="825500">
              <a:defRPr sz="11400">
                <a:uFillTx/>
                <a:latin typeface="Gill Sans"/>
                <a:ea typeface="Gill Sans"/>
                <a:cs typeface="Gill Sans"/>
                <a:sym typeface="Gill Sans"/>
              </a:defRPr>
            </a:lvl1pPr>
          </a:lstStyle>
          <a:p>
            <a:pPr/>
            <a:r>
              <a:t>Title Text</a:t>
            </a:r>
          </a:p>
        </p:txBody>
      </p:sp>
      <p:sp>
        <p:nvSpPr>
          <p:cNvPr id="109" name="Body Level One…"/>
          <p:cNvSpPr txBox="1"/>
          <p:nvPr>
            <p:ph type="body" sz="half" idx="1"/>
          </p:nvPr>
        </p:nvSpPr>
        <p:spPr>
          <a:xfrm>
            <a:off x="2387600" y="3886200"/>
            <a:ext cx="9448800" cy="8039100"/>
          </a:xfrm>
          <a:prstGeom prst="rect">
            <a:avLst/>
          </a:prstGeom>
        </p:spPr>
        <p:txBody>
          <a:bodyPr lIns="50800" tIns="50800" rIns="50800" bIns="50800"/>
          <a:lstStyle>
            <a:lvl1pPr marL="812120" indent="-494620" defTabSz="825500">
              <a:spcBef>
                <a:spcPts val="5400"/>
              </a:spcBef>
              <a:buSzPct val="171000"/>
              <a:buChar char="•"/>
              <a:defRPr sz="4200">
                <a:uFillTx/>
                <a:latin typeface="Gill Sans"/>
                <a:ea typeface="Gill Sans"/>
                <a:cs typeface="Gill Sans"/>
                <a:sym typeface="Gill Sans"/>
              </a:defRPr>
            </a:lvl1pPr>
            <a:lvl2pPr marL="1256620" indent="-494620" defTabSz="825500">
              <a:spcBef>
                <a:spcPts val="5400"/>
              </a:spcBef>
              <a:buSzPct val="171000"/>
              <a:buChar char="•"/>
              <a:defRPr sz="4200">
                <a:uFillTx/>
                <a:latin typeface="Gill Sans"/>
                <a:ea typeface="Gill Sans"/>
                <a:cs typeface="Gill Sans"/>
                <a:sym typeface="Gill Sans"/>
              </a:defRPr>
            </a:lvl2pPr>
            <a:lvl3pPr marL="1701120" indent="-494620" defTabSz="825500">
              <a:spcBef>
                <a:spcPts val="5400"/>
              </a:spcBef>
              <a:buSzPct val="171000"/>
              <a:buChar char="•"/>
              <a:defRPr sz="4200">
                <a:uFillTx/>
                <a:latin typeface="Gill Sans"/>
                <a:ea typeface="Gill Sans"/>
                <a:cs typeface="Gill Sans"/>
                <a:sym typeface="Gill Sans"/>
              </a:defRPr>
            </a:lvl3pPr>
            <a:lvl4pPr marL="2145620" indent="-494620" defTabSz="825500">
              <a:spcBef>
                <a:spcPts val="5400"/>
              </a:spcBef>
              <a:buSzPct val="171000"/>
              <a:buChar char="•"/>
              <a:defRPr sz="4200">
                <a:uFillTx/>
                <a:latin typeface="Gill Sans"/>
                <a:ea typeface="Gill Sans"/>
                <a:cs typeface="Gill Sans"/>
                <a:sym typeface="Gill Sans"/>
              </a:defRPr>
            </a:lvl4pPr>
            <a:lvl5pPr marL="2590120" indent="-494620" defTabSz="825500">
              <a:spcBef>
                <a:spcPts val="5400"/>
              </a:spcBef>
              <a:buSzPct val="171000"/>
              <a:buChar char="•"/>
              <a:defRPr sz="4200">
                <a:uFillTx/>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10" name="Slide Number"/>
          <p:cNvSpPr txBox="1"/>
          <p:nvPr>
            <p:ph type="sldNum" sz="quarter" idx="2"/>
          </p:nvPr>
        </p:nvSpPr>
        <p:spPr>
          <a:xfrm>
            <a:off x="11988799" y="13093700"/>
            <a:ext cx="419101" cy="457200"/>
          </a:xfrm>
          <a:prstGeom prst="rect">
            <a:avLst/>
          </a:prstGeom>
        </p:spPr>
        <p:txBody>
          <a:bodyPr/>
          <a:lstStyle>
            <a:lvl1pPr defTabSz="825500">
              <a:defRPr sz="2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Title Text"/>
          <p:cNvSpPr txBox="1"/>
          <p:nvPr>
            <p:ph type="title"/>
          </p:nvPr>
        </p:nvSpPr>
        <p:spPr>
          <a:xfrm>
            <a:off x="2387600" y="368300"/>
            <a:ext cx="19621500" cy="3429000"/>
          </a:xfrm>
          <a:prstGeom prst="rect">
            <a:avLst/>
          </a:prstGeom>
        </p:spPr>
        <p:txBody>
          <a:bodyPr lIns="50800" tIns="50800" rIns="50800" bIns="50800"/>
          <a:lstStyle>
            <a:lvl1pPr defTabSz="825500">
              <a:defRPr sz="11400">
                <a:uFillTx/>
                <a:latin typeface="Gill Sans"/>
                <a:ea typeface="Gill Sans"/>
                <a:cs typeface="Gill Sans"/>
                <a:sym typeface="Gill Sans"/>
              </a:defRPr>
            </a:lvl1pPr>
          </a:lstStyle>
          <a:p>
            <a:pPr/>
            <a:r>
              <a:t>Title Text</a:t>
            </a:r>
          </a:p>
        </p:txBody>
      </p:sp>
      <p:sp>
        <p:nvSpPr>
          <p:cNvPr id="118" name="Body Level One…"/>
          <p:cNvSpPr txBox="1"/>
          <p:nvPr>
            <p:ph type="body" sz="half" idx="1"/>
          </p:nvPr>
        </p:nvSpPr>
        <p:spPr>
          <a:xfrm>
            <a:off x="2387600" y="3886200"/>
            <a:ext cx="9448800" cy="8039100"/>
          </a:xfrm>
          <a:prstGeom prst="rect">
            <a:avLst/>
          </a:prstGeom>
        </p:spPr>
        <p:txBody>
          <a:bodyPr lIns="50800" tIns="50800" rIns="50800" bIns="50800"/>
          <a:lstStyle>
            <a:lvl1pPr marL="812120" indent="-494620" defTabSz="825500">
              <a:spcBef>
                <a:spcPts val="5400"/>
              </a:spcBef>
              <a:buSzPct val="171000"/>
              <a:buChar char="•"/>
              <a:defRPr sz="4200">
                <a:uFillTx/>
                <a:latin typeface="Gill Sans"/>
                <a:ea typeface="Gill Sans"/>
                <a:cs typeface="Gill Sans"/>
                <a:sym typeface="Gill Sans"/>
              </a:defRPr>
            </a:lvl1pPr>
            <a:lvl2pPr marL="1256620" indent="-494620" defTabSz="825500">
              <a:spcBef>
                <a:spcPts val="5400"/>
              </a:spcBef>
              <a:buSzPct val="171000"/>
              <a:buChar char="•"/>
              <a:defRPr sz="4200">
                <a:uFillTx/>
                <a:latin typeface="Gill Sans"/>
                <a:ea typeface="Gill Sans"/>
                <a:cs typeface="Gill Sans"/>
                <a:sym typeface="Gill Sans"/>
              </a:defRPr>
            </a:lvl2pPr>
            <a:lvl3pPr marL="1701120" indent="-494620" defTabSz="825500">
              <a:spcBef>
                <a:spcPts val="5400"/>
              </a:spcBef>
              <a:buSzPct val="171000"/>
              <a:buChar char="•"/>
              <a:defRPr sz="4200">
                <a:uFillTx/>
                <a:latin typeface="Gill Sans"/>
                <a:ea typeface="Gill Sans"/>
                <a:cs typeface="Gill Sans"/>
                <a:sym typeface="Gill Sans"/>
              </a:defRPr>
            </a:lvl3pPr>
            <a:lvl4pPr marL="2145620" indent="-494620" defTabSz="825500">
              <a:spcBef>
                <a:spcPts val="5400"/>
              </a:spcBef>
              <a:buSzPct val="171000"/>
              <a:buChar char="•"/>
              <a:defRPr sz="4200">
                <a:uFillTx/>
                <a:latin typeface="Gill Sans"/>
                <a:ea typeface="Gill Sans"/>
                <a:cs typeface="Gill Sans"/>
                <a:sym typeface="Gill Sans"/>
              </a:defRPr>
            </a:lvl4pPr>
            <a:lvl5pPr marL="2590120" indent="-494620" defTabSz="825500">
              <a:spcBef>
                <a:spcPts val="5400"/>
              </a:spcBef>
              <a:buSzPct val="171000"/>
              <a:buChar char="•"/>
              <a:defRPr sz="4200">
                <a:uFillTx/>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1988799" y="13093700"/>
            <a:ext cx="419101" cy="457200"/>
          </a:xfrm>
          <a:prstGeom prst="rect">
            <a:avLst/>
          </a:prstGeom>
        </p:spPr>
        <p:txBody>
          <a:bodyPr/>
          <a:lstStyle>
            <a:lvl1pPr defTabSz="825500">
              <a:defRPr sz="2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Righ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Title Text"/>
          <p:cNvSpPr txBox="1"/>
          <p:nvPr>
            <p:ph type="title"/>
          </p:nvPr>
        </p:nvSpPr>
        <p:spPr>
          <a:xfrm>
            <a:off x="2387600" y="368300"/>
            <a:ext cx="19621500" cy="3429000"/>
          </a:xfrm>
          <a:prstGeom prst="rect">
            <a:avLst/>
          </a:prstGeom>
        </p:spPr>
        <p:txBody>
          <a:bodyPr lIns="50800" tIns="50800" rIns="50800" bIns="50800"/>
          <a:lstStyle>
            <a:lvl1pPr defTabSz="825500">
              <a:defRPr sz="11400">
                <a:uFillTx/>
                <a:latin typeface="Gill Sans"/>
                <a:ea typeface="Gill Sans"/>
                <a:cs typeface="Gill Sans"/>
                <a:sym typeface="Gill Sans"/>
              </a:defRPr>
            </a:lvl1pPr>
          </a:lstStyle>
          <a:p>
            <a:pPr/>
            <a:r>
              <a:t>Title Text</a:t>
            </a:r>
          </a:p>
        </p:txBody>
      </p:sp>
      <p:sp>
        <p:nvSpPr>
          <p:cNvPr id="127" name="Body Level One…"/>
          <p:cNvSpPr txBox="1"/>
          <p:nvPr>
            <p:ph type="body" sz="quarter" idx="1"/>
          </p:nvPr>
        </p:nvSpPr>
        <p:spPr>
          <a:xfrm>
            <a:off x="14579600" y="3886200"/>
            <a:ext cx="7429500" cy="8039100"/>
          </a:xfrm>
          <a:prstGeom prst="rect">
            <a:avLst/>
          </a:prstGeom>
        </p:spPr>
        <p:txBody>
          <a:bodyPr lIns="50800" tIns="50800" rIns="50800" bIns="50800"/>
          <a:lstStyle>
            <a:lvl1pPr marL="812120" indent="-494620" defTabSz="825500">
              <a:spcBef>
                <a:spcPts val="5400"/>
              </a:spcBef>
              <a:buSzPct val="171000"/>
              <a:buChar char="•"/>
              <a:defRPr sz="4200">
                <a:uFillTx/>
                <a:latin typeface="Gill Sans"/>
                <a:ea typeface="Gill Sans"/>
                <a:cs typeface="Gill Sans"/>
                <a:sym typeface="Gill Sans"/>
              </a:defRPr>
            </a:lvl1pPr>
            <a:lvl2pPr marL="1256620" indent="-494620" defTabSz="825500">
              <a:spcBef>
                <a:spcPts val="5400"/>
              </a:spcBef>
              <a:buSzPct val="171000"/>
              <a:buChar char="•"/>
              <a:defRPr sz="4200">
                <a:uFillTx/>
                <a:latin typeface="Gill Sans"/>
                <a:ea typeface="Gill Sans"/>
                <a:cs typeface="Gill Sans"/>
                <a:sym typeface="Gill Sans"/>
              </a:defRPr>
            </a:lvl2pPr>
            <a:lvl3pPr marL="1701120" indent="-494620" defTabSz="825500">
              <a:spcBef>
                <a:spcPts val="5400"/>
              </a:spcBef>
              <a:buSzPct val="171000"/>
              <a:buChar char="•"/>
              <a:defRPr sz="4200">
                <a:uFillTx/>
                <a:latin typeface="Gill Sans"/>
                <a:ea typeface="Gill Sans"/>
                <a:cs typeface="Gill Sans"/>
                <a:sym typeface="Gill Sans"/>
              </a:defRPr>
            </a:lvl3pPr>
            <a:lvl4pPr marL="2145620" indent="-494620" defTabSz="825500">
              <a:spcBef>
                <a:spcPts val="5400"/>
              </a:spcBef>
              <a:buSzPct val="171000"/>
              <a:buChar char="•"/>
              <a:defRPr sz="4200">
                <a:uFillTx/>
                <a:latin typeface="Gill Sans"/>
                <a:ea typeface="Gill Sans"/>
                <a:cs typeface="Gill Sans"/>
                <a:sym typeface="Gill Sans"/>
              </a:defRPr>
            </a:lvl4pPr>
            <a:lvl5pPr marL="2590120" indent="-494620" defTabSz="825500">
              <a:spcBef>
                <a:spcPts val="5400"/>
              </a:spcBef>
              <a:buSzPct val="171000"/>
              <a:buChar char="•"/>
              <a:defRPr sz="4200">
                <a:uFillTx/>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xfrm>
            <a:off x="11988799" y="13093700"/>
            <a:ext cx="419101" cy="457200"/>
          </a:xfrm>
          <a:prstGeom prst="rect">
            <a:avLst/>
          </a:prstGeom>
        </p:spPr>
        <p:txBody>
          <a:bodyPr/>
          <a:lstStyle>
            <a:lvl1pPr defTabSz="825500">
              <a:defRPr sz="2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35" name="Title Text"/>
          <p:cNvSpPr txBox="1"/>
          <p:nvPr>
            <p:ph type="title"/>
          </p:nvPr>
        </p:nvSpPr>
        <p:spPr>
          <a:prstGeom prst="rect">
            <a:avLst/>
          </a:prstGeom>
        </p:spPr>
        <p:txBody>
          <a:bodyPr/>
          <a:lstStyle/>
          <a:p>
            <a:pPr/>
            <a:r>
              <a:t>Title Text</a:t>
            </a:r>
          </a:p>
        </p:txBody>
      </p:sp>
      <p:sp>
        <p:nvSpPr>
          <p:cNvPr id="136"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p:spTree>
      <p:nvGrpSpPr>
        <p:cNvPr id="1" name=""/>
        <p:cNvGrpSpPr/>
        <p:nvPr/>
      </p:nvGrpSpPr>
      <p:grpSpPr>
        <a:xfrm>
          <a:off x="0" y="0"/>
          <a:ext cx="0" cy="0"/>
          <a:chOff x="0" y="0"/>
          <a:chExt cx="0" cy="0"/>
        </a:xfrm>
      </p:grpSpPr>
      <p:sp>
        <p:nvSpPr>
          <p:cNvPr id="144" name="Title Text"/>
          <p:cNvSpPr txBox="1"/>
          <p:nvPr>
            <p:ph type="title"/>
          </p:nvPr>
        </p:nvSpPr>
        <p:spPr>
          <a:xfrm>
            <a:off x="2019300" y="0"/>
            <a:ext cx="20314844" cy="7515226"/>
          </a:xfrm>
          <a:prstGeom prst="rect">
            <a:avLst/>
          </a:prstGeom>
        </p:spPr>
        <p:txBody>
          <a:bodyPr anchor="b"/>
          <a:lstStyle>
            <a:lvl1pPr>
              <a:defRPr sz="10400"/>
            </a:lvl1pPr>
          </a:lstStyle>
          <a:p>
            <a:pPr/>
            <a:r>
              <a:t>Title Text</a:t>
            </a:r>
          </a:p>
        </p:txBody>
      </p:sp>
      <p:sp>
        <p:nvSpPr>
          <p:cNvPr id="145" name="Body Level One…"/>
          <p:cNvSpPr txBox="1"/>
          <p:nvPr>
            <p:ph type="body" idx="1"/>
          </p:nvPr>
        </p:nvSpPr>
        <p:spPr>
          <a:xfrm>
            <a:off x="2019300" y="7556500"/>
            <a:ext cx="20314844" cy="7519990"/>
          </a:xfrm>
          <a:prstGeom prst="rect">
            <a:avLst/>
          </a:prstGeom>
        </p:spPr>
        <p:txBody>
          <a:bodyPr anchor="t"/>
          <a:lstStyle>
            <a:lvl1pPr algn="ctr">
              <a:spcBef>
                <a:spcPts val="0"/>
              </a:spcBef>
              <a:defRPr>
                <a:solidFill>
                  <a:srgbClr val="909696"/>
                </a:solidFill>
                <a:uFill>
                  <a:solidFill>
                    <a:srgbClr val="909696"/>
                  </a:solidFill>
                </a:uFill>
              </a:defRPr>
            </a:lvl1pPr>
            <a:lvl2pPr algn="ctr">
              <a:spcBef>
                <a:spcPts val="0"/>
              </a:spcBef>
              <a:defRPr>
                <a:solidFill>
                  <a:srgbClr val="909696"/>
                </a:solidFill>
                <a:uFill>
                  <a:solidFill>
                    <a:srgbClr val="909696"/>
                  </a:solidFill>
                </a:uFill>
              </a:defRPr>
            </a:lvl2pPr>
            <a:lvl3pPr algn="ctr">
              <a:spcBef>
                <a:spcPts val="0"/>
              </a:spcBef>
              <a:defRPr>
                <a:solidFill>
                  <a:srgbClr val="909696"/>
                </a:solidFill>
                <a:uFill>
                  <a:solidFill>
                    <a:srgbClr val="909696"/>
                  </a:solidFill>
                </a:uFill>
              </a:defRPr>
            </a:lvl3pPr>
            <a:lvl4pPr algn="ctr">
              <a:spcBef>
                <a:spcPts val="0"/>
              </a:spcBef>
              <a:defRPr>
                <a:solidFill>
                  <a:srgbClr val="909696"/>
                </a:solidFill>
                <a:uFill>
                  <a:solidFill>
                    <a:srgbClr val="909696"/>
                  </a:solidFill>
                </a:uFill>
              </a:defRPr>
            </a:lvl4pPr>
            <a:lvl5pPr algn="ctr">
              <a:spcBef>
                <a:spcPts val="0"/>
              </a:spcBef>
              <a:defRPr>
                <a:solidFill>
                  <a:srgbClr val="909696"/>
                </a:solidFill>
                <a:uFill>
                  <a:solidFill>
                    <a:srgbClr val="909696"/>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153" name="Title Text"/>
          <p:cNvSpPr txBox="1"/>
          <p:nvPr>
            <p:ph type="title"/>
          </p:nvPr>
        </p:nvSpPr>
        <p:spPr>
          <a:xfrm>
            <a:off x="2374900" y="326231"/>
            <a:ext cx="19610061" cy="3495677"/>
          </a:xfrm>
          <a:prstGeom prst="rect">
            <a:avLst/>
          </a:prstGeom>
        </p:spPr>
        <p:txBody>
          <a:bodyPr/>
          <a:lstStyle>
            <a:lvl1pPr>
              <a:defRPr sz="10600">
                <a:latin typeface="Gill Sans"/>
                <a:ea typeface="Gill Sans"/>
                <a:cs typeface="Gill Sans"/>
                <a:sym typeface="Gill Sans"/>
              </a:defRPr>
            </a:lvl1pPr>
          </a:lstStyle>
          <a:p>
            <a:pPr/>
            <a:r>
              <a:t>Title Text</a:t>
            </a:r>
          </a:p>
        </p:txBody>
      </p:sp>
      <p:sp>
        <p:nvSpPr>
          <p:cNvPr id="154" name="Body Level One…"/>
          <p:cNvSpPr txBox="1"/>
          <p:nvPr>
            <p:ph type="body" idx="1"/>
          </p:nvPr>
        </p:nvSpPr>
        <p:spPr>
          <a:xfrm>
            <a:off x="2374900" y="2469356"/>
            <a:ext cx="19610061" cy="10872790"/>
          </a:xfrm>
          <a:prstGeom prst="rect">
            <a:avLst/>
          </a:prstGeom>
        </p:spPr>
        <p:txBody>
          <a:bodyPr/>
          <a:lstStyle>
            <a:lvl1pPr>
              <a:spcBef>
                <a:spcPts val="3200"/>
              </a:spcBef>
              <a:defRPr>
                <a:latin typeface="Gill Sans"/>
                <a:ea typeface="Gill Sans"/>
                <a:cs typeface="Gill Sans"/>
                <a:sym typeface="Gill Sans"/>
              </a:defRPr>
            </a:lvl1pPr>
            <a:lvl2pPr>
              <a:spcBef>
                <a:spcPts val="3200"/>
              </a:spcBef>
              <a:defRPr>
                <a:latin typeface="Gill Sans"/>
                <a:ea typeface="Gill Sans"/>
                <a:cs typeface="Gill Sans"/>
                <a:sym typeface="Gill Sans"/>
              </a:defRPr>
            </a:lvl2pPr>
            <a:lvl3pPr>
              <a:spcBef>
                <a:spcPts val="3200"/>
              </a:spcBef>
              <a:defRPr>
                <a:latin typeface="Gill Sans"/>
                <a:ea typeface="Gill Sans"/>
                <a:cs typeface="Gill Sans"/>
                <a:sym typeface="Gill Sans"/>
              </a:defRPr>
            </a:lvl3pPr>
            <a:lvl4pPr>
              <a:spcBef>
                <a:spcPts val="3200"/>
              </a:spcBef>
              <a:defRPr>
                <a:latin typeface="Gill Sans"/>
                <a:ea typeface="Gill Sans"/>
                <a:cs typeface="Gill Sans"/>
                <a:sym typeface="Gill Sans"/>
              </a:defRPr>
            </a:lvl4pPr>
            <a:lvl5pPr>
              <a:spcBef>
                <a:spcPts val="3200"/>
              </a:spcBef>
              <a:defRPr>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2" name="Title Text"/>
          <p:cNvSpPr txBox="1"/>
          <p:nvPr>
            <p:ph type="title"/>
          </p:nvPr>
        </p:nvSpPr>
        <p:spPr>
          <a:xfrm>
            <a:off x="2381250" y="304800"/>
            <a:ext cx="19621500" cy="3562350"/>
          </a:xfrm>
          <a:prstGeom prst="rect">
            <a:avLst/>
          </a:prstGeom>
        </p:spPr>
        <p:txBody>
          <a:bodyPr lIns="57150" tIns="57150" rIns="57150" bIns="57150"/>
          <a:lstStyle>
            <a:lvl1pPr defTabSz="431800">
              <a:defRPr sz="9600">
                <a:uFillTx/>
                <a:latin typeface="Chalkboard"/>
                <a:ea typeface="Chalkboard"/>
                <a:cs typeface="Chalkboard"/>
                <a:sym typeface="Chalkboard"/>
              </a:defRPr>
            </a:lvl1pPr>
          </a:lstStyle>
          <a:p>
            <a:pPr/>
            <a:r>
              <a:t>Title Text</a:t>
            </a:r>
          </a:p>
        </p:txBody>
      </p:sp>
      <p:sp>
        <p:nvSpPr>
          <p:cNvPr id="163" name="Body Level One…"/>
          <p:cNvSpPr txBox="1"/>
          <p:nvPr>
            <p:ph type="body" idx="1"/>
          </p:nvPr>
        </p:nvSpPr>
        <p:spPr>
          <a:xfrm>
            <a:off x="2381250" y="4133850"/>
            <a:ext cx="19621500" cy="8077200"/>
          </a:xfrm>
          <a:prstGeom prst="rect">
            <a:avLst/>
          </a:prstGeom>
        </p:spPr>
        <p:txBody>
          <a:bodyPr lIns="57150" tIns="57150" rIns="57150" bIns="57150"/>
          <a:lstStyle>
            <a:lvl1pPr marL="855752" indent="-500151" defTabSz="431800">
              <a:spcBef>
                <a:spcPts val="2800"/>
              </a:spcBef>
              <a:buSzPct val="43000"/>
              <a:buBlip>
                <a:blip r:embed="rId3"/>
              </a:buBlip>
              <a:defRPr sz="4400">
                <a:uFillTx/>
                <a:latin typeface="Chalkboard"/>
                <a:ea typeface="Chalkboard"/>
                <a:cs typeface="Chalkboard"/>
                <a:sym typeface="Chalkboard"/>
              </a:defRPr>
            </a:lvl1pPr>
            <a:lvl2pPr marL="1287552" indent="-500151" defTabSz="431800">
              <a:spcBef>
                <a:spcPts val="2800"/>
              </a:spcBef>
              <a:buSzPct val="43000"/>
              <a:buBlip>
                <a:blip r:embed="rId3"/>
              </a:buBlip>
              <a:defRPr sz="4400">
                <a:uFillTx/>
                <a:latin typeface="Chalkboard"/>
                <a:ea typeface="Chalkboard"/>
                <a:cs typeface="Chalkboard"/>
                <a:sym typeface="Chalkboard"/>
              </a:defRPr>
            </a:lvl2pPr>
            <a:lvl3pPr marL="1706652" indent="-500152" defTabSz="431800">
              <a:spcBef>
                <a:spcPts val="2800"/>
              </a:spcBef>
              <a:buSzPct val="43000"/>
              <a:buBlip>
                <a:blip r:embed="rId3"/>
              </a:buBlip>
              <a:defRPr sz="4400">
                <a:uFillTx/>
                <a:latin typeface="Chalkboard"/>
                <a:ea typeface="Chalkboard"/>
                <a:cs typeface="Chalkboard"/>
                <a:sym typeface="Chalkboard"/>
              </a:defRPr>
            </a:lvl3pPr>
            <a:lvl4pPr marL="2151152" indent="-500152" defTabSz="431800">
              <a:spcBef>
                <a:spcPts val="2800"/>
              </a:spcBef>
              <a:buSzPct val="43000"/>
              <a:buBlip>
                <a:blip r:embed="rId3"/>
              </a:buBlip>
              <a:defRPr sz="4400">
                <a:uFillTx/>
                <a:latin typeface="Chalkboard"/>
                <a:ea typeface="Chalkboard"/>
                <a:cs typeface="Chalkboard"/>
                <a:sym typeface="Chalkboard"/>
              </a:defRPr>
            </a:lvl4pPr>
            <a:lvl5pPr marL="2608352" indent="-500152" defTabSz="431800">
              <a:spcBef>
                <a:spcPts val="2800"/>
              </a:spcBef>
              <a:buSzPct val="43000"/>
              <a:buBlip>
                <a:blip r:embed="rId3"/>
              </a:buBlip>
              <a:defRPr sz="4400">
                <a:uFillTx/>
                <a:latin typeface="Chalkboard"/>
                <a:ea typeface="Chalkboard"/>
                <a:cs typeface="Chalkboard"/>
                <a:sym typeface="Chalkboard"/>
              </a:defRPr>
            </a:lvl5pPr>
          </a:lstStyle>
          <a:p>
            <a:pPr/>
            <a:r>
              <a:t>Body Level One</a:t>
            </a:r>
          </a:p>
          <a:p>
            <a:pPr lvl="1"/>
            <a:r>
              <a:t>Body Level Two</a:t>
            </a:r>
          </a:p>
          <a:p>
            <a:pPr lvl="2"/>
            <a:r>
              <a:t>Body Level Three</a:t>
            </a:r>
          </a:p>
          <a:p>
            <a:pPr lvl="3"/>
            <a:r>
              <a:t>Body Level Four</a:t>
            </a:r>
          </a:p>
          <a:p>
            <a:pPr lvl="4"/>
            <a:r>
              <a:t>Body Level Five</a:t>
            </a:r>
          </a:p>
        </p:txBody>
      </p:sp>
      <p:sp>
        <p:nvSpPr>
          <p:cNvPr id="164" name="Slide Number"/>
          <p:cNvSpPr txBox="1"/>
          <p:nvPr>
            <p:ph type="sldNum" sz="quarter" idx="2"/>
          </p:nvPr>
        </p:nvSpPr>
        <p:spPr>
          <a:xfrm>
            <a:off x="12012961" y="13125450"/>
            <a:ext cx="365845" cy="441132"/>
          </a:xfrm>
          <a:prstGeom prst="rect">
            <a:avLst/>
          </a:prstGeom>
        </p:spPr>
        <p:txBody>
          <a:bodyPr lIns="57150" tIns="57150" rIns="57150" bIns="57150"/>
          <a:lstStyle>
            <a:lvl1pPr defTabSz="431800">
              <a:defRPr sz="2000">
                <a:uFillTx/>
                <a:latin typeface="Chalkboard"/>
                <a:ea typeface="Chalkboard"/>
                <a:cs typeface="Chalkboard"/>
                <a:sym typeface="Chalkboar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171" name="Title Text"/>
          <p:cNvSpPr txBox="1"/>
          <p:nvPr>
            <p:ph type="title"/>
          </p:nvPr>
        </p:nvSpPr>
        <p:spPr>
          <a:xfrm>
            <a:off x="1217278" y="169936"/>
            <a:ext cx="21932903" cy="3038721"/>
          </a:xfrm>
          <a:prstGeom prst="rect">
            <a:avLst/>
          </a:prstGeom>
        </p:spPr>
        <p:txBody>
          <a:bodyPr lIns="0" tIns="0" rIns="0" bIns="0"/>
          <a:lstStyle>
            <a:lvl1pPr defTabSz="815124">
              <a:lnSpc>
                <a:spcPct val="93000"/>
              </a:lnSpc>
              <a:defRPr sz="7800">
                <a:latin typeface="Arial"/>
                <a:ea typeface="Arial"/>
                <a:cs typeface="Arial"/>
                <a:sym typeface="Arial"/>
              </a:defRPr>
            </a:lvl1pPr>
          </a:lstStyle>
          <a:p>
            <a:pPr/>
            <a:r>
              <a:t>Title Text</a:t>
            </a:r>
          </a:p>
        </p:txBody>
      </p:sp>
      <p:sp>
        <p:nvSpPr>
          <p:cNvPr id="172" name="Body Level One…"/>
          <p:cNvSpPr txBox="1"/>
          <p:nvPr>
            <p:ph type="body" idx="1"/>
          </p:nvPr>
        </p:nvSpPr>
        <p:spPr>
          <a:xfrm>
            <a:off x="1217278" y="3208656"/>
            <a:ext cx="21932903" cy="10502901"/>
          </a:xfrm>
          <a:prstGeom prst="rect">
            <a:avLst/>
          </a:prstGeom>
        </p:spPr>
        <p:txBody>
          <a:bodyPr lIns="0" tIns="0" rIns="0" bIns="0" anchor="t"/>
          <a:lstStyle>
            <a:lvl1pPr marL="622300" indent="-622300" defTabSz="815124">
              <a:lnSpc>
                <a:spcPct val="93000"/>
              </a:lnSpc>
              <a:spcBef>
                <a:spcPts val="2500"/>
              </a:spcBef>
              <a:defRPr sz="5800">
                <a:latin typeface="Arial"/>
                <a:ea typeface="Arial"/>
                <a:cs typeface="Arial"/>
                <a:sym typeface="Arial"/>
              </a:defRPr>
            </a:lvl1pPr>
            <a:lvl2pPr marL="622300" indent="203200" defTabSz="815124">
              <a:lnSpc>
                <a:spcPct val="93000"/>
              </a:lnSpc>
              <a:spcBef>
                <a:spcPts val="2500"/>
              </a:spcBef>
              <a:defRPr sz="5800">
                <a:latin typeface="Arial"/>
                <a:ea typeface="Arial"/>
                <a:cs typeface="Arial"/>
                <a:sym typeface="Arial"/>
              </a:defRPr>
            </a:lvl2pPr>
            <a:lvl3pPr marL="622300" indent="1041400" defTabSz="815124">
              <a:lnSpc>
                <a:spcPct val="93000"/>
              </a:lnSpc>
              <a:spcBef>
                <a:spcPts val="2500"/>
              </a:spcBef>
              <a:defRPr sz="5800">
                <a:latin typeface="Arial"/>
                <a:ea typeface="Arial"/>
                <a:cs typeface="Arial"/>
                <a:sym typeface="Arial"/>
              </a:defRPr>
            </a:lvl3pPr>
            <a:lvl4pPr marL="622300" indent="1866900" defTabSz="815124">
              <a:lnSpc>
                <a:spcPct val="93000"/>
              </a:lnSpc>
              <a:spcBef>
                <a:spcPts val="2500"/>
              </a:spcBef>
              <a:defRPr sz="5800">
                <a:latin typeface="Arial"/>
                <a:ea typeface="Arial"/>
                <a:cs typeface="Arial"/>
                <a:sym typeface="Arial"/>
              </a:defRPr>
            </a:lvl4pPr>
            <a:lvl5pPr marL="622300" indent="2692400" defTabSz="815124">
              <a:lnSpc>
                <a:spcPct val="93000"/>
              </a:lnSpc>
              <a:spcBef>
                <a:spcPts val="2500"/>
              </a:spcBef>
              <a:defRPr sz="58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73" name="Slide Number"/>
          <p:cNvSpPr txBox="1"/>
          <p:nvPr>
            <p:ph type="sldNum" sz="quarter" idx="2"/>
          </p:nvPr>
        </p:nvSpPr>
        <p:spPr>
          <a:xfrm>
            <a:off x="19886765" y="12494752"/>
            <a:ext cx="865188" cy="939801"/>
          </a:xfrm>
          <a:prstGeom prst="rect">
            <a:avLst/>
          </a:prstGeom>
        </p:spPr>
        <p:txBody>
          <a:bodyPr lIns="0" tIns="0" rIns="0" bIns="0"/>
          <a:lstStyle>
            <a:lvl1pPr defTabSz="1054100">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solidFill>
                  <a:srgbClr val="000000"/>
                </a:solidFill>
                <a:uFill>
                  <a:solidFill>
                    <a:srgbClr val="000000"/>
                  </a:solidFill>
                </a:u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Title Text"/>
          <p:cNvSpPr txBox="1"/>
          <p:nvPr>
            <p:ph type="title"/>
          </p:nvPr>
        </p:nvSpPr>
        <p:spPr>
          <a:xfrm>
            <a:off x="2387600" y="368300"/>
            <a:ext cx="19621500" cy="3429000"/>
          </a:xfrm>
          <a:prstGeom prst="rect">
            <a:avLst/>
          </a:prstGeom>
        </p:spPr>
        <p:txBody>
          <a:bodyPr lIns="50800" tIns="50800" rIns="50800" bIns="50800"/>
          <a:lstStyle>
            <a:lvl1pPr defTabSz="825500">
              <a:defRPr sz="11400">
                <a:uFillTx/>
                <a:latin typeface="Gill Sans"/>
                <a:ea typeface="Gill Sans"/>
                <a:cs typeface="Gill Sans"/>
                <a:sym typeface="Gill Sans"/>
              </a:defRPr>
            </a:lvl1pPr>
          </a:lstStyle>
          <a:p>
            <a:pPr/>
            <a:r>
              <a:t>Title Text</a:t>
            </a:r>
          </a:p>
        </p:txBody>
      </p:sp>
      <p:sp>
        <p:nvSpPr>
          <p:cNvPr id="21" name="Body Level One…"/>
          <p:cNvSpPr txBox="1"/>
          <p:nvPr>
            <p:ph type="body" idx="1"/>
          </p:nvPr>
        </p:nvSpPr>
        <p:spPr>
          <a:xfrm>
            <a:off x="2387600" y="3886200"/>
            <a:ext cx="19621500" cy="8039100"/>
          </a:xfrm>
          <a:prstGeom prst="rect">
            <a:avLst/>
          </a:prstGeom>
        </p:spPr>
        <p:txBody>
          <a:bodyPr lIns="50800" tIns="50800" rIns="50800" bIns="50800"/>
          <a:lstStyle>
            <a:lvl1pPr marL="889000" indent="-571500" defTabSz="825500">
              <a:spcBef>
                <a:spcPts val="3500"/>
              </a:spcBef>
              <a:buSzPct val="171000"/>
              <a:buChar char="•"/>
              <a:defRPr sz="5400">
                <a:uFillTx/>
                <a:latin typeface="Gill Sans"/>
                <a:ea typeface="Gill Sans"/>
                <a:cs typeface="Gill Sans"/>
                <a:sym typeface="Gill Sans"/>
              </a:defRPr>
            </a:lvl1pPr>
            <a:lvl2pPr marL="1333500" indent="-571500" defTabSz="825500">
              <a:spcBef>
                <a:spcPts val="3500"/>
              </a:spcBef>
              <a:buSzPct val="171000"/>
              <a:buChar char="•"/>
              <a:defRPr sz="5400">
                <a:uFillTx/>
                <a:latin typeface="Gill Sans"/>
                <a:ea typeface="Gill Sans"/>
                <a:cs typeface="Gill Sans"/>
                <a:sym typeface="Gill Sans"/>
              </a:defRPr>
            </a:lvl2pPr>
            <a:lvl3pPr marL="1778000" indent="-571500" defTabSz="825500">
              <a:spcBef>
                <a:spcPts val="3500"/>
              </a:spcBef>
              <a:buSzPct val="171000"/>
              <a:buChar char="•"/>
              <a:defRPr sz="5400">
                <a:uFillTx/>
                <a:latin typeface="Gill Sans"/>
                <a:ea typeface="Gill Sans"/>
                <a:cs typeface="Gill Sans"/>
                <a:sym typeface="Gill Sans"/>
              </a:defRPr>
            </a:lvl3pPr>
            <a:lvl4pPr marL="2222500" indent="-571500" defTabSz="825500">
              <a:spcBef>
                <a:spcPts val="3500"/>
              </a:spcBef>
              <a:buSzPct val="171000"/>
              <a:buChar char="•"/>
              <a:defRPr sz="5400">
                <a:uFillTx/>
                <a:latin typeface="Gill Sans"/>
                <a:ea typeface="Gill Sans"/>
                <a:cs typeface="Gill Sans"/>
                <a:sym typeface="Gill Sans"/>
              </a:defRPr>
            </a:lvl4pPr>
            <a:lvl5pPr marL="2667000" indent="-571500" defTabSz="825500">
              <a:spcBef>
                <a:spcPts val="3500"/>
              </a:spcBef>
              <a:buSzPct val="171000"/>
              <a:buChar char="•"/>
              <a:defRPr sz="5400">
                <a:uFillTx/>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xfrm>
            <a:off x="11988799" y="13093700"/>
            <a:ext cx="419101" cy="457200"/>
          </a:xfrm>
          <a:prstGeom prst="rect">
            <a:avLst/>
          </a:prstGeom>
        </p:spPr>
        <p:txBody>
          <a:bodyPr/>
          <a:lstStyle>
            <a:lvl1pPr defTabSz="825500">
              <a:defRPr sz="2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0" name="Title Text"/>
          <p:cNvSpPr txBox="1"/>
          <p:nvPr>
            <p:ph type="title"/>
          </p:nvPr>
        </p:nvSpPr>
        <p:spPr>
          <a:xfrm>
            <a:off x="2387600" y="368300"/>
            <a:ext cx="19621500" cy="3429000"/>
          </a:xfrm>
          <a:prstGeom prst="rect">
            <a:avLst/>
          </a:prstGeom>
        </p:spPr>
        <p:txBody>
          <a:bodyPr lIns="50800" tIns="50800" rIns="50800" bIns="50800"/>
          <a:lstStyle>
            <a:lvl1pPr defTabSz="825500">
              <a:defRPr sz="11400">
                <a:uFillTx/>
                <a:latin typeface="Gill Sans"/>
                <a:ea typeface="Gill Sans"/>
                <a:cs typeface="Gill Sans"/>
                <a:sym typeface="Gill Sans"/>
              </a:defRPr>
            </a:lvl1pPr>
          </a:lstStyle>
          <a:p>
            <a:pPr/>
            <a:r>
              <a:t>Title Text</a:t>
            </a:r>
          </a:p>
        </p:txBody>
      </p:sp>
      <p:sp>
        <p:nvSpPr>
          <p:cNvPr id="181" name="Body Level One…"/>
          <p:cNvSpPr txBox="1"/>
          <p:nvPr>
            <p:ph type="body" idx="1"/>
          </p:nvPr>
        </p:nvSpPr>
        <p:spPr>
          <a:xfrm>
            <a:off x="2387600" y="3886200"/>
            <a:ext cx="19621500" cy="8039100"/>
          </a:xfrm>
          <a:prstGeom prst="rect">
            <a:avLst/>
          </a:prstGeom>
        </p:spPr>
        <p:txBody>
          <a:bodyPr lIns="50800" tIns="50800" rIns="50800" bIns="50800"/>
          <a:lstStyle>
            <a:lvl1pPr marL="889000" indent="-571500" defTabSz="825500">
              <a:spcBef>
                <a:spcPts val="3500"/>
              </a:spcBef>
              <a:buSzPct val="171000"/>
              <a:buChar char="•"/>
              <a:defRPr sz="5400">
                <a:uFillTx/>
                <a:latin typeface="Gill Sans"/>
                <a:ea typeface="Gill Sans"/>
                <a:cs typeface="Gill Sans"/>
                <a:sym typeface="Gill Sans"/>
              </a:defRPr>
            </a:lvl1pPr>
            <a:lvl2pPr marL="1333500" indent="-571500" defTabSz="825500">
              <a:spcBef>
                <a:spcPts val="3500"/>
              </a:spcBef>
              <a:buSzPct val="171000"/>
              <a:buChar char="•"/>
              <a:defRPr sz="5400">
                <a:uFillTx/>
                <a:latin typeface="Gill Sans"/>
                <a:ea typeface="Gill Sans"/>
                <a:cs typeface="Gill Sans"/>
                <a:sym typeface="Gill Sans"/>
              </a:defRPr>
            </a:lvl2pPr>
            <a:lvl3pPr marL="1778000" indent="-571500" defTabSz="825500">
              <a:spcBef>
                <a:spcPts val="3500"/>
              </a:spcBef>
              <a:buSzPct val="171000"/>
              <a:buChar char="•"/>
              <a:defRPr sz="5400">
                <a:uFillTx/>
                <a:latin typeface="Gill Sans"/>
                <a:ea typeface="Gill Sans"/>
                <a:cs typeface="Gill Sans"/>
                <a:sym typeface="Gill Sans"/>
              </a:defRPr>
            </a:lvl3pPr>
            <a:lvl4pPr marL="2222500" indent="-571500" defTabSz="825500">
              <a:spcBef>
                <a:spcPts val="3500"/>
              </a:spcBef>
              <a:buSzPct val="171000"/>
              <a:buChar char="•"/>
              <a:defRPr sz="5400">
                <a:uFillTx/>
                <a:latin typeface="Gill Sans"/>
                <a:ea typeface="Gill Sans"/>
                <a:cs typeface="Gill Sans"/>
                <a:sym typeface="Gill Sans"/>
              </a:defRPr>
            </a:lvl4pPr>
            <a:lvl5pPr marL="2667000" indent="-571500" defTabSz="825500">
              <a:spcBef>
                <a:spcPts val="3500"/>
              </a:spcBef>
              <a:buSzPct val="171000"/>
              <a:buChar char="•"/>
              <a:defRPr sz="5400">
                <a:uFillTx/>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82" name="Slide Number"/>
          <p:cNvSpPr txBox="1"/>
          <p:nvPr>
            <p:ph type="sldNum" sz="quarter" idx="2"/>
          </p:nvPr>
        </p:nvSpPr>
        <p:spPr>
          <a:xfrm>
            <a:off x="11988799" y="13093700"/>
            <a:ext cx="419101" cy="457200"/>
          </a:xfrm>
          <a:prstGeom prst="rect">
            <a:avLst/>
          </a:prstGeom>
        </p:spPr>
        <p:txBody>
          <a:bodyPr/>
          <a:lstStyle>
            <a:lvl1pPr defTabSz="825500">
              <a:defRPr sz="2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189" name="Title Text"/>
          <p:cNvSpPr txBox="1"/>
          <p:nvPr>
            <p:ph type="title"/>
          </p:nvPr>
        </p:nvSpPr>
        <p:spPr>
          <a:xfrm>
            <a:off x="4833937" y="2303858"/>
            <a:ext cx="14716127" cy="4643439"/>
          </a:xfrm>
          <a:prstGeom prst="rect">
            <a:avLst/>
          </a:prstGeom>
        </p:spPr>
        <p:txBody>
          <a:bodyPr lIns="71436" tIns="71436" rIns="71436" bIns="71436" anchor="b"/>
          <a:lstStyle>
            <a:lvl1pPr defTabSz="584200">
              <a:defRPr sz="11200">
                <a:solidFill>
                  <a:srgbClr val="000000"/>
                </a:solidFill>
                <a:uFillTx/>
                <a:latin typeface="Helvetica Light"/>
                <a:ea typeface="Helvetica Light"/>
                <a:cs typeface="Helvetica Light"/>
                <a:sym typeface="Helvetica Light"/>
              </a:defRPr>
            </a:lvl1pPr>
          </a:lstStyle>
          <a:p>
            <a:pPr/>
            <a:r>
              <a:t>Title Text</a:t>
            </a:r>
          </a:p>
        </p:txBody>
      </p:sp>
      <p:sp>
        <p:nvSpPr>
          <p:cNvPr id="190" name="Body Level One…"/>
          <p:cNvSpPr txBox="1"/>
          <p:nvPr>
            <p:ph type="body" sz="quarter" idx="1"/>
          </p:nvPr>
        </p:nvSpPr>
        <p:spPr>
          <a:xfrm>
            <a:off x="4833937" y="7072311"/>
            <a:ext cx="14716127" cy="1589486"/>
          </a:xfrm>
          <a:prstGeom prst="rect">
            <a:avLst/>
          </a:prstGeom>
        </p:spPr>
        <p:txBody>
          <a:bodyPr lIns="71436" tIns="71436" rIns="71436" bIns="71436" anchor="t"/>
          <a:lstStyle>
            <a:lvl1pPr marL="0" indent="0" algn="ctr" defTabSz="584200">
              <a:spcBef>
                <a:spcPts val="0"/>
              </a:spcBef>
              <a:defRPr sz="4400">
                <a:solidFill>
                  <a:srgbClr val="000000"/>
                </a:solidFill>
                <a:uFillTx/>
                <a:latin typeface="Helvetica Light"/>
                <a:ea typeface="Helvetica Light"/>
                <a:cs typeface="Helvetica Light"/>
                <a:sym typeface="Helvetica Light"/>
              </a:defRPr>
            </a:lvl1pPr>
            <a:lvl2pPr marL="0" indent="0" algn="ctr" defTabSz="584200">
              <a:spcBef>
                <a:spcPts val="0"/>
              </a:spcBef>
              <a:defRPr sz="4400">
                <a:solidFill>
                  <a:srgbClr val="000000"/>
                </a:solidFill>
                <a:uFillTx/>
                <a:latin typeface="Helvetica Light"/>
                <a:ea typeface="Helvetica Light"/>
                <a:cs typeface="Helvetica Light"/>
                <a:sym typeface="Helvetica Light"/>
              </a:defRPr>
            </a:lvl2pPr>
            <a:lvl3pPr marL="0" indent="0" algn="ctr" defTabSz="584200">
              <a:spcBef>
                <a:spcPts val="0"/>
              </a:spcBef>
              <a:defRPr sz="4400">
                <a:solidFill>
                  <a:srgbClr val="000000"/>
                </a:solidFill>
                <a:uFillTx/>
                <a:latin typeface="Helvetica Light"/>
                <a:ea typeface="Helvetica Light"/>
                <a:cs typeface="Helvetica Light"/>
                <a:sym typeface="Helvetica Light"/>
              </a:defRPr>
            </a:lvl3pPr>
            <a:lvl4pPr marL="0" indent="0" algn="ctr" defTabSz="584200">
              <a:spcBef>
                <a:spcPts val="0"/>
              </a:spcBef>
              <a:defRPr sz="4400">
                <a:solidFill>
                  <a:srgbClr val="000000"/>
                </a:solidFill>
                <a:uFillTx/>
                <a:latin typeface="Helvetica Light"/>
                <a:ea typeface="Helvetica Light"/>
                <a:cs typeface="Helvetica Light"/>
                <a:sym typeface="Helvetica Light"/>
              </a:defRPr>
            </a:lvl4pPr>
            <a:lvl5pPr marL="0" indent="0" algn="ctr" defTabSz="584200">
              <a:spcBef>
                <a:spcPts val="0"/>
              </a:spcBef>
              <a:defRPr sz="4400">
                <a:solidFill>
                  <a:srgbClr val="000000"/>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91" name="Slide Number"/>
          <p:cNvSpPr txBox="1"/>
          <p:nvPr>
            <p:ph type="sldNum" sz="quarter" idx="2"/>
          </p:nvPr>
        </p:nvSpPr>
        <p:spPr>
          <a:xfrm>
            <a:off x="11935814" y="13010554"/>
            <a:ext cx="494513" cy="511175"/>
          </a:xfrm>
          <a:prstGeom prst="rect">
            <a:avLst/>
          </a:prstGeom>
        </p:spPr>
        <p:txBody>
          <a:bodyPr lIns="71436" tIns="71436" rIns="71436" bIns="71436"/>
          <a:lstStyle>
            <a:lvl1pPr defTabSz="584200">
              <a:defRPr sz="2400">
                <a:solidFill>
                  <a:srgbClr val="000000"/>
                </a:solidFill>
                <a:uFillTx/>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198" name="Title Text"/>
          <p:cNvSpPr txBox="1"/>
          <p:nvPr>
            <p:ph type="title"/>
          </p:nvPr>
        </p:nvSpPr>
        <p:spPr>
          <a:xfrm>
            <a:off x="2387600" y="2298700"/>
            <a:ext cx="19621500" cy="4648200"/>
          </a:xfrm>
          <a:prstGeom prst="rect">
            <a:avLst/>
          </a:prstGeom>
        </p:spPr>
        <p:txBody>
          <a:bodyPr lIns="50800" tIns="50800" rIns="50800" bIns="50800" anchor="b"/>
          <a:lstStyle>
            <a:lvl1pPr defTabSz="825500">
              <a:defRPr sz="11800">
                <a:solidFill>
                  <a:srgbClr val="000000"/>
                </a:solidFill>
                <a:uFillTx/>
                <a:latin typeface="Gill Sans"/>
                <a:ea typeface="Gill Sans"/>
                <a:cs typeface="Gill Sans"/>
                <a:sym typeface="Gill Sans"/>
              </a:defRPr>
            </a:lvl1pPr>
          </a:lstStyle>
          <a:p>
            <a:pPr/>
            <a:r>
              <a:t>Title Text</a:t>
            </a:r>
          </a:p>
        </p:txBody>
      </p:sp>
      <p:sp>
        <p:nvSpPr>
          <p:cNvPr id="199" name="Body Level One…"/>
          <p:cNvSpPr txBox="1"/>
          <p:nvPr>
            <p:ph type="body" sz="quarter" idx="1"/>
          </p:nvPr>
        </p:nvSpPr>
        <p:spPr>
          <a:xfrm>
            <a:off x="2387600" y="7073900"/>
            <a:ext cx="19621500" cy="1587500"/>
          </a:xfrm>
          <a:prstGeom prst="rect">
            <a:avLst/>
          </a:prstGeom>
        </p:spPr>
        <p:txBody>
          <a:bodyPr lIns="50800" tIns="50800" rIns="50800" bIns="50800" anchor="t"/>
          <a:lstStyle>
            <a:lvl1pPr marL="0" indent="0" algn="ctr" defTabSz="825500">
              <a:spcBef>
                <a:spcPts val="0"/>
              </a:spcBef>
              <a:defRPr sz="5000">
                <a:solidFill>
                  <a:srgbClr val="000000"/>
                </a:solidFill>
                <a:uFillTx/>
                <a:latin typeface="Gill Sans"/>
                <a:ea typeface="Gill Sans"/>
                <a:cs typeface="Gill Sans"/>
                <a:sym typeface="Gill Sans"/>
              </a:defRPr>
            </a:lvl1pPr>
            <a:lvl2pPr marL="0" indent="0" algn="ctr" defTabSz="825500">
              <a:spcBef>
                <a:spcPts val="0"/>
              </a:spcBef>
              <a:defRPr sz="5000">
                <a:solidFill>
                  <a:srgbClr val="000000"/>
                </a:solidFill>
                <a:uFillTx/>
                <a:latin typeface="Gill Sans"/>
                <a:ea typeface="Gill Sans"/>
                <a:cs typeface="Gill Sans"/>
                <a:sym typeface="Gill Sans"/>
              </a:defRPr>
            </a:lvl2pPr>
            <a:lvl3pPr marL="0" indent="0" algn="ctr" defTabSz="825500">
              <a:spcBef>
                <a:spcPts val="0"/>
              </a:spcBef>
              <a:defRPr sz="5000">
                <a:solidFill>
                  <a:srgbClr val="000000"/>
                </a:solidFill>
                <a:uFillTx/>
                <a:latin typeface="Gill Sans"/>
                <a:ea typeface="Gill Sans"/>
                <a:cs typeface="Gill Sans"/>
                <a:sym typeface="Gill Sans"/>
              </a:defRPr>
            </a:lvl3pPr>
            <a:lvl4pPr marL="0" indent="0" algn="ctr" defTabSz="825500">
              <a:spcBef>
                <a:spcPts val="0"/>
              </a:spcBef>
              <a:defRPr sz="5000">
                <a:solidFill>
                  <a:srgbClr val="000000"/>
                </a:solidFill>
                <a:uFillTx/>
                <a:latin typeface="Gill Sans"/>
                <a:ea typeface="Gill Sans"/>
                <a:cs typeface="Gill Sans"/>
                <a:sym typeface="Gill Sans"/>
              </a:defRPr>
            </a:lvl4pPr>
            <a:lvl5pPr marL="0" indent="0" algn="ctr" defTabSz="825500">
              <a:spcBef>
                <a:spcPts val="0"/>
              </a:spcBef>
              <a:defRPr sz="5000">
                <a:solidFill>
                  <a:srgbClr val="000000"/>
                </a:solidFill>
                <a:uFillTx/>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00" name="Slide Number"/>
          <p:cNvSpPr txBox="1"/>
          <p:nvPr>
            <p:ph type="sldNum" sz="quarter" idx="2"/>
          </p:nvPr>
        </p:nvSpPr>
        <p:spPr>
          <a:xfrm>
            <a:off x="11976099" y="13081000"/>
            <a:ext cx="419101" cy="457200"/>
          </a:xfrm>
          <a:prstGeom prst="rect">
            <a:avLst/>
          </a:prstGeom>
        </p:spPr>
        <p:txBody>
          <a:bodyPr/>
          <a:lstStyle>
            <a:lvl1pPr defTabSz="825500">
              <a:defRPr sz="2400">
                <a:solidFill>
                  <a:srgbClr val="000000"/>
                </a:solidFill>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207" name="Title Text"/>
          <p:cNvSpPr txBox="1"/>
          <p:nvPr>
            <p:ph type="title"/>
          </p:nvPr>
        </p:nvSpPr>
        <p:spPr>
          <a:xfrm>
            <a:off x="1778000" y="2298700"/>
            <a:ext cx="20828000" cy="4648200"/>
          </a:xfrm>
          <a:prstGeom prst="rect">
            <a:avLst/>
          </a:prstGeom>
        </p:spPr>
        <p:txBody>
          <a:bodyPr lIns="50800" tIns="50800" rIns="50800" bIns="50800" anchor="b"/>
          <a:lstStyle>
            <a:lvl1pPr defTabSz="825500">
              <a:defRPr sz="11200">
                <a:solidFill>
                  <a:srgbClr val="000000"/>
                </a:solidFill>
                <a:uFillTx/>
                <a:latin typeface="Helvetica Light"/>
                <a:ea typeface="Helvetica Light"/>
                <a:cs typeface="Helvetica Light"/>
                <a:sym typeface="Helvetica Light"/>
              </a:defRPr>
            </a:lvl1pPr>
          </a:lstStyle>
          <a:p>
            <a:pPr/>
            <a:r>
              <a:t>Title Text</a:t>
            </a:r>
          </a:p>
        </p:txBody>
      </p:sp>
      <p:sp>
        <p:nvSpPr>
          <p:cNvPr id="208" name="Body Level One…"/>
          <p:cNvSpPr txBox="1"/>
          <p:nvPr>
            <p:ph type="body" sz="quarter" idx="1"/>
          </p:nvPr>
        </p:nvSpPr>
        <p:spPr>
          <a:xfrm>
            <a:off x="1778000" y="7073900"/>
            <a:ext cx="20828000" cy="1587500"/>
          </a:xfrm>
          <a:prstGeom prst="rect">
            <a:avLst/>
          </a:prstGeom>
        </p:spPr>
        <p:txBody>
          <a:bodyPr lIns="50800" tIns="50800" rIns="50800" bIns="50800" anchor="t"/>
          <a:lstStyle>
            <a:lvl1pPr marL="0" indent="0" algn="ctr" defTabSz="825500">
              <a:spcBef>
                <a:spcPts val="0"/>
              </a:spcBef>
              <a:defRPr sz="4400">
                <a:solidFill>
                  <a:srgbClr val="000000"/>
                </a:solidFill>
                <a:uFillTx/>
                <a:latin typeface="Helvetica Light"/>
                <a:ea typeface="Helvetica Light"/>
                <a:cs typeface="Helvetica Light"/>
                <a:sym typeface="Helvetica Light"/>
              </a:defRPr>
            </a:lvl1pPr>
            <a:lvl2pPr marL="0" indent="0" algn="ctr" defTabSz="825500">
              <a:spcBef>
                <a:spcPts val="0"/>
              </a:spcBef>
              <a:defRPr sz="4400">
                <a:solidFill>
                  <a:srgbClr val="000000"/>
                </a:solidFill>
                <a:uFillTx/>
                <a:latin typeface="Helvetica Light"/>
                <a:ea typeface="Helvetica Light"/>
                <a:cs typeface="Helvetica Light"/>
                <a:sym typeface="Helvetica Light"/>
              </a:defRPr>
            </a:lvl2pPr>
            <a:lvl3pPr marL="0" indent="0" algn="ctr" defTabSz="825500">
              <a:spcBef>
                <a:spcPts val="0"/>
              </a:spcBef>
              <a:defRPr sz="4400">
                <a:solidFill>
                  <a:srgbClr val="000000"/>
                </a:solidFill>
                <a:uFillTx/>
                <a:latin typeface="Helvetica Light"/>
                <a:ea typeface="Helvetica Light"/>
                <a:cs typeface="Helvetica Light"/>
                <a:sym typeface="Helvetica Light"/>
              </a:defRPr>
            </a:lvl3pPr>
            <a:lvl4pPr marL="0" indent="0" algn="ctr" defTabSz="825500">
              <a:spcBef>
                <a:spcPts val="0"/>
              </a:spcBef>
              <a:defRPr sz="4400">
                <a:solidFill>
                  <a:srgbClr val="000000"/>
                </a:solidFill>
                <a:uFillTx/>
                <a:latin typeface="Helvetica Light"/>
                <a:ea typeface="Helvetica Light"/>
                <a:cs typeface="Helvetica Light"/>
                <a:sym typeface="Helvetica Light"/>
              </a:defRPr>
            </a:lvl4pPr>
            <a:lvl5pPr marL="0" indent="0" algn="ctr" defTabSz="825500">
              <a:spcBef>
                <a:spcPts val="0"/>
              </a:spcBef>
              <a:defRPr sz="4400">
                <a:solidFill>
                  <a:srgbClr val="000000"/>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209" name="Slide Number"/>
          <p:cNvSpPr txBox="1"/>
          <p:nvPr>
            <p:ph type="sldNum" sz="quarter" idx="2"/>
          </p:nvPr>
        </p:nvSpPr>
        <p:spPr>
          <a:xfrm>
            <a:off x="11959031" y="13081000"/>
            <a:ext cx="453239" cy="469900"/>
          </a:xfrm>
          <a:prstGeom prst="rect">
            <a:avLst/>
          </a:prstGeom>
        </p:spPr>
        <p:txBody>
          <a:bodyPr/>
          <a:lstStyle>
            <a:lvl1pPr defTabSz="825500">
              <a:defRPr sz="2400">
                <a:solidFill>
                  <a:srgbClr val="000000"/>
                </a:solidFill>
                <a:uFillTx/>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000000"/>
        </a:solidFill>
      </p:bgPr>
    </p:bg>
    <p:spTree>
      <p:nvGrpSpPr>
        <p:cNvPr id="1" name=""/>
        <p:cNvGrpSpPr/>
        <p:nvPr/>
      </p:nvGrpSpPr>
      <p:grpSpPr>
        <a:xfrm>
          <a:off x="0" y="0"/>
          <a:ext cx="0" cy="0"/>
          <a:chOff x="0" y="0"/>
          <a:chExt cx="0" cy="0"/>
        </a:xfrm>
      </p:grpSpPr>
      <p:sp>
        <p:nvSpPr>
          <p:cNvPr id="216" name="Title Text"/>
          <p:cNvSpPr txBox="1"/>
          <p:nvPr>
            <p:ph type="title"/>
          </p:nvPr>
        </p:nvSpPr>
        <p:spPr>
          <a:xfrm>
            <a:off x="4419600" y="758825"/>
            <a:ext cx="15541625" cy="3203575"/>
          </a:xfrm>
          <a:prstGeom prst="rect">
            <a:avLst/>
          </a:prstGeom>
        </p:spPr>
        <p:txBody>
          <a:bodyPr lIns="93598" tIns="93598" rIns="93598" bIns="93598"/>
          <a:lstStyle>
            <a:lvl1pPr defTabSz="457200">
              <a:lnSpc>
                <a:spcPct val="93000"/>
              </a:lnSpc>
              <a:defRPr sz="8800">
                <a:solidFill>
                  <a:srgbClr val="000000"/>
                </a:solidFill>
                <a:uFillTx/>
                <a:latin typeface="Arial"/>
                <a:ea typeface="Arial"/>
                <a:cs typeface="Arial"/>
                <a:sym typeface="Arial"/>
              </a:defRPr>
            </a:lvl1pPr>
          </a:lstStyle>
          <a:p>
            <a:pPr/>
            <a:r>
              <a:t>Title Text</a:t>
            </a:r>
          </a:p>
        </p:txBody>
      </p:sp>
      <p:sp>
        <p:nvSpPr>
          <p:cNvPr id="217" name="Body Level One…"/>
          <p:cNvSpPr txBox="1"/>
          <p:nvPr>
            <p:ph type="body" idx="1"/>
          </p:nvPr>
        </p:nvSpPr>
        <p:spPr>
          <a:xfrm>
            <a:off x="4419600" y="3962400"/>
            <a:ext cx="15541625" cy="9753600"/>
          </a:xfrm>
          <a:prstGeom prst="rect">
            <a:avLst/>
          </a:prstGeom>
        </p:spPr>
        <p:txBody>
          <a:bodyPr lIns="93598" tIns="93598" rIns="93598" bIns="93598" anchor="t"/>
          <a:lstStyle>
            <a:lvl1pPr marL="682625" indent="-682625" defTabSz="457200">
              <a:lnSpc>
                <a:spcPct val="93000"/>
              </a:lnSpc>
              <a:spcBef>
                <a:spcPts val="800"/>
              </a:spcBef>
              <a:buClr>
                <a:srgbClr val="000000"/>
              </a:buClr>
              <a:buSzPct val="100000"/>
              <a:buFont typeface="Arial"/>
              <a:buChar char="»"/>
              <a:defRPr sz="6400">
                <a:solidFill>
                  <a:srgbClr val="000000"/>
                </a:solidFill>
                <a:uFillTx/>
                <a:latin typeface="Arial"/>
                <a:ea typeface="Arial"/>
                <a:cs typeface="Arial"/>
                <a:sym typeface="Arial"/>
              </a:defRPr>
            </a:lvl1pPr>
            <a:lvl2pPr marL="1106714" indent="-649513" defTabSz="457200">
              <a:lnSpc>
                <a:spcPct val="93000"/>
              </a:lnSpc>
              <a:spcBef>
                <a:spcPts val="800"/>
              </a:spcBef>
              <a:buClr>
                <a:srgbClr val="000000"/>
              </a:buClr>
              <a:buSzPct val="100000"/>
              <a:buFont typeface="Arial"/>
              <a:buChar char="–"/>
              <a:defRPr sz="6400">
                <a:solidFill>
                  <a:srgbClr val="000000"/>
                </a:solidFill>
                <a:uFillTx/>
                <a:latin typeface="Arial"/>
                <a:ea typeface="Arial"/>
                <a:cs typeface="Arial"/>
                <a:sym typeface="Arial"/>
              </a:defRPr>
            </a:lvl2pPr>
            <a:lvl3pPr marL="1524000" indent="-609600" defTabSz="457200">
              <a:lnSpc>
                <a:spcPct val="93000"/>
              </a:lnSpc>
              <a:spcBef>
                <a:spcPts val="800"/>
              </a:spcBef>
              <a:buClr>
                <a:srgbClr val="000000"/>
              </a:buClr>
              <a:buSzPct val="100000"/>
              <a:buFont typeface="Arial"/>
              <a:buChar char="•"/>
              <a:defRPr sz="6400">
                <a:solidFill>
                  <a:srgbClr val="000000"/>
                </a:solidFill>
                <a:uFillTx/>
                <a:latin typeface="Arial"/>
                <a:ea typeface="Arial"/>
                <a:cs typeface="Arial"/>
                <a:sym typeface="Arial"/>
              </a:defRPr>
            </a:lvl3pPr>
            <a:lvl4pPr marL="2103120" indent="-731519" defTabSz="457200">
              <a:lnSpc>
                <a:spcPct val="93000"/>
              </a:lnSpc>
              <a:spcBef>
                <a:spcPts val="800"/>
              </a:spcBef>
              <a:buClr>
                <a:srgbClr val="000000"/>
              </a:buClr>
              <a:buSzPct val="100000"/>
              <a:buFont typeface="Arial"/>
              <a:buChar char="–"/>
              <a:defRPr sz="6400">
                <a:solidFill>
                  <a:srgbClr val="000000"/>
                </a:solidFill>
                <a:uFillTx/>
                <a:latin typeface="Arial"/>
                <a:ea typeface="Arial"/>
                <a:cs typeface="Arial"/>
                <a:sym typeface="Arial"/>
              </a:defRPr>
            </a:lvl4pPr>
            <a:lvl5pPr marL="2560320" indent="-731520" defTabSz="457200">
              <a:lnSpc>
                <a:spcPct val="93000"/>
              </a:lnSpc>
              <a:spcBef>
                <a:spcPts val="800"/>
              </a:spcBef>
              <a:buClr>
                <a:srgbClr val="000000"/>
              </a:buClr>
              <a:buSzPct val="100000"/>
              <a:buFont typeface="Arial"/>
              <a:buChar char="»"/>
              <a:defRPr sz="6400">
                <a:solidFill>
                  <a:srgbClr val="000000"/>
                </a:solidFill>
                <a:uFillTx/>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218" name="Slide Number"/>
          <p:cNvSpPr txBox="1"/>
          <p:nvPr>
            <p:ph type="sldNum" sz="quarter" idx="2"/>
          </p:nvPr>
        </p:nvSpPr>
        <p:spPr>
          <a:xfrm>
            <a:off x="19365791" y="12496800"/>
            <a:ext cx="595435" cy="581965"/>
          </a:xfrm>
          <a:prstGeom prst="rect">
            <a:avLst/>
          </a:prstGeom>
        </p:spPr>
        <p:txBody>
          <a:bodyPr lIns="93598" tIns="93598" rIns="93598" bIns="93598"/>
          <a:lstStyle>
            <a:lvl1pPr algn="r" defTabSz="457200">
              <a:tabLst>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uFillTx/>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5" name="Title Text"/>
          <p:cNvSpPr txBox="1"/>
          <p:nvPr>
            <p:ph type="title"/>
          </p:nvPr>
        </p:nvSpPr>
        <p:spPr>
          <a:xfrm>
            <a:off x="2019300" y="4133850"/>
            <a:ext cx="20326350" cy="3390900"/>
          </a:xfrm>
          <a:prstGeom prst="rect">
            <a:avLst/>
          </a:prstGeom>
        </p:spPr>
        <p:txBody>
          <a:bodyPr lIns="57150" tIns="57150" rIns="57150" bIns="57150" anchor="b"/>
          <a:lstStyle>
            <a:lvl1pPr defTabSz="546100">
              <a:defRPr sz="10800">
                <a:uFillTx/>
              </a:defRPr>
            </a:lvl1pPr>
          </a:lstStyle>
          <a:p>
            <a:pPr/>
            <a:r>
              <a:t>Title Text</a:t>
            </a:r>
          </a:p>
        </p:txBody>
      </p:sp>
      <p:sp>
        <p:nvSpPr>
          <p:cNvPr id="226" name="Body Level One…"/>
          <p:cNvSpPr txBox="1"/>
          <p:nvPr>
            <p:ph type="body" sz="quarter" idx="1"/>
          </p:nvPr>
        </p:nvSpPr>
        <p:spPr>
          <a:xfrm>
            <a:off x="2019300" y="7543800"/>
            <a:ext cx="20326350" cy="1940720"/>
          </a:xfrm>
          <a:prstGeom prst="rect">
            <a:avLst/>
          </a:prstGeom>
        </p:spPr>
        <p:txBody>
          <a:bodyPr lIns="57150" tIns="57150" rIns="57150" bIns="57150" anchor="t"/>
          <a:lstStyle>
            <a:lvl1pPr marL="0" indent="0" algn="ctr" defTabSz="546100">
              <a:spcBef>
                <a:spcPts val="0"/>
              </a:spcBef>
              <a:defRPr sz="5400">
                <a:solidFill>
                  <a:srgbClr val="909696"/>
                </a:solidFill>
                <a:uFillTx/>
              </a:defRPr>
            </a:lvl1pPr>
            <a:lvl2pPr marL="0" indent="0" algn="ctr" defTabSz="546100">
              <a:spcBef>
                <a:spcPts val="0"/>
              </a:spcBef>
              <a:defRPr sz="5400">
                <a:solidFill>
                  <a:srgbClr val="909696"/>
                </a:solidFill>
                <a:uFillTx/>
              </a:defRPr>
            </a:lvl2pPr>
            <a:lvl3pPr marL="0" indent="0" algn="ctr" defTabSz="546100">
              <a:spcBef>
                <a:spcPts val="0"/>
              </a:spcBef>
              <a:defRPr sz="5400">
                <a:solidFill>
                  <a:srgbClr val="909696"/>
                </a:solidFill>
                <a:uFillTx/>
              </a:defRPr>
            </a:lvl3pPr>
            <a:lvl4pPr marL="0" indent="0" algn="ctr" defTabSz="546100">
              <a:spcBef>
                <a:spcPts val="0"/>
              </a:spcBef>
              <a:defRPr sz="5400">
                <a:solidFill>
                  <a:srgbClr val="909696"/>
                </a:solidFill>
                <a:uFillTx/>
              </a:defRPr>
            </a:lvl4pPr>
            <a:lvl5pPr marL="0" indent="0" algn="ctr" defTabSz="546100">
              <a:spcBef>
                <a:spcPts val="0"/>
              </a:spcBef>
              <a:defRPr sz="5400">
                <a:solidFill>
                  <a:srgbClr val="909696"/>
                </a:solidFill>
                <a:uFillTx/>
              </a:defRPr>
            </a:lvl5pPr>
          </a:lstStyle>
          <a:p>
            <a:pPr/>
            <a:r>
              <a:t>Body Level One</a:t>
            </a:r>
          </a:p>
          <a:p>
            <a:pPr lvl="1"/>
            <a:r>
              <a:t>Body Level Two</a:t>
            </a:r>
          </a:p>
          <a:p>
            <a:pPr lvl="2"/>
            <a:r>
              <a:t>Body Level Three</a:t>
            </a:r>
          </a:p>
          <a:p>
            <a:pPr lvl="3"/>
            <a:r>
              <a:t>Body Level Four</a:t>
            </a:r>
          </a:p>
          <a:p>
            <a:pPr lvl="4"/>
            <a:r>
              <a:t>Body Level Five</a:t>
            </a:r>
          </a:p>
        </p:txBody>
      </p:sp>
      <p:sp>
        <p:nvSpPr>
          <p:cNvPr id="227" name="Slide Number"/>
          <p:cNvSpPr txBox="1"/>
          <p:nvPr>
            <p:ph type="sldNum" sz="quarter" idx="2"/>
          </p:nvPr>
        </p:nvSpPr>
        <p:spPr>
          <a:xfrm>
            <a:off x="11973097" y="12821284"/>
            <a:ext cx="427229" cy="406401"/>
          </a:xfrm>
          <a:prstGeom prst="rect">
            <a:avLst/>
          </a:prstGeom>
        </p:spPr>
        <p:txBody>
          <a:bodyPr lIns="57150" tIns="57150" rIns="57150" bIns="57150"/>
          <a:lstStyle>
            <a:lvl1pPr defTabSz="546100">
              <a:defRPr sz="2000">
                <a:uFillTx/>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234" name="Title Text"/>
          <p:cNvSpPr txBox="1"/>
          <p:nvPr>
            <p:ph type="title"/>
          </p:nvPr>
        </p:nvSpPr>
        <p:spPr>
          <a:xfrm>
            <a:off x="4833937" y="2303858"/>
            <a:ext cx="14716127" cy="4643439"/>
          </a:xfrm>
          <a:prstGeom prst="rect">
            <a:avLst/>
          </a:prstGeom>
        </p:spPr>
        <p:txBody>
          <a:bodyPr lIns="71436" tIns="71436" rIns="71436" bIns="71436" anchor="b"/>
          <a:lstStyle>
            <a:lvl1pPr defTabSz="821530">
              <a:defRPr sz="11200">
                <a:solidFill>
                  <a:srgbClr val="000000"/>
                </a:solidFill>
                <a:uFillTx/>
                <a:latin typeface="Helvetica Light"/>
                <a:ea typeface="Helvetica Light"/>
                <a:cs typeface="Helvetica Light"/>
                <a:sym typeface="Helvetica Light"/>
              </a:defRPr>
            </a:lvl1pPr>
          </a:lstStyle>
          <a:p>
            <a:pPr/>
            <a:r>
              <a:t>Title Text</a:t>
            </a:r>
          </a:p>
        </p:txBody>
      </p:sp>
      <p:sp>
        <p:nvSpPr>
          <p:cNvPr id="235" name="Body Level One…"/>
          <p:cNvSpPr txBox="1"/>
          <p:nvPr>
            <p:ph type="body" sz="quarter" idx="1"/>
          </p:nvPr>
        </p:nvSpPr>
        <p:spPr>
          <a:xfrm>
            <a:off x="4833937" y="7072311"/>
            <a:ext cx="14716127" cy="1589486"/>
          </a:xfrm>
          <a:prstGeom prst="rect">
            <a:avLst/>
          </a:prstGeom>
        </p:spPr>
        <p:txBody>
          <a:bodyPr lIns="71436" tIns="71436" rIns="71436" bIns="71436" anchor="t"/>
          <a:lstStyle>
            <a:lvl1pPr marL="0" indent="0" algn="ctr" defTabSz="821530">
              <a:spcBef>
                <a:spcPts val="0"/>
              </a:spcBef>
              <a:defRPr sz="4400">
                <a:solidFill>
                  <a:srgbClr val="000000"/>
                </a:solidFill>
                <a:uFillTx/>
                <a:latin typeface="Helvetica Light"/>
                <a:ea typeface="Helvetica Light"/>
                <a:cs typeface="Helvetica Light"/>
                <a:sym typeface="Helvetica Light"/>
              </a:defRPr>
            </a:lvl1pPr>
            <a:lvl2pPr marL="0" indent="0" algn="ctr" defTabSz="821530">
              <a:spcBef>
                <a:spcPts val="0"/>
              </a:spcBef>
              <a:defRPr sz="4400">
                <a:solidFill>
                  <a:srgbClr val="000000"/>
                </a:solidFill>
                <a:uFillTx/>
                <a:latin typeface="Helvetica Light"/>
                <a:ea typeface="Helvetica Light"/>
                <a:cs typeface="Helvetica Light"/>
                <a:sym typeface="Helvetica Light"/>
              </a:defRPr>
            </a:lvl2pPr>
            <a:lvl3pPr marL="0" indent="0" algn="ctr" defTabSz="821530">
              <a:spcBef>
                <a:spcPts val="0"/>
              </a:spcBef>
              <a:defRPr sz="4400">
                <a:solidFill>
                  <a:srgbClr val="000000"/>
                </a:solidFill>
                <a:uFillTx/>
                <a:latin typeface="Helvetica Light"/>
                <a:ea typeface="Helvetica Light"/>
                <a:cs typeface="Helvetica Light"/>
                <a:sym typeface="Helvetica Light"/>
              </a:defRPr>
            </a:lvl3pPr>
            <a:lvl4pPr marL="0" indent="0" algn="ctr" defTabSz="821530">
              <a:spcBef>
                <a:spcPts val="0"/>
              </a:spcBef>
              <a:defRPr sz="4400">
                <a:solidFill>
                  <a:srgbClr val="000000"/>
                </a:solidFill>
                <a:uFillTx/>
                <a:latin typeface="Helvetica Light"/>
                <a:ea typeface="Helvetica Light"/>
                <a:cs typeface="Helvetica Light"/>
                <a:sym typeface="Helvetica Light"/>
              </a:defRPr>
            </a:lvl4pPr>
            <a:lvl5pPr marL="0" indent="0" algn="ctr" defTabSz="821530">
              <a:spcBef>
                <a:spcPts val="0"/>
              </a:spcBef>
              <a:defRPr sz="4400">
                <a:solidFill>
                  <a:srgbClr val="000000"/>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236" name="Slide Number"/>
          <p:cNvSpPr txBox="1"/>
          <p:nvPr>
            <p:ph type="sldNum" sz="quarter" idx="2"/>
          </p:nvPr>
        </p:nvSpPr>
        <p:spPr>
          <a:xfrm>
            <a:off x="11935814" y="13010554"/>
            <a:ext cx="494513" cy="511175"/>
          </a:xfrm>
          <a:prstGeom prst="rect">
            <a:avLst/>
          </a:prstGeom>
        </p:spPr>
        <p:txBody>
          <a:bodyPr lIns="71436" tIns="71436" rIns="71436" bIns="71436"/>
          <a:lstStyle>
            <a:lvl1pPr defTabSz="821530">
              <a:defRPr sz="2400">
                <a:solidFill>
                  <a:srgbClr val="000000"/>
                </a:solidFill>
                <a:uFillTx/>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sp>
        <p:nvSpPr>
          <p:cNvPr id="243" name="Title Text"/>
          <p:cNvSpPr txBox="1"/>
          <p:nvPr>
            <p:ph type="title"/>
          </p:nvPr>
        </p:nvSpPr>
        <p:spPr>
          <a:xfrm>
            <a:off x="1676400" y="730250"/>
            <a:ext cx="21031200" cy="2651126"/>
          </a:xfrm>
          <a:prstGeom prst="rect">
            <a:avLst/>
          </a:prstGeom>
        </p:spPr>
        <p:txBody>
          <a:bodyPr lIns="91438" tIns="91438" rIns="91438" bIns="91438"/>
          <a:lstStyle>
            <a:lvl1pPr algn="l" defTabSz="1828800">
              <a:lnSpc>
                <a:spcPct val="90000"/>
              </a:lnSpc>
              <a:defRPr sz="8800">
                <a:solidFill>
                  <a:srgbClr val="000000"/>
                </a:solidFill>
                <a:uFillTx/>
                <a:latin typeface="Calibri Light"/>
                <a:ea typeface="Calibri Light"/>
                <a:cs typeface="Calibri Light"/>
                <a:sym typeface="Calibri Light"/>
              </a:defRPr>
            </a:lvl1pPr>
          </a:lstStyle>
          <a:p>
            <a:pPr/>
            <a:r>
              <a:t>Title Text</a:t>
            </a:r>
          </a:p>
        </p:txBody>
      </p:sp>
      <p:sp>
        <p:nvSpPr>
          <p:cNvPr id="244" name="Body Level One…"/>
          <p:cNvSpPr txBox="1"/>
          <p:nvPr>
            <p:ph type="body" idx="1"/>
          </p:nvPr>
        </p:nvSpPr>
        <p:spPr>
          <a:xfrm>
            <a:off x="1676400" y="3651250"/>
            <a:ext cx="21031200" cy="8702676"/>
          </a:xfrm>
          <a:prstGeom prst="rect">
            <a:avLst/>
          </a:prstGeom>
        </p:spPr>
        <p:txBody>
          <a:bodyPr lIns="91438" tIns="91438" rIns="91438" bIns="91438" anchor="t"/>
          <a:lstStyle>
            <a:lvl1pPr marL="457200" indent="-457200" defTabSz="1828800">
              <a:lnSpc>
                <a:spcPct val="90000"/>
              </a:lnSpc>
              <a:spcBef>
                <a:spcPts val="2000"/>
              </a:spcBef>
              <a:buSzPct val="100000"/>
              <a:buFont typeface="Arial"/>
              <a:buChar char="•"/>
              <a:defRPr sz="5600">
                <a:solidFill>
                  <a:srgbClr val="000000"/>
                </a:solidFill>
                <a:uFillTx/>
                <a:latin typeface="Calibri"/>
                <a:ea typeface="Calibri"/>
                <a:cs typeface="Calibri"/>
                <a:sym typeface="Calibri"/>
              </a:defRPr>
            </a:lvl1pPr>
            <a:lvl2pPr marL="990600" indent="-533400" defTabSz="1828800">
              <a:lnSpc>
                <a:spcPct val="90000"/>
              </a:lnSpc>
              <a:spcBef>
                <a:spcPts val="2000"/>
              </a:spcBef>
              <a:buSzPct val="100000"/>
              <a:buFont typeface="Arial"/>
              <a:buChar char="•"/>
              <a:defRPr sz="5600">
                <a:solidFill>
                  <a:srgbClr val="000000"/>
                </a:solidFill>
                <a:uFillTx/>
                <a:latin typeface="Calibri"/>
                <a:ea typeface="Calibri"/>
                <a:cs typeface="Calibri"/>
                <a:sym typeface="Calibri"/>
              </a:defRPr>
            </a:lvl2pPr>
            <a:lvl3pPr marL="1554478" indent="-640078" defTabSz="1828800">
              <a:lnSpc>
                <a:spcPct val="90000"/>
              </a:lnSpc>
              <a:spcBef>
                <a:spcPts val="2000"/>
              </a:spcBef>
              <a:buSzPct val="100000"/>
              <a:buFont typeface="Arial"/>
              <a:buChar char="•"/>
              <a:defRPr sz="5600">
                <a:solidFill>
                  <a:srgbClr val="000000"/>
                </a:solidFill>
                <a:uFillTx/>
                <a:latin typeface="Calibri"/>
                <a:ea typeface="Calibri"/>
                <a:cs typeface="Calibri"/>
                <a:sym typeface="Calibri"/>
              </a:defRPr>
            </a:lvl3pPr>
            <a:lvl4pPr marL="2082800" indent="-711200" defTabSz="1828800">
              <a:lnSpc>
                <a:spcPct val="90000"/>
              </a:lnSpc>
              <a:spcBef>
                <a:spcPts val="2000"/>
              </a:spcBef>
              <a:buSzPct val="100000"/>
              <a:buFont typeface="Arial"/>
              <a:buChar char="•"/>
              <a:defRPr sz="5600">
                <a:solidFill>
                  <a:srgbClr val="000000"/>
                </a:solidFill>
                <a:uFillTx/>
                <a:latin typeface="Calibri"/>
                <a:ea typeface="Calibri"/>
                <a:cs typeface="Calibri"/>
                <a:sym typeface="Calibri"/>
              </a:defRPr>
            </a:lvl4pPr>
            <a:lvl5pPr marL="2540000" indent="-711200" defTabSz="1828800">
              <a:lnSpc>
                <a:spcPct val="90000"/>
              </a:lnSpc>
              <a:spcBef>
                <a:spcPts val="2000"/>
              </a:spcBef>
              <a:buSzPct val="100000"/>
              <a:buFont typeface="Arial"/>
              <a:buChar char="•"/>
              <a:defRPr sz="5600">
                <a:solidFill>
                  <a:srgbClr val="000000"/>
                </a:solidFill>
                <a:uFillTx/>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45" name="Slide Number"/>
          <p:cNvSpPr txBox="1"/>
          <p:nvPr>
            <p:ph type="sldNum" sz="quarter" idx="2"/>
          </p:nvPr>
        </p:nvSpPr>
        <p:spPr>
          <a:xfrm>
            <a:off x="22203055" y="12802236"/>
            <a:ext cx="504546" cy="551179"/>
          </a:xfrm>
          <a:prstGeom prst="rect">
            <a:avLst/>
          </a:prstGeom>
        </p:spPr>
        <p:txBody>
          <a:bodyPr lIns="91438" tIns="91438" rIns="91438" bIns="91438" anchor="ctr"/>
          <a:lstStyle>
            <a:lvl1pPr algn="r" defTabSz="1828800">
              <a:defRPr sz="2400">
                <a:solidFill>
                  <a:srgbClr val="888888"/>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0">
    <p:bg>
      <p:bgPr>
        <a:solidFill>
          <a:srgbClr val="FFFFFF"/>
        </a:solidFill>
      </p:bgPr>
    </p:bg>
    <p:spTree>
      <p:nvGrpSpPr>
        <p:cNvPr id="1" name=""/>
        <p:cNvGrpSpPr/>
        <p:nvPr/>
      </p:nvGrpSpPr>
      <p:grpSpPr>
        <a:xfrm>
          <a:off x="0" y="0"/>
          <a:ext cx="0" cy="0"/>
          <a:chOff x="0" y="0"/>
          <a:chExt cx="0" cy="0"/>
        </a:xfrm>
      </p:grpSpPr>
      <p:sp>
        <p:nvSpPr>
          <p:cNvPr id="252" name="Title Text"/>
          <p:cNvSpPr txBox="1"/>
          <p:nvPr>
            <p:ph type="title"/>
          </p:nvPr>
        </p:nvSpPr>
        <p:spPr>
          <a:xfrm>
            <a:off x="715432" y="364066"/>
            <a:ext cx="23160569" cy="1443568"/>
          </a:xfrm>
          <a:prstGeom prst="rect">
            <a:avLst/>
          </a:prstGeom>
        </p:spPr>
        <p:txBody>
          <a:bodyPr lIns="0" tIns="0" rIns="0" bIns="0" anchor="t"/>
          <a:lstStyle>
            <a:lvl1pPr algn="l" defTabSz="1828800">
              <a:lnSpc>
                <a:spcPct val="110000"/>
              </a:lnSpc>
              <a:defRPr b="1" sz="8400">
                <a:solidFill>
                  <a:srgbClr val="003399"/>
                </a:solidFill>
                <a:uFillTx/>
                <a:latin typeface="Arial"/>
                <a:ea typeface="Arial"/>
                <a:cs typeface="Arial"/>
                <a:sym typeface="Arial"/>
              </a:defRPr>
            </a:lvl1pPr>
          </a:lstStyle>
          <a:p>
            <a:pPr/>
            <a:r>
              <a:t>Title Text</a:t>
            </a:r>
          </a:p>
        </p:txBody>
      </p:sp>
      <p:sp>
        <p:nvSpPr>
          <p:cNvPr id="253" name="Body Level One…"/>
          <p:cNvSpPr txBox="1"/>
          <p:nvPr>
            <p:ph type="body" idx="1"/>
          </p:nvPr>
        </p:nvSpPr>
        <p:spPr>
          <a:xfrm>
            <a:off x="512232" y="3568703"/>
            <a:ext cx="23435737" cy="7251700"/>
          </a:xfrm>
          <a:prstGeom prst="rect">
            <a:avLst/>
          </a:prstGeom>
        </p:spPr>
        <p:txBody>
          <a:bodyPr lIns="91438" tIns="91438" rIns="91438" bIns="91438"/>
          <a:lstStyle>
            <a:lvl1pPr marL="914378" indent="-914378" defTabSz="1828800">
              <a:lnSpc>
                <a:spcPct val="90000"/>
              </a:lnSpc>
              <a:spcBef>
                <a:spcPts val="3500"/>
              </a:spcBef>
              <a:buClr>
                <a:srgbClr val="006600"/>
              </a:buClr>
              <a:buSzPct val="100000"/>
              <a:buFont typeface="Times New Roman"/>
              <a:buChar char="•"/>
              <a:defRPr sz="7400">
                <a:solidFill>
                  <a:srgbClr val="000000"/>
                </a:solidFill>
                <a:uFillTx/>
                <a:latin typeface="Times New Roman"/>
                <a:ea typeface="Times New Roman"/>
                <a:cs typeface="Times New Roman"/>
                <a:sym typeface="Times New Roman"/>
              </a:defRPr>
            </a:lvl1pPr>
            <a:lvl2pPr marL="1371565" indent="-761979" defTabSz="1828800">
              <a:lnSpc>
                <a:spcPct val="90000"/>
              </a:lnSpc>
              <a:spcBef>
                <a:spcPts val="3500"/>
              </a:spcBef>
              <a:buClr>
                <a:srgbClr val="006600"/>
              </a:buClr>
              <a:buSzPct val="100000"/>
              <a:buFont typeface="Times New Roman"/>
              <a:buChar char="-"/>
              <a:defRPr sz="7400">
                <a:solidFill>
                  <a:srgbClr val="000000"/>
                </a:solidFill>
                <a:uFillTx/>
                <a:latin typeface="Times New Roman"/>
                <a:ea typeface="Times New Roman"/>
                <a:cs typeface="Times New Roman"/>
                <a:sym typeface="Times New Roman"/>
              </a:defRPr>
            </a:lvl2pPr>
            <a:lvl3pPr marL="1828754" indent="-609584" defTabSz="1828800">
              <a:lnSpc>
                <a:spcPct val="90000"/>
              </a:lnSpc>
              <a:spcBef>
                <a:spcPts val="3500"/>
              </a:spcBef>
              <a:buClr>
                <a:srgbClr val="006600"/>
              </a:buClr>
              <a:buSzPct val="100000"/>
              <a:buFont typeface="Times New Roman"/>
              <a:buChar char="-"/>
              <a:defRPr sz="7400">
                <a:solidFill>
                  <a:srgbClr val="000000"/>
                </a:solidFill>
                <a:uFillTx/>
                <a:latin typeface="Times New Roman"/>
                <a:ea typeface="Times New Roman"/>
                <a:cs typeface="Times New Roman"/>
                <a:sym typeface="Times New Roman"/>
              </a:defRPr>
            </a:lvl3pPr>
            <a:lvl4pPr marL="2438338" indent="-609583" defTabSz="1828800">
              <a:lnSpc>
                <a:spcPct val="90000"/>
              </a:lnSpc>
              <a:spcBef>
                <a:spcPts val="3500"/>
              </a:spcBef>
              <a:buClr>
                <a:srgbClr val="006600"/>
              </a:buClr>
              <a:buSzPct val="100000"/>
              <a:buFont typeface="Times New Roman"/>
              <a:buChar char="-"/>
              <a:defRPr sz="7400">
                <a:solidFill>
                  <a:srgbClr val="000000"/>
                </a:solidFill>
                <a:uFillTx/>
                <a:latin typeface="Times New Roman"/>
                <a:ea typeface="Times New Roman"/>
                <a:cs typeface="Times New Roman"/>
                <a:sym typeface="Times New Roman"/>
              </a:defRPr>
            </a:lvl4pPr>
            <a:lvl5pPr marL="3047923" indent="-609583" defTabSz="1828800">
              <a:lnSpc>
                <a:spcPct val="90000"/>
              </a:lnSpc>
              <a:spcBef>
                <a:spcPts val="3500"/>
              </a:spcBef>
              <a:buClr>
                <a:srgbClr val="006600"/>
              </a:buClr>
              <a:buSzPct val="100000"/>
              <a:buFont typeface="Times New Roman"/>
              <a:buChar char="-"/>
              <a:defRPr sz="7400">
                <a:solidFill>
                  <a:srgbClr val="000000"/>
                </a:solidFill>
                <a:uFillTx/>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254" name="Slide Number"/>
          <p:cNvSpPr txBox="1"/>
          <p:nvPr>
            <p:ph type="sldNum" sz="quarter" idx="2"/>
          </p:nvPr>
        </p:nvSpPr>
        <p:spPr>
          <a:xfrm>
            <a:off x="16970654" y="12437111"/>
            <a:ext cx="504546" cy="551179"/>
          </a:xfrm>
          <a:prstGeom prst="rect">
            <a:avLst/>
          </a:prstGeom>
        </p:spPr>
        <p:txBody>
          <a:bodyPr lIns="91438" tIns="91438" rIns="91438" bIns="91438" anchor="ctr"/>
          <a:lstStyle>
            <a:lvl1pPr algn="r" defTabSz="1828800">
              <a:defRPr sz="2400">
                <a:solidFill>
                  <a:srgbClr val="888888"/>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bg>
      <p:bgPr>
        <a:solidFill>
          <a:srgbClr val="DFDFDF"/>
        </a:solidFill>
      </p:bgPr>
    </p:bg>
    <p:spTree>
      <p:nvGrpSpPr>
        <p:cNvPr id="1" name=""/>
        <p:cNvGrpSpPr/>
        <p:nvPr/>
      </p:nvGrpSpPr>
      <p:grpSpPr>
        <a:xfrm>
          <a:off x="0" y="0"/>
          <a:ext cx="0" cy="0"/>
          <a:chOff x="0" y="0"/>
          <a:chExt cx="0" cy="0"/>
        </a:xfrm>
      </p:grpSpPr>
      <p:sp>
        <p:nvSpPr>
          <p:cNvPr id="261" name="Title Text"/>
          <p:cNvSpPr txBox="1"/>
          <p:nvPr>
            <p:ph type="title"/>
          </p:nvPr>
        </p:nvSpPr>
        <p:spPr>
          <a:xfrm>
            <a:off x="3200400" y="4773488"/>
            <a:ext cx="17983200" cy="3291842"/>
          </a:xfrm>
          <a:prstGeom prst="rect">
            <a:avLst/>
          </a:prstGeom>
          <a:solidFill>
            <a:srgbClr val="FFFFFF"/>
          </a:solidFill>
          <a:ln w="76200" cap="sq">
            <a:solidFill>
              <a:srgbClr val="404040"/>
            </a:solidFill>
            <a:miter lim="800000"/>
          </a:ln>
        </p:spPr>
        <p:txBody>
          <a:bodyPr lIns="365758" tIns="365758" rIns="365758" bIns="365758"/>
          <a:lstStyle>
            <a:lvl1pPr defTabSz="1828800">
              <a:lnSpc>
                <a:spcPct val="90000"/>
              </a:lnSpc>
              <a:defRPr cap="all" spc="400" sz="7600">
                <a:solidFill>
                  <a:srgbClr val="262626"/>
                </a:solidFill>
                <a:uFillTx/>
                <a:latin typeface="Gill Sans MT"/>
                <a:ea typeface="Gill Sans MT"/>
                <a:cs typeface="Gill Sans MT"/>
                <a:sym typeface="Gill Sans MT"/>
              </a:defRPr>
            </a:lvl1pPr>
          </a:lstStyle>
          <a:p>
            <a:pPr/>
            <a:r>
              <a:t>Title Text</a:t>
            </a:r>
          </a:p>
        </p:txBody>
      </p:sp>
      <p:sp>
        <p:nvSpPr>
          <p:cNvPr id="262" name="Body Level One…"/>
          <p:cNvSpPr txBox="1"/>
          <p:nvPr>
            <p:ph type="body" sz="quarter" idx="1"/>
          </p:nvPr>
        </p:nvSpPr>
        <p:spPr>
          <a:xfrm>
            <a:off x="5390388" y="8705088"/>
            <a:ext cx="13603224" cy="2479789"/>
          </a:xfrm>
          <a:prstGeom prst="rect">
            <a:avLst/>
          </a:prstGeom>
        </p:spPr>
        <p:txBody>
          <a:bodyPr lIns="91438" tIns="91438" rIns="91438" bIns="91438" anchor="t"/>
          <a:lstStyle>
            <a:lvl1pPr marL="0" indent="0" algn="ctr" defTabSz="1828800">
              <a:spcBef>
                <a:spcPts val="2000"/>
              </a:spcBef>
              <a:defRPr sz="4000">
                <a:solidFill>
                  <a:srgbClr val="404040"/>
                </a:solidFill>
                <a:uFillTx/>
                <a:latin typeface="Gill Sans MT"/>
                <a:ea typeface="Gill Sans MT"/>
                <a:cs typeface="Gill Sans MT"/>
                <a:sym typeface="Gill Sans MT"/>
              </a:defRPr>
            </a:lvl1pPr>
            <a:lvl2pPr marL="0" indent="0" algn="ctr" defTabSz="1828800">
              <a:spcBef>
                <a:spcPts val="2000"/>
              </a:spcBef>
              <a:defRPr sz="4000">
                <a:solidFill>
                  <a:srgbClr val="404040"/>
                </a:solidFill>
                <a:uFillTx/>
                <a:latin typeface="Gill Sans MT"/>
                <a:ea typeface="Gill Sans MT"/>
                <a:cs typeface="Gill Sans MT"/>
                <a:sym typeface="Gill Sans MT"/>
              </a:defRPr>
            </a:lvl2pPr>
            <a:lvl3pPr marL="0" indent="0" algn="ctr" defTabSz="1828800">
              <a:spcBef>
                <a:spcPts val="2000"/>
              </a:spcBef>
              <a:defRPr sz="4000">
                <a:solidFill>
                  <a:srgbClr val="404040"/>
                </a:solidFill>
                <a:uFillTx/>
                <a:latin typeface="Gill Sans MT"/>
                <a:ea typeface="Gill Sans MT"/>
                <a:cs typeface="Gill Sans MT"/>
                <a:sym typeface="Gill Sans MT"/>
              </a:defRPr>
            </a:lvl3pPr>
            <a:lvl4pPr marL="0" indent="0" algn="ctr" defTabSz="1828800">
              <a:spcBef>
                <a:spcPts val="2000"/>
              </a:spcBef>
              <a:defRPr sz="4000">
                <a:solidFill>
                  <a:srgbClr val="404040"/>
                </a:solidFill>
                <a:uFillTx/>
                <a:latin typeface="Gill Sans MT"/>
                <a:ea typeface="Gill Sans MT"/>
                <a:cs typeface="Gill Sans MT"/>
                <a:sym typeface="Gill Sans MT"/>
              </a:defRPr>
            </a:lvl4pPr>
            <a:lvl5pPr marL="0" indent="0" algn="ctr" defTabSz="1828800">
              <a:spcBef>
                <a:spcPts val="2000"/>
              </a:spcBef>
              <a:defRPr sz="4000">
                <a:solidFill>
                  <a:srgbClr val="404040"/>
                </a:solidFill>
                <a:uFillTx/>
                <a:latin typeface="Gill Sans MT"/>
                <a:ea typeface="Gill Sans MT"/>
                <a:cs typeface="Gill Sans MT"/>
                <a:sym typeface="Gill Sans MT"/>
              </a:defRPr>
            </a:lvl5pPr>
          </a:lstStyle>
          <a:p>
            <a:pPr/>
            <a:r>
              <a:t>Body Level One</a:t>
            </a:r>
          </a:p>
          <a:p>
            <a:pPr lvl="1"/>
            <a:r>
              <a:t>Body Level Two</a:t>
            </a:r>
          </a:p>
          <a:p>
            <a:pPr lvl="2"/>
            <a:r>
              <a:t>Body Level Three</a:t>
            </a:r>
          </a:p>
          <a:p>
            <a:pPr lvl="3"/>
            <a:r>
              <a:t>Body Level Four</a:t>
            </a:r>
          </a:p>
          <a:p>
            <a:pPr lvl="4"/>
            <a:r>
              <a:t>Body Level Five</a:t>
            </a:r>
          </a:p>
        </p:txBody>
      </p:sp>
      <p:sp>
        <p:nvSpPr>
          <p:cNvPr id="263" name="Slide Number"/>
          <p:cNvSpPr txBox="1"/>
          <p:nvPr>
            <p:ph type="sldNum" sz="quarter" idx="2"/>
          </p:nvPr>
        </p:nvSpPr>
        <p:spPr>
          <a:xfrm>
            <a:off x="21517844" y="12606274"/>
            <a:ext cx="731522" cy="390653"/>
          </a:xfrm>
          <a:prstGeom prst="rect">
            <a:avLst/>
          </a:prstGeom>
          <a:solidFill>
            <a:srgbClr val="1D1D1D">
              <a:alpha val="70000"/>
            </a:srgbClr>
          </a:solidFill>
        </p:spPr>
        <p:txBody>
          <a:bodyPr wrap="square" lIns="36576" tIns="36576" rIns="36576" bIns="36576" anchor="ctr"/>
          <a:lstStyle>
            <a:lvl1pPr defTabSz="914400">
              <a:defRPr sz="2200">
                <a:uFillTx/>
                <a:latin typeface="Gill Sans MT"/>
                <a:ea typeface="Gill Sans MT"/>
                <a:cs typeface="Gill Sans MT"/>
                <a:sym typeface="Gill Sans M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9" name="Title Text"/>
          <p:cNvSpPr txBox="1"/>
          <p:nvPr>
            <p:ph type="title"/>
          </p:nvPr>
        </p:nvSpPr>
        <p:spPr>
          <a:xfrm>
            <a:off x="2387600" y="368300"/>
            <a:ext cx="19621500" cy="3429000"/>
          </a:xfrm>
          <a:prstGeom prst="rect">
            <a:avLst/>
          </a:prstGeom>
        </p:spPr>
        <p:txBody>
          <a:bodyPr lIns="50800" tIns="50800" rIns="50800" bIns="50800"/>
          <a:lstStyle>
            <a:lvl1pPr defTabSz="825500">
              <a:defRPr sz="11400">
                <a:uFillTx/>
                <a:latin typeface="Gill Sans"/>
                <a:ea typeface="Gill Sans"/>
                <a:cs typeface="Gill Sans"/>
                <a:sym typeface="Gill Sans"/>
              </a:defRPr>
            </a:lvl1pPr>
          </a:lstStyle>
          <a:p>
            <a:pPr/>
            <a:r>
              <a:t>Title Text</a:t>
            </a:r>
          </a:p>
        </p:txBody>
      </p:sp>
      <p:sp>
        <p:nvSpPr>
          <p:cNvPr id="30" name="Body Level One…"/>
          <p:cNvSpPr txBox="1"/>
          <p:nvPr>
            <p:ph type="body" idx="1"/>
          </p:nvPr>
        </p:nvSpPr>
        <p:spPr>
          <a:xfrm>
            <a:off x="2387600" y="3886200"/>
            <a:ext cx="19621500" cy="8039100"/>
          </a:xfrm>
          <a:prstGeom prst="rect">
            <a:avLst/>
          </a:prstGeom>
        </p:spPr>
        <p:txBody>
          <a:bodyPr lIns="50800" tIns="50800" rIns="50800" bIns="50800" numCol="2" spcCol="981075" anchor="t"/>
          <a:lstStyle>
            <a:lvl1pPr marL="812120" indent="-494620" defTabSz="825500">
              <a:spcBef>
                <a:spcPts val="5400"/>
              </a:spcBef>
              <a:buSzPct val="171000"/>
              <a:buChar char="•"/>
              <a:defRPr sz="4200">
                <a:uFillTx/>
                <a:latin typeface="Gill Sans"/>
                <a:ea typeface="Gill Sans"/>
                <a:cs typeface="Gill Sans"/>
                <a:sym typeface="Gill Sans"/>
              </a:defRPr>
            </a:lvl1pPr>
            <a:lvl2pPr marL="1256620" indent="-494620" defTabSz="825500">
              <a:spcBef>
                <a:spcPts val="5400"/>
              </a:spcBef>
              <a:buSzPct val="171000"/>
              <a:buChar char="•"/>
              <a:defRPr sz="4200">
                <a:uFillTx/>
                <a:latin typeface="Gill Sans"/>
                <a:ea typeface="Gill Sans"/>
                <a:cs typeface="Gill Sans"/>
                <a:sym typeface="Gill Sans"/>
              </a:defRPr>
            </a:lvl2pPr>
            <a:lvl3pPr marL="1701120" indent="-494620" defTabSz="825500">
              <a:spcBef>
                <a:spcPts val="5400"/>
              </a:spcBef>
              <a:buSzPct val="171000"/>
              <a:buChar char="•"/>
              <a:defRPr sz="4200">
                <a:uFillTx/>
                <a:latin typeface="Gill Sans"/>
                <a:ea typeface="Gill Sans"/>
                <a:cs typeface="Gill Sans"/>
                <a:sym typeface="Gill Sans"/>
              </a:defRPr>
            </a:lvl3pPr>
            <a:lvl4pPr marL="2145620" indent="-494620" defTabSz="825500">
              <a:spcBef>
                <a:spcPts val="5400"/>
              </a:spcBef>
              <a:buSzPct val="171000"/>
              <a:buChar char="•"/>
              <a:defRPr sz="4200">
                <a:uFillTx/>
                <a:latin typeface="Gill Sans"/>
                <a:ea typeface="Gill Sans"/>
                <a:cs typeface="Gill Sans"/>
                <a:sym typeface="Gill Sans"/>
              </a:defRPr>
            </a:lvl4pPr>
            <a:lvl5pPr marL="2590120" indent="-494620" defTabSz="825500">
              <a:spcBef>
                <a:spcPts val="5400"/>
              </a:spcBef>
              <a:buSzPct val="171000"/>
              <a:buChar char="•"/>
              <a:defRPr sz="4200">
                <a:uFillTx/>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xfrm>
            <a:off x="11988799" y="13093700"/>
            <a:ext cx="419101" cy="457200"/>
          </a:xfrm>
          <a:prstGeom prst="rect">
            <a:avLst/>
          </a:prstGeom>
        </p:spPr>
        <p:txBody>
          <a:bodyPr/>
          <a:lstStyle>
            <a:lvl1pPr defTabSz="825500">
              <a:defRPr sz="2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DFDFDF"/>
        </a:solidFill>
      </p:bgPr>
    </p:bg>
    <p:spTree>
      <p:nvGrpSpPr>
        <p:cNvPr id="1" name=""/>
        <p:cNvGrpSpPr/>
        <p:nvPr/>
      </p:nvGrpSpPr>
      <p:grpSpPr>
        <a:xfrm>
          <a:off x="0" y="0"/>
          <a:ext cx="0" cy="0"/>
          <a:chOff x="0" y="0"/>
          <a:chExt cx="0" cy="0"/>
        </a:xfrm>
      </p:grpSpPr>
      <p:sp>
        <p:nvSpPr>
          <p:cNvPr id="270" name="Title Text"/>
          <p:cNvSpPr txBox="1"/>
          <p:nvPr>
            <p:ph type="title"/>
          </p:nvPr>
        </p:nvSpPr>
        <p:spPr>
          <a:xfrm>
            <a:off x="4462271" y="1929383"/>
            <a:ext cx="15459458" cy="2377441"/>
          </a:xfrm>
          <a:prstGeom prst="rect">
            <a:avLst/>
          </a:prstGeom>
          <a:solidFill>
            <a:srgbClr val="FFFFFF"/>
          </a:solidFill>
          <a:ln w="63500" cap="sq">
            <a:solidFill>
              <a:srgbClr val="404040"/>
            </a:solidFill>
            <a:miter lim="800000"/>
          </a:ln>
        </p:spPr>
        <p:txBody>
          <a:bodyPr lIns="365758" tIns="365758" rIns="365758" bIns="365758"/>
          <a:lstStyle>
            <a:lvl1pPr defTabSz="1828800">
              <a:lnSpc>
                <a:spcPct val="90000"/>
              </a:lnSpc>
              <a:defRPr cap="all" spc="400" sz="5600">
                <a:solidFill>
                  <a:srgbClr val="262626"/>
                </a:solidFill>
                <a:uFillTx/>
                <a:latin typeface="Gill Sans MT"/>
                <a:ea typeface="Gill Sans MT"/>
                <a:cs typeface="Gill Sans MT"/>
                <a:sym typeface="Gill Sans MT"/>
              </a:defRPr>
            </a:lvl1pPr>
          </a:lstStyle>
          <a:p>
            <a:pPr/>
            <a:r>
              <a:t>Title Text</a:t>
            </a:r>
          </a:p>
        </p:txBody>
      </p:sp>
      <p:sp>
        <p:nvSpPr>
          <p:cNvPr id="271" name="Body Level One…"/>
          <p:cNvSpPr txBox="1"/>
          <p:nvPr>
            <p:ph type="body" sz="half" idx="1"/>
          </p:nvPr>
        </p:nvSpPr>
        <p:spPr>
          <a:xfrm>
            <a:off x="4462271" y="5276088"/>
            <a:ext cx="15459458" cy="6203966"/>
          </a:xfrm>
          <a:prstGeom prst="rect">
            <a:avLst/>
          </a:prstGeom>
        </p:spPr>
        <p:txBody>
          <a:bodyPr lIns="91438" tIns="91438" rIns="91438" bIns="91438" anchor="t"/>
          <a:lstStyle>
            <a:lvl1pPr marL="457200" indent="-457200" defTabSz="1828800">
              <a:spcBef>
                <a:spcPts val="2000"/>
              </a:spcBef>
              <a:buClr>
                <a:srgbClr val="418AB3"/>
              </a:buClr>
              <a:buSzPct val="100000"/>
              <a:buFont typeface="Arial"/>
              <a:buChar char="•"/>
              <a:defRPr sz="3600">
                <a:solidFill>
                  <a:srgbClr val="262626"/>
                </a:solidFill>
                <a:uFillTx/>
                <a:latin typeface="Gill Sans MT"/>
                <a:ea typeface="Gill Sans MT"/>
                <a:cs typeface="Gill Sans MT"/>
                <a:sym typeface="Gill Sans MT"/>
              </a:defRPr>
            </a:lvl1pPr>
            <a:lvl2pPr marL="742950" indent="-514350" defTabSz="1828800">
              <a:spcBef>
                <a:spcPts val="2000"/>
              </a:spcBef>
              <a:buClr>
                <a:srgbClr val="418AB3"/>
              </a:buClr>
              <a:buSzPct val="100000"/>
              <a:buFont typeface="Arial"/>
              <a:buChar char="•"/>
              <a:defRPr sz="3600">
                <a:solidFill>
                  <a:srgbClr val="262626"/>
                </a:solidFill>
                <a:uFillTx/>
                <a:latin typeface="Gill Sans MT"/>
                <a:ea typeface="Gill Sans MT"/>
                <a:cs typeface="Gill Sans MT"/>
                <a:sym typeface="Gill Sans MT"/>
              </a:defRPr>
            </a:lvl2pPr>
            <a:lvl3pPr marL="971550" indent="-514350" defTabSz="1828800">
              <a:spcBef>
                <a:spcPts val="2000"/>
              </a:spcBef>
              <a:buClr>
                <a:srgbClr val="418AB3"/>
              </a:buClr>
              <a:buSzPct val="100000"/>
              <a:buFont typeface="Arial"/>
              <a:buChar char="•"/>
              <a:defRPr sz="3600">
                <a:solidFill>
                  <a:srgbClr val="262626"/>
                </a:solidFill>
                <a:uFillTx/>
                <a:latin typeface="Gill Sans MT"/>
                <a:ea typeface="Gill Sans MT"/>
                <a:cs typeface="Gill Sans MT"/>
                <a:sym typeface="Gill Sans MT"/>
              </a:defRPr>
            </a:lvl3pPr>
            <a:lvl4pPr marL="1200150" indent="-514350" defTabSz="1828800">
              <a:spcBef>
                <a:spcPts val="2000"/>
              </a:spcBef>
              <a:buClr>
                <a:srgbClr val="418AB3"/>
              </a:buClr>
              <a:buSzPct val="100000"/>
              <a:buFont typeface="Arial"/>
              <a:buChar char="•"/>
              <a:defRPr sz="3600">
                <a:solidFill>
                  <a:srgbClr val="262626"/>
                </a:solidFill>
                <a:uFillTx/>
                <a:latin typeface="Gill Sans MT"/>
                <a:ea typeface="Gill Sans MT"/>
                <a:cs typeface="Gill Sans MT"/>
                <a:sym typeface="Gill Sans MT"/>
              </a:defRPr>
            </a:lvl4pPr>
            <a:lvl5pPr marL="1428750" indent="-514350" defTabSz="1828800">
              <a:spcBef>
                <a:spcPts val="2000"/>
              </a:spcBef>
              <a:buClr>
                <a:srgbClr val="418AB3"/>
              </a:buClr>
              <a:buSzPct val="100000"/>
              <a:buFont typeface="Arial"/>
              <a:buChar char="•"/>
              <a:defRPr sz="3600">
                <a:solidFill>
                  <a:srgbClr val="262626"/>
                </a:solidFill>
                <a:uFillTx/>
                <a:latin typeface="Gill Sans MT"/>
                <a:ea typeface="Gill Sans MT"/>
                <a:cs typeface="Gill Sans MT"/>
                <a:sym typeface="Gill Sans MT"/>
              </a:defRPr>
            </a:lvl5pPr>
          </a:lstStyle>
          <a:p>
            <a:pPr/>
            <a:r>
              <a:t>Body Level One</a:t>
            </a:r>
          </a:p>
          <a:p>
            <a:pPr lvl="1"/>
            <a:r>
              <a:t>Body Level Two</a:t>
            </a:r>
          </a:p>
          <a:p>
            <a:pPr lvl="2"/>
            <a:r>
              <a:t>Body Level Three</a:t>
            </a:r>
          </a:p>
          <a:p>
            <a:pPr lvl="3"/>
            <a:r>
              <a:t>Body Level Four</a:t>
            </a:r>
          </a:p>
          <a:p>
            <a:pPr lvl="4"/>
            <a:r>
              <a:t>Body Level Five</a:t>
            </a:r>
          </a:p>
        </p:txBody>
      </p:sp>
      <p:sp>
        <p:nvSpPr>
          <p:cNvPr id="272" name="Slide Number"/>
          <p:cNvSpPr txBox="1"/>
          <p:nvPr>
            <p:ph type="sldNum" sz="quarter" idx="2"/>
          </p:nvPr>
        </p:nvSpPr>
        <p:spPr>
          <a:xfrm>
            <a:off x="21517844" y="12606274"/>
            <a:ext cx="731522" cy="390653"/>
          </a:xfrm>
          <a:prstGeom prst="rect">
            <a:avLst/>
          </a:prstGeom>
          <a:solidFill>
            <a:srgbClr val="1D1D1D">
              <a:alpha val="70000"/>
            </a:srgbClr>
          </a:solidFill>
        </p:spPr>
        <p:txBody>
          <a:bodyPr wrap="square" lIns="36576" tIns="36576" rIns="36576" bIns="36576" anchor="ctr"/>
          <a:lstStyle>
            <a:lvl1pPr defTabSz="914400">
              <a:defRPr sz="2200">
                <a:uFillTx/>
                <a:latin typeface="Gill Sans MT"/>
                <a:ea typeface="Gill Sans MT"/>
                <a:cs typeface="Gill Sans MT"/>
                <a:sym typeface="Gill Sans M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Body Level One…"/>
          <p:cNvSpPr txBox="1"/>
          <p:nvPr>
            <p:ph type="body" idx="1"/>
          </p:nvPr>
        </p:nvSpPr>
        <p:spPr>
          <a:xfrm>
            <a:off x="2387600" y="1790700"/>
            <a:ext cx="19621500" cy="10160000"/>
          </a:xfrm>
          <a:prstGeom prst="rect">
            <a:avLst/>
          </a:prstGeom>
        </p:spPr>
        <p:txBody>
          <a:bodyPr lIns="50800" tIns="50800" rIns="50800" bIns="50800"/>
          <a:lstStyle>
            <a:lvl1pPr marL="889000" indent="-571500" defTabSz="825500">
              <a:spcBef>
                <a:spcPts val="6800"/>
              </a:spcBef>
              <a:buSzPct val="171000"/>
              <a:buChar char="•"/>
              <a:defRPr sz="5400">
                <a:uFillTx/>
                <a:latin typeface="Gill Sans"/>
                <a:ea typeface="Gill Sans"/>
                <a:cs typeface="Gill Sans"/>
                <a:sym typeface="Gill Sans"/>
              </a:defRPr>
            </a:lvl1pPr>
            <a:lvl2pPr marL="1333500" indent="-571500" defTabSz="825500">
              <a:spcBef>
                <a:spcPts val="6800"/>
              </a:spcBef>
              <a:buSzPct val="171000"/>
              <a:buChar char="•"/>
              <a:defRPr sz="5400">
                <a:uFillTx/>
                <a:latin typeface="Gill Sans"/>
                <a:ea typeface="Gill Sans"/>
                <a:cs typeface="Gill Sans"/>
                <a:sym typeface="Gill Sans"/>
              </a:defRPr>
            </a:lvl2pPr>
            <a:lvl3pPr marL="1778000" indent="-571500" defTabSz="825500">
              <a:spcBef>
                <a:spcPts val="6800"/>
              </a:spcBef>
              <a:buSzPct val="171000"/>
              <a:buChar char="•"/>
              <a:defRPr sz="5400">
                <a:uFillTx/>
                <a:latin typeface="Gill Sans"/>
                <a:ea typeface="Gill Sans"/>
                <a:cs typeface="Gill Sans"/>
                <a:sym typeface="Gill Sans"/>
              </a:defRPr>
            </a:lvl3pPr>
            <a:lvl4pPr marL="2222500" indent="-571500" defTabSz="825500">
              <a:spcBef>
                <a:spcPts val="6800"/>
              </a:spcBef>
              <a:buSzPct val="171000"/>
              <a:buChar char="•"/>
              <a:defRPr sz="5400">
                <a:uFillTx/>
                <a:latin typeface="Gill Sans"/>
                <a:ea typeface="Gill Sans"/>
                <a:cs typeface="Gill Sans"/>
                <a:sym typeface="Gill Sans"/>
              </a:defRPr>
            </a:lvl4pPr>
            <a:lvl5pPr marL="2667000" indent="-571500" defTabSz="825500">
              <a:spcBef>
                <a:spcPts val="6800"/>
              </a:spcBef>
              <a:buSzPct val="171000"/>
              <a:buChar char="•"/>
              <a:defRPr sz="5400">
                <a:uFillTx/>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xfrm>
            <a:off x="11988799" y="13093700"/>
            <a:ext cx="419101" cy="457200"/>
          </a:xfrm>
          <a:prstGeom prst="rect">
            <a:avLst/>
          </a:prstGeom>
        </p:spPr>
        <p:txBody>
          <a:bodyPr/>
          <a:lstStyle>
            <a:lvl1pPr defTabSz="825500">
              <a:defRPr sz="2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6" name="Slide Number"/>
          <p:cNvSpPr txBox="1"/>
          <p:nvPr>
            <p:ph type="sldNum" sz="quarter" idx="2"/>
          </p:nvPr>
        </p:nvSpPr>
        <p:spPr>
          <a:xfrm>
            <a:off x="11988799" y="13093700"/>
            <a:ext cx="419101" cy="457200"/>
          </a:xfrm>
          <a:prstGeom prst="rect">
            <a:avLst/>
          </a:prstGeom>
        </p:spPr>
        <p:txBody>
          <a:bodyPr/>
          <a:lstStyle>
            <a:lvl1pPr defTabSz="825500">
              <a:defRPr sz="2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3" name="Title Text"/>
          <p:cNvSpPr txBox="1"/>
          <p:nvPr>
            <p:ph type="title"/>
          </p:nvPr>
        </p:nvSpPr>
        <p:spPr>
          <a:xfrm>
            <a:off x="2387600" y="368300"/>
            <a:ext cx="19621500" cy="3429000"/>
          </a:xfrm>
          <a:prstGeom prst="rect">
            <a:avLst/>
          </a:prstGeom>
        </p:spPr>
        <p:txBody>
          <a:bodyPr lIns="50800" tIns="50800" rIns="50800" bIns="50800"/>
          <a:lstStyle>
            <a:lvl1pPr defTabSz="825500">
              <a:defRPr sz="11400">
                <a:uFillTx/>
                <a:latin typeface="Gill Sans"/>
                <a:ea typeface="Gill Sans"/>
                <a:cs typeface="Gill Sans"/>
                <a:sym typeface="Gill Sans"/>
              </a:defRPr>
            </a:lvl1pPr>
          </a:lstStyle>
          <a:p>
            <a:pPr/>
            <a:r>
              <a:t>Title Text</a:t>
            </a:r>
          </a:p>
        </p:txBody>
      </p:sp>
      <p:sp>
        <p:nvSpPr>
          <p:cNvPr id="54" name="Slide Number"/>
          <p:cNvSpPr txBox="1"/>
          <p:nvPr>
            <p:ph type="sldNum" sz="quarter" idx="2"/>
          </p:nvPr>
        </p:nvSpPr>
        <p:spPr>
          <a:xfrm>
            <a:off x="11988799" y="13093700"/>
            <a:ext cx="419101" cy="457200"/>
          </a:xfrm>
          <a:prstGeom prst="rect">
            <a:avLst/>
          </a:prstGeom>
        </p:spPr>
        <p:txBody>
          <a:bodyPr/>
          <a:lstStyle>
            <a:lvl1pPr defTabSz="825500">
              <a:defRPr sz="2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1" name="Title Text"/>
          <p:cNvSpPr txBox="1"/>
          <p:nvPr>
            <p:ph type="title"/>
          </p:nvPr>
        </p:nvSpPr>
        <p:spPr>
          <a:xfrm>
            <a:off x="2387600" y="4178300"/>
            <a:ext cx="19621500" cy="5359400"/>
          </a:xfrm>
          <a:prstGeom prst="rect">
            <a:avLst/>
          </a:prstGeom>
        </p:spPr>
        <p:txBody>
          <a:bodyPr lIns="50800" tIns="50800" rIns="50800" bIns="50800"/>
          <a:lstStyle>
            <a:lvl1pPr defTabSz="825500">
              <a:defRPr sz="11400">
                <a:uFillTx/>
                <a:latin typeface="Gill Sans"/>
                <a:ea typeface="Gill Sans"/>
                <a:cs typeface="Gill Sans"/>
                <a:sym typeface="Gill Sans"/>
              </a:defRPr>
            </a:lvl1pPr>
          </a:lstStyle>
          <a:p>
            <a:pPr/>
            <a:r>
              <a:t>Title Text</a:t>
            </a:r>
          </a:p>
        </p:txBody>
      </p:sp>
      <p:sp>
        <p:nvSpPr>
          <p:cNvPr id="62" name="Slide Number"/>
          <p:cNvSpPr txBox="1"/>
          <p:nvPr>
            <p:ph type="sldNum" sz="quarter" idx="2"/>
          </p:nvPr>
        </p:nvSpPr>
        <p:spPr>
          <a:xfrm>
            <a:off x="11988799" y="13093700"/>
            <a:ext cx="419101" cy="457200"/>
          </a:xfrm>
          <a:prstGeom prst="rect">
            <a:avLst/>
          </a:prstGeom>
        </p:spPr>
        <p:txBody>
          <a:bodyPr/>
          <a:lstStyle>
            <a:lvl1pPr defTabSz="825500">
              <a:defRPr sz="2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9" name="Image"/>
          <p:cNvSpPr/>
          <p:nvPr>
            <p:ph type="pic" sz="quarter" idx="21"/>
          </p:nvPr>
        </p:nvSpPr>
        <p:spPr>
          <a:xfrm>
            <a:off x="7378700" y="3124200"/>
            <a:ext cx="9664700" cy="6447291"/>
          </a:xfrm>
          <a:prstGeom prst="rect">
            <a:avLst/>
          </a:prstGeom>
          <a:ln w="25400">
            <a:solidFill>
              <a:srgbClr val="FFFFFF"/>
            </a:solidFill>
          </a:ln>
        </p:spPr>
        <p:txBody>
          <a:bodyPr lIns="91439" tIns="45719" rIns="91439" bIns="45719" anchor="t">
            <a:noAutofit/>
          </a:bodyPr>
          <a:lstStyle/>
          <a:p>
            <a:pPr/>
          </a:p>
        </p:txBody>
      </p:sp>
      <p:sp>
        <p:nvSpPr>
          <p:cNvPr id="70" name="Title Text"/>
          <p:cNvSpPr txBox="1"/>
          <p:nvPr>
            <p:ph type="title"/>
          </p:nvPr>
        </p:nvSpPr>
        <p:spPr>
          <a:xfrm>
            <a:off x="2387600" y="10363200"/>
            <a:ext cx="19621500" cy="2400300"/>
          </a:xfrm>
          <a:prstGeom prst="rect">
            <a:avLst/>
          </a:prstGeom>
        </p:spPr>
        <p:txBody>
          <a:bodyPr lIns="50800" tIns="50800" rIns="50800" bIns="50800"/>
          <a:lstStyle>
            <a:lvl1pPr defTabSz="825500">
              <a:defRPr sz="11400">
                <a:uFillTx/>
                <a:latin typeface="Gill Sans"/>
                <a:ea typeface="Gill Sans"/>
                <a:cs typeface="Gill Sans"/>
                <a:sym typeface="Gill Sans"/>
              </a:defRPr>
            </a:lvl1pPr>
          </a:lstStyle>
          <a:p>
            <a:pPr/>
            <a:r>
              <a:t>Title Text</a:t>
            </a:r>
          </a:p>
        </p:txBody>
      </p:sp>
      <p:sp>
        <p:nvSpPr>
          <p:cNvPr id="71" name="Slide Number"/>
          <p:cNvSpPr txBox="1"/>
          <p:nvPr>
            <p:ph type="sldNum" sz="quarter" idx="2"/>
          </p:nvPr>
        </p:nvSpPr>
        <p:spPr>
          <a:xfrm>
            <a:off x="11988799" y="13093700"/>
            <a:ext cx="419101" cy="457200"/>
          </a:xfrm>
          <a:prstGeom prst="rect">
            <a:avLst/>
          </a:prstGeom>
        </p:spPr>
        <p:txBody>
          <a:bodyPr/>
          <a:lstStyle>
            <a:lvl1pPr defTabSz="825500">
              <a:defRPr sz="2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Reflec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8" name="Image"/>
          <p:cNvSpPr/>
          <p:nvPr>
            <p:ph type="pic" sz="quarter" idx="21"/>
          </p:nvPr>
        </p:nvSpPr>
        <p:spPr>
          <a:xfrm>
            <a:off x="7378700" y="3124200"/>
            <a:ext cx="9664700" cy="6447291"/>
          </a:xfrm>
          <a:prstGeom prst="rect">
            <a:avLst/>
          </a:prstGeom>
          <a:ln w="25400">
            <a:solidFill>
              <a:srgbClr val="FFFFFF"/>
            </a:solidFill>
          </a:ln>
          <a:effectLst>
            <a:reflection blurRad="0" stA="50000" stPos="0" endA="0" endPos="40000" dist="0" dir="5400000" fadeDir="5400000" sx="100000" sy="-100000" kx="0" ky="0" algn="bl" rotWithShape="0"/>
          </a:effectLst>
        </p:spPr>
        <p:txBody>
          <a:bodyPr lIns="91439" tIns="45719" rIns="91439" bIns="45719" anchor="t">
            <a:noAutofit/>
          </a:bodyPr>
          <a:lstStyle/>
          <a:p>
            <a:pPr/>
          </a:p>
        </p:txBody>
      </p:sp>
      <p:sp>
        <p:nvSpPr>
          <p:cNvPr id="79" name="Title Text"/>
          <p:cNvSpPr txBox="1"/>
          <p:nvPr>
            <p:ph type="title"/>
          </p:nvPr>
        </p:nvSpPr>
        <p:spPr>
          <a:xfrm>
            <a:off x="2387600" y="10363200"/>
            <a:ext cx="19621500" cy="2400300"/>
          </a:xfrm>
          <a:prstGeom prst="rect">
            <a:avLst/>
          </a:prstGeom>
        </p:spPr>
        <p:txBody>
          <a:bodyPr lIns="50800" tIns="50800" rIns="50800" bIns="50800"/>
          <a:lstStyle>
            <a:lvl1pPr defTabSz="825500">
              <a:defRPr sz="11400">
                <a:uFillTx/>
                <a:latin typeface="Gill Sans"/>
                <a:ea typeface="Gill Sans"/>
                <a:cs typeface="Gill Sans"/>
                <a:sym typeface="Gill Sans"/>
              </a:defRPr>
            </a:lvl1pPr>
          </a:lstStyle>
          <a:p>
            <a:pPr/>
            <a:r>
              <a:t>Title Text</a:t>
            </a:r>
          </a:p>
        </p:txBody>
      </p:sp>
      <p:sp>
        <p:nvSpPr>
          <p:cNvPr id="80" name="Slide Number"/>
          <p:cNvSpPr txBox="1"/>
          <p:nvPr>
            <p:ph type="sldNum" sz="quarter" idx="2"/>
          </p:nvPr>
        </p:nvSpPr>
        <p:spPr>
          <a:xfrm>
            <a:off x="11988799" y="13093700"/>
            <a:ext cx="419101" cy="457200"/>
          </a:xfrm>
          <a:prstGeom prst="rect">
            <a:avLst/>
          </a:prstGeom>
        </p:spPr>
        <p:txBody>
          <a:bodyPr/>
          <a:lstStyle>
            <a:lvl1pPr defTabSz="825500">
              <a:defRPr sz="2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2019300" y="203200"/>
            <a:ext cx="20314844" cy="294322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normAutofit fontScale="100000" lnSpcReduction="0"/>
          </a:bodyPr>
          <a:lstStyle/>
          <a:p>
            <a:pPr/>
            <a:r>
              <a:t>Title Text</a:t>
            </a:r>
          </a:p>
        </p:txBody>
      </p:sp>
      <p:sp>
        <p:nvSpPr>
          <p:cNvPr id="3" name="Body Level One…"/>
          <p:cNvSpPr txBox="1"/>
          <p:nvPr>
            <p:ph type="body" idx="1"/>
          </p:nvPr>
        </p:nvSpPr>
        <p:spPr>
          <a:xfrm>
            <a:off x="2019300" y="1735931"/>
            <a:ext cx="20314844" cy="1224201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2014759" y="13004800"/>
            <a:ext cx="354484" cy="330200"/>
          </a:xfrm>
          <a:prstGeom prst="rect">
            <a:avLst/>
          </a:prstGeom>
          <a:ln w="12700">
            <a:miter lim="400000"/>
          </a:ln>
        </p:spPr>
        <p:txBody>
          <a:bodyPr wrap="none" lIns="50800" tIns="50800" rIns="50800" bIns="50800">
            <a:spAutoFit/>
          </a:bodyPr>
          <a:lstStyle>
            <a:lvl1pPr algn="ctr" defTabSz="850900">
              <a:defRPr sz="1600">
                <a:solidFill>
                  <a:srgbClr val="FFFFFF"/>
                </a:solidFill>
                <a:uFill>
                  <a:solidFill>
                    <a:srgbClr val="FFFFFF"/>
                  </a:solidFill>
                </a:u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Lst>
  <p:transition xmlns:p14="http://schemas.microsoft.com/office/powerpoint/2010/main" spd="med" advClick="1"/>
  <p:txStyles>
    <p:titleStyle>
      <a:lvl1pPr marL="0" marR="0" indent="0" algn="ctr" defTabSz="655174" rtl="0" latinLnBrk="0">
        <a:lnSpc>
          <a:spcPct val="100000"/>
        </a:lnSpc>
        <a:spcBef>
          <a:spcPts val="0"/>
        </a:spcBef>
        <a:spcAft>
          <a:spcPts val="0"/>
        </a:spcAft>
        <a:buClrTx/>
        <a:buSzTx/>
        <a:buFontTx/>
        <a:buNone/>
        <a:tabLst/>
        <a:defRPr b="0" baseline="0" cap="none" i="0" spc="0" strike="noStrike" sz="9000" u="none">
          <a:solidFill>
            <a:srgbClr val="FFFFFF"/>
          </a:solidFill>
          <a:uFill>
            <a:solidFill>
              <a:srgbClr val="FFFFFF"/>
            </a:solidFill>
          </a:uFill>
          <a:latin typeface="American Typewriter"/>
          <a:ea typeface="American Typewriter"/>
          <a:cs typeface="American Typewriter"/>
          <a:sym typeface="American Typewriter"/>
        </a:defRPr>
      </a:lvl1pPr>
      <a:lvl2pPr marL="0" marR="0" indent="0" algn="ctr" defTabSz="655174" rtl="0" latinLnBrk="0">
        <a:lnSpc>
          <a:spcPct val="100000"/>
        </a:lnSpc>
        <a:spcBef>
          <a:spcPts val="0"/>
        </a:spcBef>
        <a:spcAft>
          <a:spcPts val="0"/>
        </a:spcAft>
        <a:buClrTx/>
        <a:buSzTx/>
        <a:buFontTx/>
        <a:buNone/>
        <a:tabLst/>
        <a:defRPr b="0" baseline="0" cap="none" i="0" spc="0" strike="noStrike" sz="9000" u="none">
          <a:solidFill>
            <a:srgbClr val="FFFFFF"/>
          </a:solidFill>
          <a:uFill>
            <a:solidFill>
              <a:srgbClr val="FFFFFF"/>
            </a:solidFill>
          </a:uFill>
          <a:latin typeface="American Typewriter"/>
          <a:ea typeface="American Typewriter"/>
          <a:cs typeface="American Typewriter"/>
          <a:sym typeface="American Typewriter"/>
        </a:defRPr>
      </a:lvl2pPr>
      <a:lvl3pPr marL="0" marR="0" indent="0" algn="ctr" defTabSz="655174" rtl="0" latinLnBrk="0">
        <a:lnSpc>
          <a:spcPct val="100000"/>
        </a:lnSpc>
        <a:spcBef>
          <a:spcPts val="0"/>
        </a:spcBef>
        <a:spcAft>
          <a:spcPts val="0"/>
        </a:spcAft>
        <a:buClrTx/>
        <a:buSzTx/>
        <a:buFontTx/>
        <a:buNone/>
        <a:tabLst/>
        <a:defRPr b="0" baseline="0" cap="none" i="0" spc="0" strike="noStrike" sz="9000" u="none">
          <a:solidFill>
            <a:srgbClr val="FFFFFF"/>
          </a:solidFill>
          <a:uFill>
            <a:solidFill>
              <a:srgbClr val="FFFFFF"/>
            </a:solidFill>
          </a:uFill>
          <a:latin typeface="American Typewriter"/>
          <a:ea typeface="American Typewriter"/>
          <a:cs typeface="American Typewriter"/>
          <a:sym typeface="American Typewriter"/>
        </a:defRPr>
      </a:lvl3pPr>
      <a:lvl4pPr marL="0" marR="0" indent="0" algn="ctr" defTabSz="655174" rtl="0" latinLnBrk="0">
        <a:lnSpc>
          <a:spcPct val="100000"/>
        </a:lnSpc>
        <a:spcBef>
          <a:spcPts val="0"/>
        </a:spcBef>
        <a:spcAft>
          <a:spcPts val="0"/>
        </a:spcAft>
        <a:buClrTx/>
        <a:buSzTx/>
        <a:buFontTx/>
        <a:buNone/>
        <a:tabLst/>
        <a:defRPr b="0" baseline="0" cap="none" i="0" spc="0" strike="noStrike" sz="9000" u="none">
          <a:solidFill>
            <a:srgbClr val="FFFFFF"/>
          </a:solidFill>
          <a:uFill>
            <a:solidFill>
              <a:srgbClr val="FFFFFF"/>
            </a:solidFill>
          </a:uFill>
          <a:latin typeface="American Typewriter"/>
          <a:ea typeface="American Typewriter"/>
          <a:cs typeface="American Typewriter"/>
          <a:sym typeface="American Typewriter"/>
        </a:defRPr>
      </a:lvl4pPr>
      <a:lvl5pPr marL="0" marR="0" indent="0" algn="ctr" defTabSz="655174" rtl="0" latinLnBrk="0">
        <a:lnSpc>
          <a:spcPct val="100000"/>
        </a:lnSpc>
        <a:spcBef>
          <a:spcPts val="0"/>
        </a:spcBef>
        <a:spcAft>
          <a:spcPts val="0"/>
        </a:spcAft>
        <a:buClrTx/>
        <a:buSzTx/>
        <a:buFontTx/>
        <a:buNone/>
        <a:tabLst/>
        <a:defRPr b="0" baseline="0" cap="none" i="0" spc="0" strike="noStrike" sz="9000" u="none">
          <a:solidFill>
            <a:srgbClr val="FFFFFF"/>
          </a:solidFill>
          <a:uFill>
            <a:solidFill>
              <a:srgbClr val="FFFFFF"/>
            </a:solidFill>
          </a:uFill>
          <a:latin typeface="American Typewriter"/>
          <a:ea typeface="American Typewriter"/>
          <a:cs typeface="American Typewriter"/>
          <a:sym typeface="American Typewriter"/>
        </a:defRPr>
      </a:lvl5pPr>
      <a:lvl6pPr marL="0" marR="0" indent="0" algn="ctr" defTabSz="655174" rtl="0" latinLnBrk="0">
        <a:lnSpc>
          <a:spcPct val="100000"/>
        </a:lnSpc>
        <a:spcBef>
          <a:spcPts val="0"/>
        </a:spcBef>
        <a:spcAft>
          <a:spcPts val="0"/>
        </a:spcAft>
        <a:buClrTx/>
        <a:buSzTx/>
        <a:buFontTx/>
        <a:buNone/>
        <a:tabLst/>
        <a:defRPr b="0" baseline="0" cap="none" i="0" spc="0" strike="noStrike" sz="9000" u="none">
          <a:solidFill>
            <a:srgbClr val="FFFFFF"/>
          </a:solidFill>
          <a:uFill>
            <a:solidFill>
              <a:srgbClr val="FFFFFF"/>
            </a:solidFill>
          </a:uFill>
          <a:latin typeface="American Typewriter"/>
          <a:ea typeface="American Typewriter"/>
          <a:cs typeface="American Typewriter"/>
          <a:sym typeface="American Typewriter"/>
        </a:defRPr>
      </a:lvl6pPr>
      <a:lvl7pPr marL="0" marR="0" indent="0" algn="ctr" defTabSz="655174" rtl="0" latinLnBrk="0">
        <a:lnSpc>
          <a:spcPct val="100000"/>
        </a:lnSpc>
        <a:spcBef>
          <a:spcPts val="0"/>
        </a:spcBef>
        <a:spcAft>
          <a:spcPts val="0"/>
        </a:spcAft>
        <a:buClrTx/>
        <a:buSzTx/>
        <a:buFontTx/>
        <a:buNone/>
        <a:tabLst/>
        <a:defRPr b="0" baseline="0" cap="none" i="0" spc="0" strike="noStrike" sz="9000" u="none">
          <a:solidFill>
            <a:srgbClr val="FFFFFF"/>
          </a:solidFill>
          <a:uFill>
            <a:solidFill>
              <a:srgbClr val="FFFFFF"/>
            </a:solidFill>
          </a:uFill>
          <a:latin typeface="American Typewriter"/>
          <a:ea typeface="American Typewriter"/>
          <a:cs typeface="American Typewriter"/>
          <a:sym typeface="American Typewriter"/>
        </a:defRPr>
      </a:lvl7pPr>
      <a:lvl8pPr marL="0" marR="0" indent="0" algn="ctr" defTabSz="655174" rtl="0" latinLnBrk="0">
        <a:lnSpc>
          <a:spcPct val="100000"/>
        </a:lnSpc>
        <a:spcBef>
          <a:spcPts val="0"/>
        </a:spcBef>
        <a:spcAft>
          <a:spcPts val="0"/>
        </a:spcAft>
        <a:buClrTx/>
        <a:buSzTx/>
        <a:buFontTx/>
        <a:buNone/>
        <a:tabLst/>
        <a:defRPr b="0" baseline="0" cap="none" i="0" spc="0" strike="noStrike" sz="9000" u="none">
          <a:solidFill>
            <a:srgbClr val="FFFFFF"/>
          </a:solidFill>
          <a:uFill>
            <a:solidFill>
              <a:srgbClr val="FFFFFF"/>
            </a:solidFill>
          </a:uFill>
          <a:latin typeface="American Typewriter"/>
          <a:ea typeface="American Typewriter"/>
          <a:cs typeface="American Typewriter"/>
          <a:sym typeface="American Typewriter"/>
        </a:defRPr>
      </a:lvl8pPr>
      <a:lvl9pPr marL="0" marR="0" indent="0" algn="ctr" defTabSz="655174" rtl="0" latinLnBrk="0">
        <a:lnSpc>
          <a:spcPct val="100000"/>
        </a:lnSpc>
        <a:spcBef>
          <a:spcPts val="0"/>
        </a:spcBef>
        <a:spcAft>
          <a:spcPts val="0"/>
        </a:spcAft>
        <a:buClrTx/>
        <a:buSzTx/>
        <a:buFontTx/>
        <a:buNone/>
        <a:tabLst/>
        <a:defRPr b="0" baseline="0" cap="none" i="0" spc="0" strike="noStrike" sz="9000" u="none">
          <a:solidFill>
            <a:srgbClr val="FFFFFF"/>
          </a:solidFill>
          <a:uFill>
            <a:solidFill>
              <a:srgbClr val="FFFFFF"/>
            </a:solidFill>
          </a:uFill>
          <a:latin typeface="American Typewriter"/>
          <a:ea typeface="American Typewriter"/>
          <a:cs typeface="American Typewriter"/>
          <a:sym typeface="American Typewriter"/>
        </a:defRPr>
      </a:lvl9pPr>
    </p:titleStyle>
    <p:bodyStyle>
      <a:lvl1pPr marL="495300" marR="0" indent="-495300" algn="l" defTabSz="655174" rtl="0" latinLnBrk="0">
        <a:lnSpc>
          <a:spcPct val="100000"/>
        </a:lnSpc>
        <a:spcBef>
          <a:spcPts val="4500"/>
        </a:spcBef>
        <a:spcAft>
          <a:spcPts val="0"/>
        </a:spcAft>
        <a:buClrTx/>
        <a:buSzTx/>
        <a:buFontTx/>
        <a:buNone/>
        <a:tabLst/>
        <a:defRPr b="0" baseline="0" cap="none" i="0" spc="0" strike="noStrike" sz="5200" u="none">
          <a:solidFill>
            <a:srgbClr val="FFFFFF"/>
          </a:solidFill>
          <a:uFill>
            <a:solidFill>
              <a:srgbClr val="FFFFFF"/>
            </a:solidFill>
          </a:uFill>
          <a:latin typeface="American Typewriter"/>
          <a:ea typeface="American Typewriter"/>
          <a:cs typeface="American Typewriter"/>
          <a:sym typeface="American Typewriter"/>
        </a:defRPr>
      </a:lvl1pPr>
      <a:lvl2pPr marL="495300" marR="0" indent="177799" algn="l" defTabSz="655174" rtl="0" latinLnBrk="0">
        <a:lnSpc>
          <a:spcPct val="100000"/>
        </a:lnSpc>
        <a:spcBef>
          <a:spcPts val="4500"/>
        </a:spcBef>
        <a:spcAft>
          <a:spcPts val="0"/>
        </a:spcAft>
        <a:buClrTx/>
        <a:buSzTx/>
        <a:buFontTx/>
        <a:buNone/>
        <a:tabLst/>
        <a:defRPr b="0" baseline="0" cap="none" i="0" spc="0" strike="noStrike" sz="5200" u="none">
          <a:solidFill>
            <a:srgbClr val="FFFFFF"/>
          </a:solidFill>
          <a:uFill>
            <a:solidFill>
              <a:srgbClr val="FFFFFF"/>
            </a:solidFill>
          </a:uFill>
          <a:latin typeface="American Typewriter"/>
          <a:ea typeface="American Typewriter"/>
          <a:cs typeface="American Typewriter"/>
          <a:sym typeface="American Typewriter"/>
        </a:defRPr>
      </a:lvl2pPr>
      <a:lvl3pPr marL="495300" marR="0" indent="838200" algn="l" defTabSz="655174" rtl="0" latinLnBrk="0">
        <a:lnSpc>
          <a:spcPct val="100000"/>
        </a:lnSpc>
        <a:spcBef>
          <a:spcPts val="4500"/>
        </a:spcBef>
        <a:spcAft>
          <a:spcPts val="0"/>
        </a:spcAft>
        <a:buClrTx/>
        <a:buSzTx/>
        <a:buFontTx/>
        <a:buNone/>
        <a:tabLst/>
        <a:defRPr b="0" baseline="0" cap="none" i="0" spc="0" strike="noStrike" sz="5200" u="none">
          <a:solidFill>
            <a:srgbClr val="FFFFFF"/>
          </a:solidFill>
          <a:uFill>
            <a:solidFill>
              <a:srgbClr val="FFFFFF"/>
            </a:solidFill>
          </a:uFill>
          <a:latin typeface="American Typewriter"/>
          <a:ea typeface="American Typewriter"/>
          <a:cs typeface="American Typewriter"/>
          <a:sym typeface="American Typewriter"/>
        </a:defRPr>
      </a:lvl3pPr>
      <a:lvl4pPr marL="495300" marR="0" indent="1511300" algn="l" defTabSz="655174" rtl="0" latinLnBrk="0">
        <a:lnSpc>
          <a:spcPct val="100000"/>
        </a:lnSpc>
        <a:spcBef>
          <a:spcPts val="4500"/>
        </a:spcBef>
        <a:spcAft>
          <a:spcPts val="0"/>
        </a:spcAft>
        <a:buClrTx/>
        <a:buSzTx/>
        <a:buFontTx/>
        <a:buNone/>
        <a:tabLst/>
        <a:defRPr b="0" baseline="0" cap="none" i="0" spc="0" strike="noStrike" sz="5200" u="none">
          <a:solidFill>
            <a:srgbClr val="FFFFFF"/>
          </a:solidFill>
          <a:uFill>
            <a:solidFill>
              <a:srgbClr val="FFFFFF"/>
            </a:solidFill>
          </a:uFill>
          <a:latin typeface="American Typewriter"/>
          <a:ea typeface="American Typewriter"/>
          <a:cs typeface="American Typewriter"/>
          <a:sym typeface="American Typewriter"/>
        </a:defRPr>
      </a:lvl4pPr>
      <a:lvl5pPr marL="495300" marR="0" indent="2171700" algn="l" defTabSz="655174" rtl="0" latinLnBrk="0">
        <a:lnSpc>
          <a:spcPct val="100000"/>
        </a:lnSpc>
        <a:spcBef>
          <a:spcPts val="4500"/>
        </a:spcBef>
        <a:spcAft>
          <a:spcPts val="0"/>
        </a:spcAft>
        <a:buClrTx/>
        <a:buSzTx/>
        <a:buFontTx/>
        <a:buNone/>
        <a:tabLst/>
        <a:defRPr b="0" baseline="0" cap="none" i="0" spc="0" strike="noStrike" sz="5200" u="none">
          <a:solidFill>
            <a:srgbClr val="FFFFFF"/>
          </a:solidFill>
          <a:uFill>
            <a:solidFill>
              <a:srgbClr val="FFFFFF"/>
            </a:solidFill>
          </a:uFill>
          <a:latin typeface="American Typewriter"/>
          <a:ea typeface="American Typewriter"/>
          <a:cs typeface="American Typewriter"/>
          <a:sym typeface="American Typewriter"/>
        </a:defRPr>
      </a:lvl5pPr>
      <a:lvl6pPr marL="3001433" marR="0" indent="-550333" algn="l" defTabSz="655174" rtl="0" latinLnBrk="0">
        <a:lnSpc>
          <a:spcPct val="100000"/>
        </a:lnSpc>
        <a:spcBef>
          <a:spcPts val="4500"/>
        </a:spcBef>
        <a:spcAft>
          <a:spcPts val="0"/>
        </a:spcAft>
        <a:buClrTx/>
        <a:buSzPct val="171000"/>
        <a:buFontTx/>
        <a:buChar char="•"/>
        <a:tabLst/>
        <a:defRPr b="0" baseline="0" cap="none" i="0" spc="0" strike="noStrike" sz="5200" u="none">
          <a:solidFill>
            <a:srgbClr val="FFFFFF"/>
          </a:solidFill>
          <a:uFill>
            <a:solidFill>
              <a:srgbClr val="FFFFFF"/>
            </a:solidFill>
          </a:uFill>
          <a:latin typeface="American Typewriter"/>
          <a:ea typeface="American Typewriter"/>
          <a:cs typeface="American Typewriter"/>
          <a:sym typeface="American Typewriter"/>
        </a:defRPr>
      </a:lvl6pPr>
      <a:lvl7pPr marL="3357033" marR="0" indent="-550333" algn="l" defTabSz="655174" rtl="0" latinLnBrk="0">
        <a:lnSpc>
          <a:spcPct val="100000"/>
        </a:lnSpc>
        <a:spcBef>
          <a:spcPts val="4500"/>
        </a:spcBef>
        <a:spcAft>
          <a:spcPts val="0"/>
        </a:spcAft>
        <a:buClrTx/>
        <a:buSzPct val="171000"/>
        <a:buFontTx/>
        <a:buChar char="•"/>
        <a:tabLst/>
        <a:defRPr b="0" baseline="0" cap="none" i="0" spc="0" strike="noStrike" sz="5200" u="none">
          <a:solidFill>
            <a:srgbClr val="FFFFFF"/>
          </a:solidFill>
          <a:uFill>
            <a:solidFill>
              <a:srgbClr val="FFFFFF"/>
            </a:solidFill>
          </a:uFill>
          <a:latin typeface="American Typewriter"/>
          <a:ea typeface="American Typewriter"/>
          <a:cs typeface="American Typewriter"/>
          <a:sym typeface="American Typewriter"/>
        </a:defRPr>
      </a:lvl7pPr>
      <a:lvl8pPr marL="3712633" marR="0" indent="-550333" algn="l" defTabSz="655174" rtl="0" latinLnBrk="0">
        <a:lnSpc>
          <a:spcPct val="100000"/>
        </a:lnSpc>
        <a:spcBef>
          <a:spcPts val="4500"/>
        </a:spcBef>
        <a:spcAft>
          <a:spcPts val="0"/>
        </a:spcAft>
        <a:buClrTx/>
        <a:buSzPct val="171000"/>
        <a:buFontTx/>
        <a:buChar char="•"/>
        <a:tabLst/>
        <a:defRPr b="0" baseline="0" cap="none" i="0" spc="0" strike="noStrike" sz="5200" u="none">
          <a:solidFill>
            <a:srgbClr val="FFFFFF"/>
          </a:solidFill>
          <a:uFill>
            <a:solidFill>
              <a:srgbClr val="FFFFFF"/>
            </a:solidFill>
          </a:uFill>
          <a:latin typeface="American Typewriter"/>
          <a:ea typeface="American Typewriter"/>
          <a:cs typeface="American Typewriter"/>
          <a:sym typeface="American Typewriter"/>
        </a:defRPr>
      </a:lvl8pPr>
      <a:lvl9pPr marL="4068233" marR="0" indent="-550333" algn="l" defTabSz="655174" rtl="0" latinLnBrk="0">
        <a:lnSpc>
          <a:spcPct val="100000"/>
        </a:lnSpc>
        <a:spcBef>
          <a:spcPts val="4500"/>
        </a:spcBef>
        <a:spcAft>
          <a:spcPts val="0"/>
        </a:spcAft>
        <a:buClrTx/>
        <a:buSzPct val="171000"/>
        <a:buFontTx/>
        <a:buChar char="•"/>
        <a:tabLst/>
        <a:defRPr b="0" baseline="0" cap="none" i="0" spc="0" strike="noStrike" sz="5200" u="none">
          <a:solidFill>
            <a:srgbClr val="FFFFFF"/>
          </a:solidFill>
          <a:uFill>
            <a:solidFill>
              <a:srgbClr val="FFFFFF"/>
            </a:solidFill>
          </a:uFill>
          <a:latin typeface="American Typewriter"/>
          <a:ea typeface="American Typewriter"/>
          <a:cs typeface="American Typewriter"/>
          <a:sym typeface="American Typewriter"/>
        </a:defRPr>
      </a:lvl9pPr>
    </p:bodyStyle>
    <p:otherStyle>
      <a:lvl1pPr marL="0" marR="0" indent="0" algn="ctr" defTabSz="850900" rtl="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FFFFFF"/>
            </a:solidFill>
          </a:uFill>
          <a:latin typeface="+mn-lt"/>
          <a:ea typeface="+mn-ea"/>
          <a:cs typeface="+mn-cs"/>
          <a:sym typeface="American Typewriter"/>
        </a:defRPr>
      </a:lvl1pPr>
      <a:lvl2pPr marL="0" marR="0" indent="0" algn="ctr" defTabSz="850900" rtl="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FFFFFF"/>
            </a:solidFill>
          </a:uFill>
          <a:latin typeface="+mn-lt"/>
          <a:ea typeface="+mn-ea"/>
          <a:cs typeface="+mn-cs"/>
          <a:sym typeface="American Typewriter"/>
        </a:defRPr>
      </a:lvl2pPr>
      <a:lvl3pPr marL="0" marR="0" indent="0" algn="ctr" defTabSz="850900" rtl="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FFFFFF"/>
            </a:solidFill>
          </a:uFill>
          <a:latin typeface="+mn-lt"/>
          <a:ea typeface="+mn-ea"/>
          <a:cs typeface="+mn-cs"/>
          <a:sym typeface="American Typewriter"/>
        </a:defRPr>
      </a:lvl3pPr>
      <a:lvl4pPr marL="0" marR="0" indent="0" algn="ctr" defTabSz="850900" rtl="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FFFFFF"/>
            </a:solidFill>
          </a:uFill>
          <a:latin typeface="+mn-lt"/>
          <a:ea typeface="+mn-ea"/>
          <a:cs typeface="+mn-cs"/>
          <a:sym typeface="American Typewriter"/>
        </a:defRPr>
      </a:lvl4pPr>
      <a:lvl5pPr marL="0" marR="0" indent="0" algn="ctr" defTabSz="850900" rtl="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FFFFFF"/>
            </a:solidFill>
          </a:uFill>
          <a:latin typeface="+mn-lt"/>
          <a:ea typeface="+mn-ea"/>
          <a:cs typeface="+mn-cs"/>
          <a:sym typeface="American Typewriter"/>
        </a:defRPr>
      </a:lvl5pPr>
      <a:lvl6pPr marL="0" marR="0" indent="0" algn="ctr" defTabSz="850900" rtl="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FFFFFF"/>
            </a:solidFill>
          </a:uFill>
          <a:latin typeface="+mn-lt"/>
          <a:ea typeface="+mn-ea"/>
          <a:cs typeface="+mn-cs"/>
          <a:sym typeface="American Typewriter"/>
        </a:defRPr>
      </a:lvl6pPr>
      <a:lvl7pPr marL="0" marR="0" indent="0" algn="ctr" defTabSz="850900" rtl="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FFFFFF"/>
            </a:solidFill>
          </a:uFill>
          <a:latin typeface="+mn-lt"/>
          <a:ea typeface="+mn-ea"/>
          <a:cs typeface="+mn-cs"/>
          <a:sym typeface="American Typewriter"/>
        </a:defRPr>
      </a:lvl7pPr>
      <a:lvl8pPr marL="0" marR="0" indent="0" algn="ctr" defTabSz="850900" rtl="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FFFFFF"/>
            </a:solidFill>
          </a:uFill>
          <a:latin typeface="+mn-lt"/>
          <a:ea typeface="+mn-ea"/>
          <a:cs typeface="+mn-cs"/>
          <a:sym typeface="American Typewriter"/>
        </a:defRPr>
      </a:lvl8pPr>
      <a:lvl9pPr marL="0" marR="0" indent="0" algn="ctr" defTabSz="850900" rtl="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FFFFFF"/>
            </a:solidFill>
          </a:uFill>
          <a:latin typeface="+mn-lt"/>
          <a:ea typeface="+mn-ea"/>
          <a:cs typeface="+mn-cs"/>
          <a:sym typeface="American Typewriter"/>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jpeg"/><Relationship Id="rId3" Type="http://schemas.openxmlformats.org/officeDocument/2006/relationships/image" Target="../media/image5.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3.jpeg"/><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5.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xml"/><Relationship Id="rId3" Type="http://schemas.openxmlformats.org/officeDocument/2006/relationships/image" Target="../media/image16.jpeg"/><Relationship Id="rId4" Type="http://schemas.openxmlformats.org/officeDocument/2006/relationships/image" Target="../media/image5.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5.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jpeg"/><Relationship Id="rId3" Type="http://schemas.openxmlformats.org/officeDocument/2006/relationships/image" Target="../media/image3.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jpeg"/><Relationship Id="rId3" Type="http://schemas.openxmlformats.org/officeDocument/2006/relationships/image" Target="../media/image8.png"/><Relationship Id="rId4" Type="http://schemas.openxmlformats.org/officeDocument/2006/relationships/image" Target="../media/image18.jpeg"/><Relationship Id="rId5" Type="http://schemas.openxmlformats.org/officeDocument/2006/relationships/image" Target="../media/image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Relationship Id="rId3" Type="http://schemas.openxmlformats.org/officeDocument/2006/relationships/image" Target="../media/image5.jpe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5.tif"/><Relationship Id="rId8" Type="http://schemas.openxmlformats.org/officeDocument/2006/relationships/hyperlink" Target="https://www.youtube.com/watch?v=gPq9YAg9mfc&amp;feature=youtu.be" TargetMode="External"/><Relationship Id="rId9" Type="http://schemas.openxmlformats.org/officeDocument/2006/relationships/image" Target="../media/image19.jpeg"/><Relationship Id="rId10" Type="http://schemas.openxmlformats.org/officeDocument/2006/relationships/image" Target="../media/image20.jpeg"/><Relationship Id="rId11" Type="http://schemas.openxmlformats.org/officeDocument/2006/relationships/image" Target="../media/image21.jpeg"/><Relationship Id="rId12" Type="http://schemas.openxmlformats.org/officeDocument/2006/relationships/image" Target="../media/image6.tif"/><Relationship Id="rId13" Type="http://schemas.openxmlformats.org/officeDocument/2006/relationships/image" Target="../media/image22.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3.png"/><Relationship Id="rId3" Type="http://schemas.openxmlformats.org/officeDocument/2006/relationships/image" Target="../media/image5.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1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7.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4.jpeg"/><Relationship Id="rId4" Type="http://schemas.openxmlformats.org/officeDocument/2006/relationships/image" Target="../media/image5.jpeg"/><Relationship Id="rId5" Type="http://schemas.openxmlformats.org/officeDocument/2006/relationships/image" Target="../media/image25.jpeg"/><Relationship Id="rId6" Type="http://schemas.openxmlformats.org/officeDocument/2006/relationships/image" Target="../media/image26.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7.tif"/><Relationship Id="rId4" Type="http://schemas.openxmlformats.org/officeDocument/2006/relationships/image" Target="../media/image8.tif"/><Relationship Id="rId5" Type="http://schemas.openxmlformats.org/officeDocument/2006/relationships/image" Target="../media/image27.jpeg"/><Relationship Id="rId6" Type="http://schemas.openxmlformats.org/officeDocument/2006/relationships/image" Target="../media/image9.tif"/><Relationship Id="rId7" Type="http://schemas.openxmlformats.org/officeDocument/2006/relationships/image" Target="../media/image10.tif"/><Relationship Id="rId8" Type="http://schemas.openxmlformats.org/officeDocument/2006/relationships/image" Target="../media/image11.tif"/><Relationship Id="rId9" Type="http://schemas.openxmlformats.org/officeDocument/2006/relationships/image" Target="../media/image1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12.tif"/><Relationship Id="rId4" Type="http://schemas.openxmlformats.org/officeDocument/2006/relationships/image" Target="../media/image13.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14.tif"/><Relationship Id="rId4" Type="http://schemas.openxmlformats.org/officeDocument/2006/relationships/image" Target="../media/image15.tif"/><Relationship Id="rId5" Type="http://schemas.openxmlformats.org/officeDocument/2006/relationships/image" Target="../media/image16.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5.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28.jpeg"/><Relationship Id="rId3" Type="http://schemas.openxmlformats.org/officeDocument/2006/relationships/image" Target="../media/image5.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5.jpe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5.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22.png"/><Relationship Id="rId3" Type="http://schemas.openxmlformats.org/officeDocument/2006/relationships/image" Target="../media/image5.jpeg"/><Relationship Id="rId4" Type="http://schemas.openxmlformats.org/officeDocument/2006/relationships/image" Target="../media/image25.png"/><Relationship Id="rId5" Type="http://schemas.openxmlformats.org/officeDocument/2006/relationships/image" Target="../media/image26.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5.jpeg"/><Relationship Id="rId3" Type="http://schemas.openxmlformats.org/officeDocument/2006/relationships/image" Target="../media/image27.png"/><Relationship Id="rId4" Type="http://schemas.openxmlformats.org/officeDocument/2006/relationships/image" Target="../media/image28.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jpeg"/><Relationship Id="rId3" Type="http://schemas.openxmlformats.org/officeDocument/2006/relationships/image" Target="../media/image9.jpeg"/><Relationship Id="rId4" Type="http://schemas.openxmlformats.org/officeDocument/2006/relationships/image" Target="../media/image5.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 Id="rId3" Type="http://schemas.openxmlformats.org/officeDocument/2006/relationships/image" Target="../media/image5.jpeg"/><Relationship Id="rId4" Type="http://schemas.openxmlformats.org/officeDocument/2006/relationships/image" Target="../media/image29.jpeg"/><Relationship Id="rId5" Type="http://schemas.openxmlformats.org/officeDocument/2006/relationships/image" Target="../media/image29.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0.png"/><Relationship Id="rId3" Type="http://schemas.openxmlformats.org/officeDocument/2006/relationships/image" Target="../media/image5.jpeg"/><Relationship Id="rId4" Type="http://schemas.openxmlformats.org/officeDocument/2006/relationships/image" Target="../media/image3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5.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Relationship Id="rId3" Type="http://schemas.openxmlformats.org/officeDocument/2006/relationships/image" Target="../media/image5.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5.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35.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18.tif"/></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19.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jpeg"/><Relationship Id="rId3" Type="http://schemas.openxmlformats.org/officeDocument/2006/relationships/image" Target="../media/image1.tif"/><Relationship Id="rId4" Type="http://schemas.openxmlformats.org/officeDocument/2006/relationships/image" Target="../media/image5.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20.tif"/><Relationship Id="rId4" Type="http://schemas.openxmlformats.org/officeDocument/2006/relationships/image" Target="../media/image3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1.jpeg"/><Relationship Id="rId3" Type="http://schemas.openxmlformats.org/officeDocument/2006/relationships/image" Target="../media/image5.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png"/><Relationship Id="rId3" Type="http://schemas.openxmlformats.org/officeDocument/2006/relationships/image" Target="../media/image2.tif"/><Relationship Id="rId4" Type="http://schemas.openxmlformats.org/officeDocument/2006/relationships/image" Target="../media/image5.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5.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13.jpeg"/><Relationship Id="rId5" Type="http://schemas.openxmlformats.org/officeDocument/2006/relationships/image" Target="../media/image5.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13.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281" name="20220106_063514.jpg" descr="20220106_06351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282" name="Mari_Logo1.jpg" descr="Mari_Logo1.jpg"/>
          <p:cNvPicPr>
            <a:picLocks noChangeAspect="1"/>
          </p:cNvPicPr>
          <p:nvPr/>
        </p:nvPicPr>
        <p:blipFill>
          <a:blip r:embed="rId3">
            <a:extLst/>
          </a:blip>
          <a:stretch>
            <a:fillRect/>
          </a:stretch>
        </p:blipFill>
        <p:spPr>
          <a:xfrm>
            <a:off x="23430171" y="12309375"/>
            <a:ext cx="933018" cy="765475"/>
          </a:xfrm>
          <a:prstGeom prst="rect">
            <a:avLst/>
          </a:prstGeom>
          <a:ln w="12700">
            <a:miter lim="400000"/>
          </a:ln>
        </p:spPr>
      </p:pic>
      <p:sp>
        <p:nvSpPr>
          <p:cNvPr id="283" name="Hans-Peter Plag…"/>
          <p:cNvSpPr txBox="1"/>
          <p:nvPr/>
        </p:nvSpPr>
        <p:spPr>
          <a:xfrm>
            <a:off x="9321659" y="10767583"/>
            <a:ext cx="7935101" cy="27472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800">
                <a:solidFill>
                  <a:srgbClr val="FFFFFF"/>
                </a:solidFill>
                <a:latin typeface="Helvetica Neue Light"/>
                <a:ea typeface="Helvetica Neue Light"/>
                <a:cs typeface="Helvetica Neue Light"/>
                <a:sym typeface="Helvetica Neue Light"/>
              </a:defRPr>
            </a:pPr>
            <a:r>
              <a:t>Hans-Peter Plag</a:t>
            </a:r>
          </a:p>
          <a:p>
            <a:pPr defTabSz="825500">
              <a:defRPr sz="5800">
                <a:solidFill>
                  <a:srgbClr val="FFFFFF"/>
                </a:solidFill>
                <a:latin typeface="Helvetica Neue Light"/>
                <a:ea typeface="Helvetica Neue Light"/>
                <a:cs typeface="Helvetica Neue Light"/>
                <a:sym typeface="Helvetica Neue Light"/>
              </a:defRPr>
            </a:pPr>
            <a:r>
              <a:t>Old Dominion University</a:t>
            </a:r>
          </a:p>
          <a:p>
            <a:pPr defTabSz="825500">
              <a:defRPr sz="5800">
                <a:solidFill>
                  <a:srgbClr val="FFFFFF"/>
                </a:solidFill>
                <a:latin typeface="Helvetica Neue Light"/>
                <a:ea typeface="Helvetica Neue Light"/>
                <a:cs typeface="Helvetica Neue Light"/>
                <a:sym typeface="Helvetica Neue Light"/>
              </a:defRPr>
            </a:pPr>
            <a:r>
              <a:t>Norfolk, VA, USA</a:t>
            </a:r>
          </a:p>
        </p:txBody>
      </p:sp>
      <p:sp>
        <p:nvSpPr>
          <p:cNvPr id="284" name="Preparing for a Broad Range of Futures in Grenada"/>
          <p:cNvSpPr txBox="1"/>
          <p:nvPr/>
        </p:nvSpPr>
        <p:spPr>
          <a:xfrm>
            <a:off x="381346" y="800098"/>
            <a:ext cx="23621308" cy="1168401"/>
          </a:xfrm>
          <a:prstGeom prst="rect">
            <a:avLst/>
          </a:prstGeom>
          <a:solidFill>
            <a:srgbClr val="DCDEE0">
              <a:alpha val="45447"/>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000">
                <a:latin typeface="+mn-lt"/>
                <a:ea typeface="+mn-ea"/>
                <a:cs typeface="+mn-cs"/>
                <a:sym typeface="Helvetica"/>
              </a:defRPr>
            </a:lvl1pPr>
          </a:lstStyle>
          <a:p>
            <a:pPr/>
            <a:r>
              <a:t>Preparing for a Broad Range of Futures in Grenada</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485" name="“Normal Range”…"/>
          <p:cNvSpPr txBox="1"/>
          <p:nvPr/>
        </p:nvSpPr>
        <p:spPr>
          <a:xfrm>
            <a:off x="18920618" y="8699500"/>
            <a:ext cx="4970465"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spcBef>
                <a:spcPts val="1400"/>
              </a:spcBef>
              <a:defRPr sz="4800">
                <a:latin typeface="Trebuchet MS"/>
                <a:ea typeface="Trebuchet MS"/>
                <a:cs typeface="Trebuchet MS"/>
                <a:sym typeface="Trebuchet MS"/>
              </a:defRPr>
            </a:pPr>
            <a:r>
              <a:t>“Normal Range”</a:t>
            </a:r>
          </a:p>
          <a:p>
            <a:pPr defTabSz="825500">
              <a:spcBef>
                <a:spcPts val="1400"/>
              </a:spcBef>
              <a:defRPr sz="4800">
                <a:latin typeface="Trebuchet MS"/>
                <a:ea typeface="Trebuchet MS"/>
                <a:cs typeface="Trebuchet MS"/>
                <a:sym typeface="Trebuchet MS"/>
              </a:defRPr>
            </a:pPr>
            <a:r>
              <a:t>(800,000 years)</a:t>
            </a:r>
          </a:p>
        </p:txBody>
      </p:sp>
      <p:sp>
        <p:nvSpPr>
          <p:cNvPr id="486" name="“Current State”"/>
          <p:cNvSpPr txBox="1"/>
          <p:nvPr/>
        </p:nvSpPr>
        <p:spPr>
          <a:xfrm>
            <a:off x="18920618" y="5524498"/>
            <a:ext cx="4970465"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latin typeface="Trebuchet MS"/>
                <a:ea typeface="Trebuchet MS"/>
                <a:cs typeface="Trebuchet MS"/>
                <a:sym typeface="Trebuchet MS"/>
              </a:defRPr>
            </a:lvl1pPr>
          </a:lstStyle>
          <a:p>
            <a:pPr/>
            <a:r>
              <a:t>“Current State”</a:t>
            </a:r>
          </a:p>
        </p:txBody>
      </p:sp>
      <p:sp>
        <p:nvSpPr>
          <p:cNvPr id="487" name="“Prognosis”"/>
          <p:cNvSpPr txBox="1"/>
          <p:nvPr/>
        </p:nvSpPr>
        <p:spPr>
          <a:xfrm>
            <a:off x="19047618" y="2578099"/>
            <a:ext cx="4970465"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latin typeface="Trebuchet MS"/>
                <a:ea typeface="Trebuchet MS"/>
                <a:cs typeface="Trebuchet MS"/>
                <a:sym typeface="Trebuchet MS"/>
              </a:defRPr>
            </a:lvl1pPr>
          </a:lstStyle>
          <a:p>
            <a:pPr/>
            <a:r>
              <a:t>“Prognosis”</a:t>
            </a:r>
          </a:p>
        </p:txBody>
      </p:sp>
      <p:grpSp>
        <p:nvGrpSpPr>
          <p:cNvPr id="490" name="Group"/>
          <p:cNvGrpSpPr/>
          <p:nvPr/>
        </p:nvGrpSpPr>
        <p:grpSpPr>
          <a:xfrm>
            <a:off x="253999" y="2540000"/>
            <a:ext cx="18034779" cy="10280334"/>
            <a:chOff x="0" y="0"/>
            <a:chExt cx="18034777" cy="10280332"/>
          </a:xfrm>
        </p:grpSpPr>
        <p:pic>
          <p:nvPicPr>
            <p:cNvPr id="488" name="LeavingtheHoloceneA.jpg" descr="LeavingtheHoloceneA.jpg"/>
            <p:cNvPicPr>
              <a:picLocks noChangeAspect="1"/>
            </p:cNvPicPr>
            <p:nvPr/>
          </p:nvPicPr>
          <p:blipFill>
            <a:blip r:embed="rId2">
              <a:extLst/>
            </a:blip>
            <a:stretch>
              <a:fillRect/>
            </a:stretch>
          </p:blipFill>
          <p:spPr>
            <a:xfrm>
              <a:off x="254777" y="0"/>
              <a:ext cx="17780001" cy="10280334"/>
            </a:xfrm>
            <a:prstGeom prst="rect">
              <a:avLst/>
            </a:prstGeom>
            <a:ln w="12700" cap="flat">
              <a:noFill/>
              <a:miter lim="400000"/>
            </a:ln>
            <a:effectLst/>
          </p:spPr>
        </p:pic>
        <p:sp>
          <p:nvSpPr>
            <p:cNvPr id="489" name="Rectangle"/>
            <p:cNvSpPr/>
            <p:nvPr/>
          </p:nvSpPr>
          <p:spPr>
            <a:xfrm>
              <a:off x="-1" y="1727200"/>
              <a:ext cx="1747641" cy="1086943"/>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grpSp>
      <p:grpSp>
        <p:nvGrpSpPr>
          <p:cNvPr id="493" name="Group"/>
          <p:cNvGrpSpPr/>
          <p:nvPr/>
        </p:nvGrpSpPr>
        <p:grpSpPr>
          <a:xfrm>
            <a:off x="228599" y="2641145"/>
            <a:ext cx="18110201" cy="10078044"/>
            <a:chOff x="0" y="0"/>
            <a:chExt cx="18110200" cy="10078042"/>
          </a:xfrm>
        </p:grpSpPr>
        <p:pic>
          <p:nvPicPr>
            <p:cNvPr id="491" name="LeavingtheHoloceneB.jpg" descr="LeavingtheHoloceneB.jpg"/>
            <p:cNvPicPr>
              <a:picLocks noChangeAspect="1"/>
            </p:cNvPicPr>
            <p:nvPr/>
          </p:nvPicPr>
          <p:blipFill>
            <a:blip r:embed="rId3">
              <a:extLst/>
            </a:blip>
            <a:stretch>
              <a:fillRect/>
            </a:stretch>
          </p:blipFill>
          <p:spPr>
            <a:xfrm>
              <a:off x="330200" y="0"/>
              <a:ext cx="17780001" cy="10078044"/>
            </a:xfrm>
            <a:prstGeom prst="rect">
              <a:avLst/>
            </a:prstGeom>
            <a:ln w="12700" cap="flat">
              <a:noFill/>
              <a:miter lim="400000"/>
            </a:ln>
            <a:effectLst/>
          </p:spPr>
        </p:pic>
        <p:sp>
          <p:nvSpPr>
            <p:cNvPr id="492" name="Rectangle"/>
            <p:cNvSpPr/>
            <p:nvPr/>
          </p:nvSpPr>
          <p:spPr>
            <a:xfrm>
              <a:off x="-1" y="1480004"/>
              <a:ext cx="1830290" cy="1085852"/>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grpSp>
      <p:pic>
        <p:nvPicPr>
          <p:cNvPr id="494" name="LeavingtheHolocene2.jpg" descr="LeavingtheHolocene2.jpg"/>
          <p:cNvPicPr>
            <a:picLocks noChangeAspect="1"/>
          </p:cNvPicPr>
          <p:nvPr/>
        </p:nvPicPr>
        <p:blipFill>
          <a:blip r:embed="rId4">
            <a:extLst/>
          </a:blip>
          <a:stretch>
            <a:fillRect/>
          </a:stretch>
        </p:blipFill>
        <p:spPr>
          <a:xfrm>
            <a:off x="558800" y="2695279"/>
            <a:ext cx="17780000" cy="10078043"/>
          </a:xfrm>
          <a:prstGeom prst="rect">
            <a:avLst/>
          </a:prstGeom>
          <a:ln w="12700">
            <a:miter lim="400000"/>
          </a:ln>
        </p:spPr>
      </p:pic>
      <p:sp>
        <p:nvSpPr>
          <p:cNvPr id="495"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496" name="Mari_Logo1.jpg" descr="Mari_Logo1.jpg"/>
          <p:cNvPicPr>
            <a:picLocks noChangeAspect="1"/>
          </p:cNvPicPr>
          <p:nvPr/>
        </p:nvPicPr>
        <p:blipFill>
          <a:blip r:embed="rId5">
            <a:extLst/>
          </a:blip>
          <a:stretch>
            <a:fillRect/>
          </a:stretch>
        </p:blipFill>
        <p:spPr>
          <a:xfrm>
            <a:off x="23455571" y="91975"/>
            <a:ext cx="933018" cy="765475"/>
          </a:xfrm>
          <a:prstGeom prst="rect">
            <a:avLst/>
          </a:prstGeom>
          <a:ln w="12700">
            <a:miter lim="400000"/>
          </a:ln>
        </p:spPr>
      </p:pic>
      <p:sp>
        <p:nvSpPr>
          <p:cNvPr id="497" name="Prognosis: Leaving the “Safe Operating Space” and into the Unknown"/>
          <p:cNvSpPr txBox="1"/>
          <p:nvPr/>
        </p:nvSpPr>
        <p:spPr>
          <a:xfrm>
            <a:off x="158700" y="68312"/>
            <a:ext cx="1891366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Prognosis: Leaving the “Safe Operating Space” and into the Unknown </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494"/>
                                        </p:tgtEl>
                                        <p:attrNameLst>
                                          <p:attrName>style.visibility</p:attrName>
                                        </p:attrNameLst>
                                      </p:cBhvr>
                                      <p:to>
                                        <p:strVal val="visible"/>
                                      </p:to>
                                    </p:set>
                                    <p:animEffect filter="fade" transition="in">
                                      <p:cBhvr>
                                        <p:cTn id="7" dur="499"/>
                                        <p:tgtEl>
                                          <p:spTgt spid="494"/>
                                        </p:tgtEl>
                                      </p:cBhvr>
                                    </p:animEffect>
                                  </p:childTnLst>
                                </p:cTn>
                              </p:par>
                            </p:childTnLst>
                          </p:cTn>
                        </p:par>
                        <p:par>
                          <p:cTn id="8" fill="hold">
                            <p:stCondLst>
                              <p:cond delay="499"/>
                            </p:stCondLst>
                            <p:childTnLst>
                              <p:par>
                                <p:cTn id="9" presetClass="entr" nodeType="afterEffect" presetID="10" grpId="2" fill="hold">
                                  <p:stCondLst>
                                    <p:cond delay="0"/>
                                  </p:stCondLst>
                                  <p:iterate type="el" backwards="0">
                                    <p:tmAbs val="0"/>
                                  </p:iterate>
                                  <p:childTnLst>
                                    <p:set>
                                      <p:cBhvr>
                                        <p:cTn id="10" fill="hold"/>
                                        <p:tgtEl>
                                          <p:spTgt spid="487"/>
                                        </p:tgtEl>
                                        <p:attrNameLst>
                                          <p:attrName>style.visibility</p:attrName>
                                        </p:attrNameLst>
                                      </p:cBhvr>
                                      <p:to>
                                        <p:strVal val="visible"/>
                                      </p:to>
                                    </p:set>
                                    <p:animEffect filter="fade" transition="in">
                                      <p:cBhvr>
                                        <p:cTn id="11" dur="499"/>
                                        <p:tgtEl>
                                          <p:spTgt spid="4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4" grpId="1"/>
      <p:bldP build="whole" bldLvl="1" animBg="1" rev="0" advAuto="0" spid="487" grpId="2"/>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499" name="1-Global-pg-13_cut.jpg" descr="1-Global-pg-13_cut.jpg"/>
          <p:cNvPicPr>
            <a:picLocks noChangeAspect="1"/>
          </p:cNvPicPr>
          <p:nvPr/>
        </p:nvPicPr>
        <p:blipFill>
          <a:blip r:embed="rId3">
            <a:extLst/>
          </a:blip>
          <a:stretch>
            <a:fillRect/>
          </a:stretch>
        </p:blipFill>
        <p:spPr>
          <a:xfrm>
            <a:off x="2380185" y="987375"/>
            <a:ext cx="19623630" cy="12770301"/>
          </a:xfrm>
          <a:prstGeom prst="rect">
            <a:avLst/>
          </a:prstGeom>
          <a:ln w="12700">
            <a:miter lim="400000"/>
          </a:ln>
        </p:spPr>
      </p:pic>
      <p:sp>
        <p:nvSpPr>
          <p:cNvPr id="500"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501" name="Mari_Logo1.jpg" descr="Mari_Logo1.jpg"/>
          <p:cNvPicPr>
            <a:picLocks noChangeAspect="1"/>
          </p:cNvPicPr>
          <p:nvPr/>
        </p:nvPicPr>
        <p:blipFill>
          <a:blip r:embed="rId4">
            <a:extLst/>
          </a:blip>
          <a:stretch>
            <a:fillRect/>
          </a:stretch>
        </p:blipFill>
        <p:spPr>
          <a:xfrm>
            <a:off x="23455571" y="91975"/>
            <a:ext cx="933018" cy="765475"/>
          </a:xfrm>
          <a:prstGeom prst="rect">
            <a:avLst/>
          </a:prstGeom>
          <a:ln w="12700">
            <a:miter lim="400000"/>
          </a:ln>
        </p:spPr>
      </p:pic>
      <p:sp>
        <p:nvSpPr>
          <p:cNvPr id="502" name="Line"/>
          <p:cNvSpPr/>
          <p:nvPr/>
        </p:nvSpPr>
        <p:spPr>
          <a:xfrm flipH="1">
            <a:off x="17576799" y="7175500"/>
            <a:ext cx="1651001" cy="0"/>
          </a:xfrm>
          <a:prstGeom prst="line">
            <a:avLst/>
          </a:prstGeom>
          <a:ln w="76200">
            <a:solidFill>
              <a:schemeClr val="accent1"/>
            </a:solidFill>
            <a:headEnd type="stealth"/>
          </a:ln>
        </p:spPr>
        <p:txBody>
          <a:bodyPr lIns="45718" tIns="45718" rIns="45718" bIns="45718"/>
          <a:lstStyle/>
          <a:p>
            <a:pPr/>
          </a:p>
        </p:txBody>
      </p:sp>
      <p:sp>
        <p:nvSpPr>
          <p:cNvPr id="503" name="2022"/>
          <p:cNvSpPr txBox="1"/>
          <p:nvPr/>
        </p:nvSpPr>
        <p:spPr>
          <a:xfrm>
            <a:off x="17850730" y="6591300"/>
            <a:ext cx="1103140" cy="63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mn-lt"/>
                <a:ea typeface="+mn-ea"/>
                <a:cs typeface="+mn-cs"/>
                <a:sym typeface="Helvetica"/>
              </a:defRPr>
            </a:lvl1pPr>
          </a:lstStyle>
          <a:p>
            <a:pPr/>
            <a:r>
              <a:t>2022</a:t>
            </a:r>
          </a:p>
        </p:txBody>
      </p:sp>
      <p:sp>
        <p:nvSpPr>
          <p:cNvPr id="504" name="The Syndrome: Modern Climate and Global Change"/>
          <p:cNvSpPr txBox="1"/>
          <p:nvPr/>
        </p:nvSpPr>
        <p:spPr>
          <a:xfrm>
            <a:off x="158700" y="68312"/>
            <a:ext cx="1397969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Modern Climate and Global Change</a:t>
            </a:r>
          </a:p>
        </p:txBody>
      </p:sp>
      <p:sp>
        <p:nvSpPr>
          <p:cNvPr id="505" name="Line"/>
          <p:cNvSpPr/>
          <p:nvPr/>
        </p:nvSpPr>
        <p:spPr>
          <a:xfrm flipV="1">
            <a:off x="3327399" y="10073636"/>
            <a:ext cx="16507126" cy="111765"/>
          </a:xfrm>
          <a:prstGeom prst="line">
            <a:avLst/>
          </a:prstGeom>
          <a:ln w="63500">
            <a:solidFill>
              <a:schemeClr val="accent1"/>
            </a:solidFill>
            <a:custDash>
              <a:ds d="600000" sp="600000"/>
            </a:custDash>
            <a:miter lim="400000"/>
          </a:ln>
        </p:spPr>
        <p:txBody>
          <a:bodyPr lIns="45718" tIns="45718" rIns="45718" bIns="45718"/>
          <a:lstStyle/>
          <a:p>
            <a:pPr/>
          </a:p>
        </p:txBody>
      </p:sp>
      <p:sp>
        <p:nvSpPr>
          <p:cNvPr id="506" name="Line"/>
          <p:cNvSpPr/>
          <p:nvPr/>
        </p:nvSpPr>
        <p:spPr>
          <a:xfrm>
            <a:off x="14373623" y="7183118"/>
            <a:ext cx="3213000" cy="2"/>
          </a:xfrm>
          <a:prstGeom prst="line">
            <a:avLst/>
          </a:prstGeom>
          <a:ln w="63500">
            <a:solidFill>
              <a:schemeClr val="accent1"/>
            </a:solidFill>
            <a:custDash>
              <a:ds d="600000" sp="600000"/>
            </a:custDash>
            <a:miter lim="400000"/>
          </a:ln>
        </p:spPr>
        <p:txBody>
          <a:bodyPr lIns="45718" tIns="45718" rIns="45718" bIns="45718"/>
          <a:lstStyle/>
          <a:p>
            <a:pPr/>
          </a:p>
        </p:txBody>
      </p:sp>
      <p:grpSp>
        <p:nvGrpSpPr>
          <p:cNvPr id="509" name="Two Points:…"/>
          <p:cNvGrpSpPr/>
          <p:nvPr/>
        </p:nvGrpSpPr>
        <p:grpSpPr>
          <a:xfrm>
            <a:off x="222013" y="1787976"/>
            <a:ext cx="18270071" cy="3446583"/>
            <a:chOff x="0" y="0"/>
            <a:chExt cx="18270069" cy="3446581"/>
          </a:xfrm>
        </p:grpSpPr>
        <p:sp>
          <p:nvSpPr>
            <p:cNvPr id="507" name="Quote Bubble"/>
            <p:cNvSpPr/>
            <p:nvPr/>
          </p:nvSpPr>
          <p:spPr>
            <a:xfrm>
              <a:off x="0" y="0"/>
              <a:ext cx="18270070" cy="3446582"/>
            </a:xfrm>
            <a:prstGeom prst="wedgeEllipseCallout">
              <a:avLst>
                <a:gd name="adj1" fmla="val 33087"/>
                <a:gd name="adj2" fmla="val 130730"/>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a:ea typeface="Helvetica Neue"/>
                  <a:cs typeface="Helvetica Neue"/>
                  <a:sym typeface="Helvetica Neue"/>
                </a:defRPr>
              </a:pPr>
            </a:p>
          </p:txBody>
        </p:sp>
        <p:sp>
          <p:nvSpPr>
            <p:cNvPr id="508" name="Two Points:…"/>
            <p:cNvSpPr txBox="1"/>
            <p:nvPr/>
          </p:nvSpPr>
          <p:spPr>
            <a:xfrm>
              <a:off x="2675590" y="250496"/>
              <a:ext cx="12918890" cy="29455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1130300">
                <a:defRPr sz="3800">
                  <a:effectLst>
                    <a:outerShdw sx="100000" sy="100000" kx="0" ky="0" algn="b" rotWithShape="0" blurRad="25400" dist="23998" dir="2700000">
                      <a:srgbClr val="000000">
                        <a:alpha val="31033"/>
                      </a:srgbClr>
                    </a:outerShdw>
                  </a:effectLst>
                  <a:latin typeface="Helvetica Neue"/>
                  <a:ea typeface="Helvetica Neue"/>
                  <a:cs typeface="Helvetica Neue"/>
                  <a:sym typeface="Helvetica Neue"/>
                </a:defRPr>
              </a:pPr>
              <a:r>
                <a:t>Two Points:</a:t>
              </a:r>
            </a:p>
            <a:p>
              <a:pPr algn="ctr" defTabSz="1130300">
                <a:defRPr sz="3800">
                  <a:effectLst>
                    <a:outerShdw sx="100000" sy="100000" kx="0" ky="0" algn="b" rotWithShape="0" blurRad="25400" dist="23998" dir="2700000">
                      <a:srgbClr val="000000">
                        <a:alpha val="31033"/>
                      </a:srgbClr>
                    </a:outerShdw>
                  </a:effectLst>
                  <a:latin typeface="Helvetica Neue"/>
                  <a:ea typeface="Helvetica Neue"/>
                  <a:cs typeface="Helvetica Neue"/>
                  <a:sym typeface="Helvetica Neue"/>
                </a:defRPr>
              </a:pPr>
              <a:r>
                <a:t>The increase of atmospheric CO</a:t>
              </a:r>
              <a:r>
                <a:rPr baseline="-5998"/>
                <a:t>2</a:t>
              </a:r>
              <a:r>
                <a:t> increased the EEI by 1 to 10 million times</a:t>
              </a:r>
            </a:p>
            <a:p>
              <a:pPr algn="ctr" defTabSz="1130300">
                <a:defRPr sz="3800">
                  <a:effectLst>
                    <a:outerShdw sx="100000" sy="100000" kx="0" ky="0" algn="b" rotWithShape="0" blurRad="25400" dist="23998" dir="2700000">
                      <a:srgbClr val="000000">
                        <a:alpha val="31033"/>
                      </a:srgbClr>
                    </a:outerShdw>
                  </a:effectLst>
                  <a:latin typeface="Helvetica Neue"/>
                  <a:ea typeface="Helvetica Neue"/>
                  <a:cs typeface="Helvetica Neue"/>
                  <a:sym typeface="Helvetica Neue"/>
                </a:defRPr>
              </a:pPr>
              <a:r>
                <a:t>We are not experiencing the full impact of this dramatic increase because of the ocean storing the heat</a:t>
              </a:r>
            </a:p>
          </p:txBody>
        </p:sp>
      </p:grpSp>
      <p:sp>
        <p:nvSpPr>
          <p:cNvPr id="510" name="{"/>
          <p:cNvSpPr txBox="1"/>
          <p:nvPr/>
        </p:nvSpPr>
        <p:spPr>
          <a:xfrm>
            <a:off x="13971793" y="6953425"/>
            <a:ext cx="579502" cy="177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000">
                <a:solidFill>
                  <a:schemeClr val="accent1"/>
                </a:solidFill>
                <a:latin typeface="Helvetica Light"/>
                <a:ea typeface="Helvetica Light"/>
                <a:cs typeface="Helvetica Light"/>
                <a:sym typeface="Helvetica Light"/>
              </a:defRPr>
            </a:lvl1pPr>
          </a:lstStyle>
          <a:p>
            <a:pPr/>
            <a:r>
              <a:t>{</a:t>
            </a:r>
          </a:p>
        </p:txBody>
      </p:sp>
      <p:sp>
        <p:nvSpPr>
          <p:cNvPr id="511" name="{"/>
          <p:cNvSpPr txBox="1"/>
          <p:nvPr/>
        </p:nvSpPr>
        <p:spPr>
          <a:xfrm>
            <a:off x="2694192" y="8350425"/>
            <a:ext cx="621793"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0">
                <a:solidFill>
                  <a:schemeClr val="accent1"/>
                </a:solidFill>
                <a:latin typeface="Helvetica Light"/>
                <a:ea typeface="Helvetica Light"/>
                <a:cs typeface="Helvetica Light"/>
                <a:sym typeface="Helvetica Light"/>
              </a:defRPr>
            </a:lvl1pPr>
          </a:lstStyle>
          <a:p>
            <a:pPr/>
            <a:r>
              <a:t>{</a:t>
            </a:r>
          </a:p>
        </p:txBody>
      </p:sp>
      <p:sp>
        <p:nvSpPr>
          <p:cNvPr id="512" name="130 ppm"/>
          <p:cNvSpPr txBox="1"/>
          <p:nvPr/>
        </p:nvSpPr>
        <p:spPr>
          <a:xfrm>
            <a:off x="488899" y="8972725"/>
            <a:ext cx="2338352"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atin typeface="+mn-lt"/>
                <a:ea typeface="+mn-ea"/>
                <a:cs typeface="+mn-cs"/>
                <a:sym typeface="Helvetica"/>
              </a:defRPr>
            </a:lvl1pPr>
          </a:lstStyle>
          <a:p>
            <a:pPr/>
            <a:r>
              <a:t>130 ppm</a:t>
            </a:r>
          </a:p>
        </p:txBody>
      </p:sp>
      <p:sp>
        <p:nvSpPr>
          <p:cNvPr id="513" name="120 ppm"/>
          <p:cNvSpPr txBox="1"/>
          <p:nvPr/>
        </p:nvSpPr>
        <p:spPr>
          <a:xfrm>
            <a:off x="11791899" y="7410625"/>
            <a:ext cx="2338351"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atin typeface="+mn-lt"/>
                <a:ea typeface="+mn-ea"/>
                <a:cs typeface="+mn-cs"/>
                <a:sym typeface="Helvetica"/>
              </a:defRPr>
            </a:lvl1pPr>
          </a:lstStyle>
          <a:p>
            <a:pPr/>
            <a:r>
              <a:t>120 ppm</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509"/>
                                        </p:tgtEl>
                                        <p:attrNameLst>
                                          <p:attrName>style.visibility</p:attrName>
                                        </p:attrNameLst>
                                      </p:cBhvr>
                                      <p:to>
                                        <p:strVal val="visible"/>
                                      </p:to>
                                    </p:set>
                                    <p:anim calcmode="lin" valueType="num">
                                      <p:cBhvr>
                                        <p:cTn id="7" dur="1000" fill="hold"/>
                                        <p:tgtEl>
                                          <p:spTgt spid="509"/>
                                        </p:tgtEl>
                                        <p:attrNameLst>
                                          <p:attrName>ppt_w</p:attrName>
                                        </p:attrNameLst>
                                      </p:cBhvr>
                                      <p:tavLst>
                                        <p:tav tm="0">
                                          <p:val>
                                            <p:fltVal val="0"/>
                                          </p:val>
                                        </p:tav>
                                        <p:tav tm="100000">
                                          <p:val>
                                            <p:strVal val="#ppt_w"/>
                                          </p:val>
                                        </p:tav>
                                      </p:tavLst>
                                    </p:anim>
                                    <p:anim calcmode="lin" valueType="num">
                                      <p:cBhvr>
                                        <p:cTn id="8" dur="1000" fill="hold"/>
                                        <p:tgtEl>
                                          <p:spTgt spid="5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9"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517"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518" name="Mari_Logo1.jpg" descr="Mari_Logo1.jpg"/>
          <p:cNvPicPr>
            <a:picLocks noChangeAspect="1"/>
          </p:cNvPicPr>
          <p:nvPr/>
        </p:nvPicPr>
        <p:blipFill>
          <a:blip r:embed="rId2">
            <a:extLst/>
          </a:blip>
          <a:stretch>
            <a:fillRect/>
          </a:stretch>
        </p:blipFill>
        <p:spPr>
          <a:xfrm>
            <a:off x="23455571" y="91975"/>
            <a:ext cx="933018" cy="765475"/>
          </a:xfrm>
          <a:prstGeom prst="rect">
            <a:avLst/>
          </a:prstGeom>
          <a:ln w="12700">
            <a:miter lim="400000"/>
          </a:ln>
        </p:spPr>
      </p:pic>
      <p:sp>
        <p:nvSpPr>
          <p:cNvPr id="519" name="Greenhouse Gases: Example CO2"/>
          <p:cNvSpPr txBox="1"/>
          <p:nvPr/>
        </p:nvSpPr>
        <p:spPr>
          <a:xfrm>
            <a:off x="133300" y="931912"/>
            <a:ext cx="921503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700">
                <a:latin typeface="Helvetica Light"/>
                <a:ea typeface="Helvetica Light"/>
                <a:cs typeface="Helvetica Light"/>
                <a:sym typeface="Helvetica Light"/>
              </a:defRPr>
            </a:pPr>
            <a:r>
              <a:t>Greenhouse Gases: Example CO</a:t>
            </a:r>
            <a:r>
              <a:rPr baseline="-5998"/>
              <a:t>2</a:t>
            </a:r>
          </a:p>
        </p:txBody>
      </p:sp>
      <p:grpSp>
        <p:nvGrpSpPr>
          <p:cNvPr id="523" name="Group"/>
          <p:cNvGrpSpPr/>
          <p:nvPr/>
        </p:nvGrpSpPr>
        <p:grpSpPr>
          <a:xfrm>
            <a:off x="1268957" y="3785238"/>
            <a:ext cx="21141435" cy="4847485"/>
            <a:chOff x="0" y="0"/>
            <a:chExt cx="21141433" cy="4847483"/>
          </a:xfrm>
        </p:grpSpPr>
        <p:sp>
          <p:nvSpPr>
            <p:cNvPr id="520" name="312 ppm: My Birth…"/>
            <p:cNvSpPr txBox="1"/>
            <p:nvPr/>
          </p:nvSpPr>
          <p:spPr>
            <a:xfrm>
              <a:off x="0" y="478682"/>
              <a:ext cx="21141435" cy="436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L="740832" indent="-423332">
                <a:buSzPct val="171000"/>
                <a:buChar char="•"/>
                <a:tabLst>
                  <a:tab pos="139700" algn="l"/>
                  <a:tab pos="457200" algn="l"/>
                </a:tabLst>
                <a:defRPr sz="4000">
                  <a:solidFill>
                    <a:srgbClr val="666666"/>
                  </a:solidFill>
                  <a:latin typeface="+mn-lt"/>
                  <a:ea typeface="+mn-ea"/>
                  <a:cs typeface="+mn-cs"/>
                  <a:sym typeface="Helvetica"/>
                </a:defRPr>
              </a:pPr>
              <a:r>
                <a:t>312 ppm: My Birth</a:t>
              </a:r>
            </a:p>
            <a:p>
              <a:pPr marL="740832" indent="-423332">
                <a:buSzPct val="171000"/>
                <a:buChar char="•"/>
                <a:tabLst>
                  <a:tab pos="139700" algn="l"/>
                  <a:tab pos="457200" algn="l"/>
                </a:tabLst>
                <a:defRPr sz="4000">
                  <a:solidFill>
                    <a:srgbClr val="666666"/>
                  </a:solidFill>
                  <a:latin typeface="+mn-lt"/>
                  <a:ea typeface="+mn-ea"/>
                  <a:cs typeface="+mn-cs"/>
                  <a:sym typeface="Helvetica"/>
                </a:defRPr>
              </a:pPr>
              <a:r>
                <a:t>320 ppm: Started as carpenter</a:t>
              </a:r>
            </a:p>
            <a:p>
              <a:pPr marL="740832" indent="-423332">
                <a:buSzPct val="171000"/>
                <a:buChar char="•"/>
                <a:tabLst>
                  <a:tab pos="139700" algn="l"/>
                  <a:tab pos="457200" algn="l"/>
                </a:tabLst>
                <a:defRPr sz="4000">
                  <a:solidFill>
                    <a:srgbClr val="666666"/>
                  </a:solidFill>
                  <a:latin typeface="+mn-lt"/>
                  <a:ea typeface="+mn-ea"/>
                  <a:cs typeface="+mn-cs"/>
                  <a:sym typeface="Helvetica"/>
                </a:defRPr>
              </a:pPr>
              <a:r>
                <a:t>331 ppm: Started at university</a:t>
              </a:r>
            </a:p>
            <a:p>
              <a:pPr marL="740832" indent="-423332">
                <a:buSzPct val="171000"/>
                <a:buChar char="•"/>
                <a:tabLst>
                  <a:tab pos="139700" algn="l"/>
                  <a:tab pos="457200" algn="l"/>
                </a:tabLst>
                <a:defRPr sz="4000">
                  <a:solidFill>
                    <a:srgbClr val="666666"/>
                  </a:solidFill>
                  <a:latin typeface="+mn-lt"/>
                  <a:ea typeface="+mn-ea"/>
                  <a:cs typeface="+mn-cs"/>
                  <a:sym typeface="Helvetica"/>
                </a:defRPr>
              </a:pPr>
              <a:r>
                <a:t>350 ppm: PhD</a:t>
              </a:r>
            </a:p>
            <a:p>
              <a:pPr marL="740832" indent="-423332">
                <a:buSzPct val="171000"/>
                <a:buChar char="•"/>
                <a:tabLst>
                  <a:tab pos="139700" algn="l"/>
                  <a:tab pos="457200" algn="l"/>
                </a:tabLst>
                <a:defRPr sz="4000">
                  <a:solidFill>
                    <a:srgbClr val="666666"/>
                  </a:solidFill>
                  <a:latin typeface="+mn-lt"/>
                  <a:ea typeface="+mn-ea"/>
                  <a:cs typeface="+mn-cs"/>
                  <a:sym typeface="Helvetica"/>
                </a:defRPr>
              </a:pPr>
              <a:r>
                <a:t>373 ppm: Married</a:t>
              </a:r>
            </a:p>
            <a:p>
              <a:pPr marL="740832" indent="-423332">
                <a:buSzPct val="171000"/>
                <a:buChar char="•"/>
                <a:tabLst>
                  <a:tab pos="139700" algn="l"/>
                  <a:tab pos="457200" algn="l"/>
                </a:tabLst>
                <a:defRPr sz="4000">
                  <a:solidFill>
                    <a:srgbClr val="666666"/>
                  </a:solidFill>
                  <a:latin typeface="+mn-lt"/>
                  <a:ea typeface="+mn-ea"/>
                  <a:cs typeface="+mn-cs"/>
                  <a:sym typeface="Helvetica"/>
                </a:defRPr>
              </a:pPr>
              <a:r>
                <a:t>423 ppm: Today (November 2022)</a:t>
              </a:r>
            </a:p>
            <a:p>
              <a:pPr marL="740832" indent="-423332">
                <a:buSzPct val="171000"/>
                <a:buChar char="•"/>
                <a:tabLst>
                  <a:tab pos="139700" algn="l"/>
                  <a:tab pos="457200" algn="l"/>
                </a:tabLst>
                <a:defRPr sz="4000">
                  <a:solidFill>
                    <a:srgbClr val="666666"/>
                  </a:solidFill>
                  <a:latin typeface="+mn-lt"/>
                  <a:ea typeface="+mn-ea"/>
                  <a:cs typeface="+mn-cs"/>
                  <a:sym typeface="Helvetica"/>
                </a:defRPr>
              </a:pPr>
              <a:r>
                <a:t>~ 440 ppm: My 80-ties birthday</a:t>
              </a:r>
            </a:p>
          </p:txBody>
        </p:sp>
        <p:sp>
          <p:nvSpPr>
            <p:cNvPr id="521" name="}"/>
            <p:cNvSpPr txBox="1"/>
            <p:nvPr/>
          </p:nvSpPr>
          <p:spPr>
            <a:xfrm>
              <a:off x="14836754" y="-1"/>
              <a:ext cx="1383031" cy="467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0">
                  <a:latin typeface="Helvetica Light"/>
                  <a:ea typeface="Helvetica Light"/>
                  <a:cs typeface="Helvetica Light"/>
                  <a:sym typeface="Helvetica Light"/>
                </a:defRPr>
              </a:lvl1pPr>
            </a:lstStyle>
            <a:p>
              <a:pPr/>
              <a:r>
                <a:t>}</a:t>
              </a:r>
            </a:p>
          </p:txBody>
        </p:sp>
        <p:sp>
          <p:nvSpPr>
            <p:cNvPr id="522" name="Time of my life"/>
            <p:cNvSpPr txBox="1"/>
            <p:nvPr/>
          </p:nvSpPr>
          <p:spPr>
            <a:xfrm>
              <a:off x="16185096" y="2307482"/>
              <a:ext cx="3388869"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solidFill>
                    <a:schemeClr val="accent1"/>
                  </a:solidFill>
                  <a:latin typeface="Helvetica Light"/>
                  <a:ea typeface="Helvetica Light"/>
                  <a:cs typeface="Helvetica Light"/>
                  <a:sym typeface="Helvetica Light"/>
                </a:defRPr>
              </a:lvl1pPr>
            </a:lstStyle>
            <a:p>
              <a:pPr/>
              <a:r>
                <a:t>Time of my life</a:t>
              </a:r>
            </a:p>
          </p:txBody>
        </p:sp>
      </p:grpSp>
      <p:sp>
        <p:nvSpPr>
          <p:cNvPr id="524" name="The Syndrome: Modern Climate and Global Change"/>
          <p:cNvSpPr txBox="1"/>
          <p:nvPr/>
        </p:nvSpPr>
        <p:spPr>
          <a:xfrm>
            <a:off x="158700" y="68312"/>
            <a:ext cx="1397969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Modern Climate and Global Change</a:t>
            </a:r>
          </a:p>
        </p:txBody>
      </p:sp>
      <p:grpSp>
        <p:nvGrpSpPr>
          <p:cNvPr id="528" name="Group"/>
          <p:cNvGrpSpPr/>
          <p:nvPr/>
        </p:nvGrpSpPr>
        <p:grpSpPr>
          <a:xfrm>
            <a:off x="1207032" y="1643111"/>
            <a:ext cx="21790893" cy="2400302"/>
            <a:chOff x="0" y="0"/>
            <a:chExt cx="21790891" cy="2400300"/>
          </a:xfrm>
        </p:grpSpPr>
        <p:sp>
          <p:nvSpPr>
            <p:cNvPr id="525" name="180 ppm: 20,000 years ago (glacial maximum)…"/>
            <p:cNvSpPr txBox="1"/>
            <p:nvPr/>
          </p:nvSpPr>
          <p:spPr>
            <a:xfrm>
              <a:off x="0" y="469900"/>
              <a:ext cx="21141433" cy="193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L="740832" indent="-423332">
                <a:buSzPct val="171000"/>
                <a:buChar char="•"/>
                <a:tabLst>
                  <a:tab pos="139700" algn="l"/>
                  <a:tab pos="457200" algn="l"/>
                </a:tabLst>
                <a:defRPr sz="4000">
                  <a:solidFill>
                    <a:srgbClr val="666666"/>
                  </a:solidFill>
                  <a:latin typeface="+mn-lt"/>
                  <a:ea typeface="+mn-ea"/>
                  <a:cs typeface="+mn-cs"/>
                  <a:sym typeface="Helvetica"/>
                </a:defRPr>
              </a:pPr>
              <a:r>
                <a:t>180 ppm: 20,000 years ago (glacial maximum)	</a:t>
              </a:r>
            </a:p>
            <a:p>
              <a:pPr marL="740832" indent="-423332">
                <a:buSzPct val="171000"/>
                <a:buChar char="•"/>
                <a:tabLst>
                  <a:tab pos="139700" algn="l"/>
                  <a:tab pos="457200" algn="l"/>
                </a:tabLst>
                <a:defRPr sz="4000">
                  <a:solidFill>
                    <a:srgbClr val="666666"/>
                  </a:solidFill>
                  <a:latin typeface="+mn-lt"/>
                  <a:ea typeface="+mn-ea"/>
                  <a:cs typeface="+mn-cs"/>
                  <a:sym typeface="Helvetica"/>
                </a:defRPr>
              </a:pPr>
              <a:r>
                <a:t>270 ppm: 10,000 years ago (transition to agriculture)</a:t>
              </a:r>
            </a:p>
            <a:p>
              <a:pPr marL="740832" indent="-423332">
                <a:buSzPct val="171000"/>
                <a:buChar char="•"/>
                <a:tabLst>
                  <a:tab pos="139700" algn="l"/>
                  <a:tab pos="457200" algn="l"/>
                </a:tabLst>
                <a:defRPr sz="4000">
                  <a:solidFill>
                    <a:srgbClr val="666666"/>
                  </a:solidFill>
                  <a:latin typeface="+mn-lt"/>
                  <a:ea typeface="+mn-ea"/>
                  <a:cs typeface="+mn-cs"/>
                  <a:sym typeface="Helvetica"/>
                </a:defRPr>
              </a:pPr>
              <a:r>
                <a:t>280 ppm: At the start of industrialization in the 17th Century</a:t>
              </a:r>
            </a:p>
          </p:txBody>
        </p:sp>
        <p:sp>
          <p:nvSpPr>
            <p:cNvPr id="526" name="}"/>
            <p:cNvSpPr txBox="1"/>
            <p:nvPr/>
          </p:nvSpPr>
          <p:spPr>
            <a:xfrm>
              <a:off x="15094331" y="-1"/>
              <a:ext cx="748666" cy="2387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5000">
                  <a:latin typeface="Helvetica Light"/>
                  <a:ea typeface="Helvetica Light"/>
                  <a:cs typeface="Helvetica Light"/>
                  <a:sym typeface="Helvetica Light"/>
                </a:defRPr>
              </a:lvl1pPr>
            </a:lstStyle>
            <a:p>
              <a:pPr/>
              <a:r>
                <a:t>}</a:t>
              </a:r>
            </a:p>
          </p:txBody>
        </p:sp>
        <p:sp>
          <p:nvSpPr>
            <p:cNvPr id="527" name="Time since the last glacial maximum"/>
            <p:cNvSpPr txBox="1"/>
            <p:nvPr/>
          </p:nvSpPr>
          <p:spPr>
            <a:xfrm>
              <a:off x="15883780" y="533400"/>
              <a:ext cx="5907113" cy="1320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4000">
                  <a:solidFill>
                    <a:schemeClr val="accent1"/>
                  </a:solidFill>
                  <a:latin typeface="Helvetica Light"/>
                  <a:ea typeface="Helvetica Light"/>
                  <a:cs typeface="Helvetica Light"/>
                  <a:sym typeface="Helvetica Light"/>
                </a:defRPr>
              </a:lvl1pPr>
            </a:lstStyle>
            <a:p>
              <a:pPr/>
              <a:r>
                <a:t>Time since the last glacial maximum</a:t>
              </a:r>
            </a:p>
          </p:txBody>
        </p:sp>
      </p:grpSp>
      <p:sp>
        <p:nvSpPr>
          <p:cNvPr id="529" name="My “age” in CO2 increase: 111 ppm (1.5 ppm/year)…"/>
          <p:cNvSpPr txBox="1"/>
          <p:nvPr/>
        </p:nvSpPr>
        <p:spPr>
          <a:xfrm>
            <a:off x="1531761" y="8869412"/>
            <a:ext cx="21141434"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666666"/>
                </a:solidFill>
                <a:latin typeface="+mn-lt"/>
                <a:ea typeface="+mn-ea"/>
                <a:cs typeface="+mn-cs"/>
                <a:sym typeface="Helvetica"/>
              </a:defRPr>
            </a:pPr>
            <a:r>
              <a:t>My “age” in CO</a:t>
            </a:r>
            <a:r>
              <a:rPr baseline="-5998"/>
              <a:t>2</a:t>
            </a:r>
            <a:r>
              <a:t> increase: 111 ppm (1.5 ppm/year)</a:t>
            </a:r>
          </a:p>
          <a:p>
            <a:pPr>
              <a:defRPr sz="4000">
                <a:solidFill>
                  <a:srgbClr val="666666"/>
                </a:solidFill>
                <a:latin typeface="+mn-lt"/>
                <a:ea typeface="+mn-ea"/>
                <a:cs typeface="+mn-cs"/>
                <a:sym typeface="Helvetica"/>
              </a:defRPr>
            </a:pPr>
            <a:r>
              <a:t>Increase over the last 20,000 before industrialization: 120 ppm (0.006 ppm/year)</a:t>
            </a:r>
          </a:p>
          <a:p>
            <a:pPr>
              <a:defRPr sz="4000">
                <a:solidFill>
                  <a:srgbClr val="666666"/>
                </a:solidFill>
                <a:latin typeface="+mn-lt"/>
                <a:ea typeface="+mn-ea"/>
                <a:cs typeface="+mn-cs"/>
                <a:sym typeface="Helvetica"/>
              </a:defRPr>
            </a:pPr>
          </a:p>
          <a:p>
            <a:pPr>
              <a:defRPr sz="4000">
                <a:solidFill>
                  <a:srgbClr val="666666"/>
                </a:solidFill>
                <a:latin typeface="+mn-lt"/>
                <a:ea typeface="+mn-ea"/>
                <a:cs typeface="+mn-cs"/>
                <a:sym typeface="Helvetica"/>
              </a:defRPr>
            </a:pPr>
            <a:r>
              <a:t>The increase in my life-time was 260 times faster than on average during the pre-industrial 20,000 years. </a:t>
            </a:r>
          </a:p>
        </p:txBody>
      </p:sp>
    </p:spTree>
  </p:cSld>
  <p:clrMapOvr>
    <a:masterClrMapping/>
  </p:clrMapOvr>
  <mc:AlternateContent xmlns:mc="http://schemas.openxmlformats.org/markup-compatibility/2006">
    <mc:Choice xmlns:p14="http://schemas.microsoft.com/office/powerpoint/2010/main" Requires="p14">
      <p:transition spd="fast" advClick="1" p14:dur="50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23"/>
                                        </p:tgtEl>
                                        <p:attrNameLst>
                                          <p:attrName>style.visibility</p:attrName>
                                        </p:attrNameLst>
                                      </p:cBhvr>
                                      <p:to>
                                        <p:strVal val="visible"/>
                                      </p:to>
                                    </p:set>
                                    <p:animEffect filter="fade" transition="in">
                                      <p:cBhvr>
                                        <p:cTn id="7" dur="1000"/>
                                        <p:tgtEl>
                                          <p:spTgt spid="52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529"/>
                                        </p:tgtEl>
                                        <p:attrNameLst>
                                          <p:attrName>style.visibility</p:attrName>
                                        </p:attrNameLst>
                                      </p:cBhvr>
                                      <p:to>
                                        <p:strVal val="visible"/>
                                      </p:to>
                                    </p:set>
                                    <p:animEffect filter="fade" transition="in">
                                      <p:cBhvr>
                                        <p:cTn id="12" dur="1000"/>
                                        <p:tgtEl>
                                          <p:spTgt spid="5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3" grpId="1"/>
      <p:bldP build="whole" bldLvl="1" animBg="1" rev="0" advAuto="0" spid="529" grpId="2"/>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531" name="Post Glacial corrected.jpg" descr="Post Glacial corrected.jpg"/>
          <p:cNvPicPr>
            <a:picLocks noChangeAspect="1"/>
          </p:cNvPicPr>
          <p:nvPr/>
        </p:nvPicPr>
        <p:blipFill>
          <a:blip r:embed="rId2">
            <a:extLst/>
          </a:blip>
          <a:stretch>
            <a:fillRect/>
          </a:stretch>
        </p:blipFill>
        <p:spPr>
          <a:xfrm>
            <a:off x="13559631" y="3816746"/>
            <a:ext cx="10696578" cy="7315201"/>
          </a:xfrm>
          <a:prstGeom prst="rect">
            <a:avLst/>
          </a:prstGeom>
          <a:ln w="12700">
            <a:miter lim="400000"/>
          </a:ln>
        </p:spPr>
      </p:pic>
      <p:grpSp>
        <p:nvGrpSpPr>
          <p:cNvPr id="539" name="Group"/>
          <p:cNvGrpSpPr/>
          <p:nvPr/>
        </p:nvGrpSpPr>
        <p:grpSpPr>
          <a:xfrm>
            <a:off x="126995" y="2512659"/>
            <a:ext cx="13360412" cy="8944684"/>
            <a:chOff x="0" y="0"/>
            <a:chExt cx="13360410" cy="8944683"/>
          </a:xfrm>
        </p:grpSpPr>
        <p:grpSp>
          <p:nvGrpSpPr>
            <p:cNvPr id="537" name="Group"/>
            <p:cNvGrpSpPr/>
            <p:nvPr/>
          </p:nvGrpSpPr>
          <p:grpSpPr>
            <a:xfrm>
              <a:off x="0" y="0"/>
              <a:ext cx="13360412" cy="8944684"/>
              <a:chOff x="0" y="0"/>
              <a:chExt cx="13360410" cy="8944683"/>
            </a:xfrm>
          </p:grpSpPr>
          <p:pic>
            <p:nvPicPr>
              <p:cNvPr id="532" name="osu_science_pub.png" descr="osu_science_pub.png"/>
              <p:cNvPicPr>
                <a:picLocks noChangeAspect="1"/>
              </p:cNvPicPr>
              <p:nvPr/>
            </p:nvPicPr>
            <p:blipFill>
              <a:blip r:embed="rId3">
                <a:extLst/>
              </a:blip>
              <a:stretch>
                <a:fillRect/>
              </a:stretch>
            </p:blipFill>
            <p:spPr>
              <a:xfrm>
                <a:off x="0" y="0"/>
                <a:ext cx="13360412" cy="8944684"/>
              </a:xfrm>
              <a:prstGeom prst="rect">
                <a:avLst/>
              </a:prstGeom>
              <a:ln w="12700" cap="flat">
                <a:noFill/>
                <a:miter lim="400000"/>
              </a:ln>
              <a:effectLst/>
            </p:spPr>
          </p:pic>
          <p:sp>
            <p:nvSpPr>
              <p:cNvPr id="533" name="Rectangle"/>
              <p:cNvSpPr/>
              <p:nvPr/>
            </p:nvSpPr>
            <p:spPr>
              <a:xfrm>
                <a:off x="2913695" y="5428185"/>
                <a:ext cx="6035513" cy="1331977"/>
              </a:xfrm>
              <a:prstGeom prst="rect">
                <a:avLst/>
              </a:prstGeom>
              <a:solidFill>
                <a:srgbClr val="FAFFFD"/>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534" name="Rectangle"/>
              <p:cNvSpPr/>
              <p:nvPr/>
            </p:nvSpPr>
            <p:spPr>
              <a:xfrm>
                <a:off x="7669263" y="4907882"/>
                <a:ext cx="3610902" cy="1560910"/>
              </a:xfrm>
              <a:prstGeom prst="rect">
                <a:avLst/>
              </a:prstGeom>
              <a:solidFill>
                <a:srgbClr val="FAFFFD"/>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535" name="Rectangle"/>
              <p:cNvSpPr/>
              <p:nvPr/>
            </p:nvSpPr>
            <p:spPr>
              <a:xfrm>
                <a:off x="10010625" y="6114985"/>
                <a:ext cx="2247710" cy="1238323"/>
              </a:xfrm>
              <a:prstGeom prst="rect">
                <a:avLst/>
              </a:prstGeom>
              <a:solidFill>
                <a:srgbClr val="FAFFFD"/>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536" name="Rectangle"/>
              <p:cNvSpPr/>
              <p:nvPr/>
            </p:nvSpPr>
            <p:spPr>
              <a:xfrm>
                <a:off x="12351986" y="5979707"/>
                <a:ext cx="364214" cy="842892"/>
              </a:xfrm>
              <a:prstGeom prst="rect">
                <a:avLst/>
              </a:prstGeom>
              <a:solidFill>
                <a:srgbClr val="FAFFFD"/>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grpSp>
        <p:sp>
          <p:nvSpPr>
            <p:cNvPr id="538" name="Rectangle"/>
            <p:cNvSpPr/>
            <p:nvPr/>
          </p:nvSpPr>
          <p:spPr>
            <a:xfrm>
              <a:off x="12154268" y="6062954"/>
              <a:ext cx="156093" cy="842892"/>
            </a:xfrm>
            <a:prstGeom prst="rect">
              <a:avLst/>
            </a:prstGeom>
            <a:solidFill>
              <a:srgbClr val="FAFFFD"/>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grpSp>
      <p:pic>
        <p:nvPicPr>
          <p:cNvPr id="540" name="droppedImage.pdf" descr="droppedImage.pdf"/>
          <p:cNvPicPr>
            <a:picLocks noChangeAspect="1"/>
          </p:cNvPicPr>
          <p:nvPr/>
        </p:nvPicPr>
        <p:blipFill>
          <a:blip r:embed="rId4">
            <a:extLst/>
          </a:blip>
          <a:stretch>
            <a:fillRect/>
          </a:stretch>
        </p:blipFill>
        <p:spPr>
          <a:xfrm>
            <a:off x="22517100" y="698500"/>
            <a:ext cx="1460500" cy="1194955"/>
          </a:xfrm>
          <a:prstGeom prst="rect">
            <a:avLst/>
          </a:prstGeom>
          <a:ln w="12700">
            <a:miter lim="400000"/>
          </a:ln>
        </p:spPr>
      </p:pic>
      <p:sp>
        <p:nvSpPr>
          <p:cNvPr id="541" name="Marcott et al., 2013"/>
          <p:cNvSpPr txBox="1"/>
          <p:nvPr/>
        </p:nvSpPr>
        <p:spPr>
          <a:xfrm>
            <a:off x="8597900" y="10007600"/>
            <a:ext cx="4406900"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0E5074"/>
                </a:solidFill>
                <a:latin typeface="Trebuchet MS"/>
                <a:ea typeface="Trebuchet MS"/>
                <a:cs typeface="Trebuchet MS"/>
                <a:sym typeface="Trebuchet MS"/>
              </a:defRPr>
            </a:lvl1pPr>
          </a:lstStyle>
          <a:p>
            <a:pPr/>
            <a:r>
              <a:t>Marcott et al., 2013</a:t>
            </a:r>
          </a:p>
        </p:txBody>
      </p:sp>
      <p:sp>
        <p:nvSpPr>
          <p:cNvPr id="542" name="Oval"/>
          <p:cNvSpPr/>
          <p:nvPr/>
        </p:nvSpPr>
        <p:spPr>
          <a:xfrm>
            <a:off x="12239646" y="4158088"/>
            <a:ext cx="863705" cy="3975115"/>
          </a:xfrm>
          <a:prstGeom prst="ellipse">
            <a:avLst/>
          </a:prstGeom>
          <a:ln w="114300">
            <a:solidFill>
              <a:srgbClr val="921400"/>
            </a:solidFill>
            <a:miter lim="400000"/>
          </a:ln>
        </p:spPr>
        <p:txBody>
          <a:bodyPr lIns="50800" tIns="50800" rIns="50800" bIns="50800" anchor="ctr"/>
          <a:lstStyle/>
          <a:p>
            <a:pPr algn="ctr" defTabSz="8001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nvGrpSpPr>
          <p:cNvPr id="545" name="&lt;------------Holocene------------&gt;"/>
          <p:cNvGrpSpPr/>
          <p:nvPr/>
        </p:nvGrpSpPr>
        <p:grpSpPr>
          <a:xfrm>
            <a:off x="2995129" y="8225163"/>
            <a:ext cx="9817101" cy="1041402"/>
            <a:chOff x="0" y="0"/>
            <a:chExt cx="9817100" cy="1041400"/>
          </a:xfrm>
        </p:grpSpPr>
        <p:sp>
          <p:nvSpPr>
            <p:cNvPr id="543" name="Rectangle"/>
            <p:cNvSpPr/>
            <p:nvPr/>
          </p:nvSpPr>
          <p:spPr>
            <a:xfrm>
              <a:off x="0" y="0"/>
              <a:ext cx="9817101" cy="1041401"/>
            </a:xfrm>
            <a:prstGeom prst="rect">
              <a:avLst/>
            </a:prstGeom>
            <a:solidFill>
              <a:srgbClr val="A5A9A7">
                <a:alpha val="47000"/>
              </a:srgbClr>
            </a:solidFill>
            <a:ln w="12700" cap="flat">
              <a:noFill/>
              <a:miter lim="400000"/>
            </a:ln>
            <a:effectLst/>
          </p:spPr>
          <p:txBody>
            <a:bodyPr wrap="square" lIns="50800" tIns="50800" rIns="50800" bIns="50800" numCol="1" anchor="ctr">
              <a:noAutofit/>
            </a:bodyPr>
            <a:lstStyle/>
            <a:p>
              <a:pPr algn="r" defTabSz="825500">
                <a:spcBef>
                  <a:spcPts val="1400"/>
                </a:spcBef>
                <a:defRPr sz="5400">
                  <a:solidFill>
                    <a:srgbClr val="0E5074"/>
                  </a:solidFill>
                  <a:latin typeface="Trebuchet MS"/>
                  <a:ea typeface="Trebuchet MS"/>
                  <a:cs typeface="Trebuchet MS"/>
                  <a:sym typeface="Trebuchet MS"/>
                </a:defRPr>
              </a:pPr>
            </a:p>
          </p:txBody>
        </p:sp>
        <p:sp>
          <p:nvSpPr>
            <p:cNvPr id="544" name="&lt;------------Holocene------------&gt;"/>
            <p:cNvSpPr txBox="1"/>
            <p:nvPr/>
          </p:nvSpPr>
          <p:spPr>
            <a:xfrm>
              <a:off x="0" y="69850"/>
              <a:ext cx="9817101" cy="901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r" defTabSz="825500">
                <a:spcBef>
                  <a:spcPts val="1400"/>
                </a:spcBef>
                <a:defRPr sz="5400">
                  <a:solidFill>
                    <a:srgbClr val="0E5074"/>
                  </a:solidFill>
                  <a:latin typeface="Trebuchet MS"/>
                  <a:ea typeface="Trebuchet MS"/>
                  <a:cs typeface="Trebuchet MS"/>
                  <a:sym typeface="Trebuchet MS"/>
                </a:defRPr>
              </a:lvl1pPr>
            </a:lstStyle>
            <a:p>
              <a:pPr/>
              <a:r>
                <a:t>&lt;------------Holocene------------&gt;</a:t>
              </a:r>
            </a:p>
          </p:txBody>
        </p:sp>
      </p:grpSp>
      <p:sp>
        <p:nvSpPr>
          <p:cNvPr id="546" name="Global Sea Level Changes"/>
          <p:cNvSpPr txBox="1"/>
          <p:nvPr/>
        </p:nvSpPr>
        <p:spPr>
          <a:xfrm>
            <a:off x="13605670" y="1688696"/>
            <a:ext cx="10604502" cy="800101"/>
          </a:xfrm>
          <a:prstGeom prst="rect">
            <a:avLst/>
          </a:prstGeom>
          <a:solidFill>
            <a:srgbClr val="999999"/>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4800">
                <a:solidFill>
                  <a:srgbClr val="FFFFFF"/>
                </a:solidFill>
                <a:latin typeface="Gill Sans"/>
                <a:ea typeface="Gill Sans"/>
                <a:cs typeface="Gill Sans"/>
                <a:sym typeface="Gill Sans"/>
              </a:defRPr>
            </a:lvl1pPr>
          </a:lstStyle>
          <a:p>
            <a:pPr/>
            <a:r>
              <a:t>Global Sea Level Changes</a:t>
            </a:r>
          </a:p>
        </p:txBody>
      </p:sp>
      <p:sp>
        <p:nvSpPr>
          <p:cNvPr id="547" name="Global Temperature Changes"/>
          <p:cNvSpPr txBox="1"/>
          <p:nvPr/>
        </p:nvSpPr>
        <p:spPr>
          <a:xfrm>
            <a:off x="127000" y="1688696"/>
            <a:ext cx="13360400" cy="800101"/>
          </a:xfrm>
          <a:prstGeom prst="rect">
            <a:avLst/>
          </a:prstGeom>
          <a:solidFill>
            <a:srgbClr val="999999"/>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4800">
                <a:solidFill>
                  <a:srgbClr val="FFFFFF"/>
                </a:solidFill>
                <a:latin typeface="Gill Sans"/>
                <a:ea typeface="Gill Sans"/>
                <a:cs typeface="Gill Sans"/>
                <a:sym typeface="Gill Sans"/>
              </a:defRPr>
            </a:lvl1pPr>
          </a:lstStyle>
          <a:p>
            <a:pPr/>
            <a:r>
              <a:t>Global Temperature Changes</a:t>
            </a:r>
          </a:p>
        </p:txBody>
      </p:sp>
      <p:sp>
        <p:nvSpPr>
          <p:cNvPr id="548" name="&lt;--Holocene--&gt;"/>
          <p:cNvSpPr txBox="1"/>
          <p:nvPr/>
        </p:nvSpPr>
        <p:spPr>
          <a:xfrm>
            <a:off x="18695615" y="5092699"/>
            <a:ext cx="4203702" cy="812801"/>
          </a:xfrm>
          <a:prstGeom prst="rect">
            <a:avLst/>
          </a:prstGeom>
          <a:solidFill>
            <a:srgbClr val="E0E5E3">
              <a:alpha val="47000"/>
            </a:srgbClr>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4800">
                <a:solidFill>
                  <a:srgbClr val="232A7D"/>
                </a:solidFill>
                <a:latin typeface="Gill Sans"/>
                <a:ea typeface="Gill Sans"/>
                <a:cs typeface="Gill Sans"/>
                <a:sym typeface="Gill Sans"/>
              </a:defRPr>
            </a:lvl1pPr>
          </a:lstStyle>
          <a:p>
            <a:pPr/>
            <a:r>
              <a:t>&lt;--Holocene--&gt;</a:t>
            </a:r>
          </a:p>
        </p:txBody>
      </p:sp>
      <p:sp>
        <p:nvSpPr>
          <p:cNvPr id="549" name="Oval"/>
          <p:cNvSpPr/>
          <p:nvPr/>
        </p:nvSpPr>
        <p:spPr>
          <a:xfrm>
            <a:off x="18948400" y="3937000"/>
            <a:ext cx="4267200" cy="1028700"/>
          </a:xfrm>
          <a:prstGeom prst="ellipse">
            <a:avLst/>
          </a:prstGeom>
          <a:ln w="50800">
            <a:solidFill>
              <a:srgbClr val="CD6400"/>
            </a:solidFill>
            <a:miter lim="400000"/>
          </a:ln>
        </p:spPr>
        <p:txBody>
          <a:bodyPr lIns="50800" tIns="50800" rIns="50800" bIns="50800" anchor="ctr"/>
          <a:lstStyle/>
          <a:p>
            <a:pPr algn="ctr" defTabSz="8001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50" name="Oval"/>
          <p:cNvSpPr/>
          <p:nvPr/>
        </p:nvSpPr>
        <p:spPr>
          <a:xfrm>
            <a:off x="2794000" y="4597399"/>
            <a:ext cx="9499600" cy="3098801"/>
          </a:xfrm>
          <a:prstGeom prst="ellipse">
            <a:avLst/>
          </a:prstGeom>
          <a:ln w="50800">
            <a:solidFill>
              <a:srgbClr val="CD6400"/>
            </a:solidFill>
            <a:miter lim="400000"/>
          </a:ln>
        </p:spPr>
        <p:txBody>
          <a:bodyPr lIns="50800" tIns="50800" rIns="50800" bIns="50800" anchor="ctr"/>
          <a:lstStyle/>
          <a:p>
            <a:pPr algn="ctr" defTabSz="8001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51"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552" name="Mari_Logo1.jpg" descr="Mari_Logo1.jpg"/>
          <p:cNvPicPr>
            <a:picLocks noChangeAspect="1"/>
          </p:cNvPicPr>
          <p:nvPr/>
        </p:nvPicPr>
        <p:blipFill>
          <a:blip r:embed="rId5">
            <a:extLst/>
          </a:blip>
          <a:stretch>
            <a:fillRect/>
          </a:stretch>
        </p:blipFill>
        <p:spPr>
          <a:xfrm>
            <a:off x="23455571" y="91975"/>
            <a:ext cx="933018" cy="765475"/>
          </a:xfrm>
          <a:prstGeom prst="rect">
            <a:avLst/>
          </a:prstGeom>
          <a:ln w="12700">
            <a:miter lim="400000"/>
          </a:ln>
        </p:spPr>
      </p:pic>
      <p:sp>
        <p:nvSpPr>
          <p:cNvPr id="553" name="Normalcy Bias: Climate variations are small and sea level is stable — a result of the Holocene"/>
          <p:cNvSpPr txBox="1"/>
          <p:nvPr/>
        </p:nvSpPr>
        <p:spPr>
          <a:xfrm>
            <a:off x="107900" y="937501"/>
            <a:ext cx="23956138"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atin typeface="Helvetica Light"/>
                <a:ea typeface="Helvetica Light"/>
                <a:cs typeface="Helvetica Light"/>
                <a:sym typeface="Helvetica Light"/>
              </a:defRPr>
            </a:lvl1pPr>
          </a:lstStyle>
          <a:p>
            <a:pPr/>
            <a:r>
              <a:t>Normalcy Bias: Climate variations are small and sea level is stable — a result of the Holocene</a:t>
            </a:r>
          </a:p>
        </p:txBody>
      </p:sp>
      <p:sp>
        <p:nvSpPr>
          <p:cNvPr id="554" name="With stable climate and sea level, the Holocene was a safe operating space for humanity."/>
          <p:cNvSpPr txBox="1"/>
          <p:nvPr/>
        </p:nvSpPr>
        <p:spPr>
          <a:xfrm>
            <a:off x="1496528" y="12249546"/>
            <a:ext cx="19796526"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800">
                <a:latin typeface="Helvetica Light"/>
                <a:ea typeface="Helvetica Light"/>
                <a:cs typeface="Helvetica Light"/>
                <a:sym typeface="Helvetica Light"/>
              </a:defRPr>
            </a:lvl1pPr>
          </a:lstStyle>
          <a:p>
            <a:pPr/>
            <a:r>
              <a:t>With stable climate and sea level, the Holocene was a safe operating space for humanity.</a:t>
            </a:r>
          </a:p>
        </p:txBody>
      </p:sp>
      <p:grpSp>
        <p:nvGrpSpPr>
          <p:cNvPr id="557" name="Group"/>
          <p:cNvGrpSpPr/>
          <p:nvPr/>
        </p:nvGrpSpPr>
        <p:grpSpPr>
          <a:xfrm>
            <a:off x="17916202" y="2670570"/>
            <a:ext cx="5762528" cy="1672832"/>
            <a:chOff x="0" y="0"/>
            <a:chExt cx="5762526" cy="1672830"/>
          </a:xfrm>
        </p:grpSpPr>
        <p:sp>
          <p:nvSpPr>
            <p:cNvPr id="555" name="Line"/>
            <p:cNvSpPr/>
            <p:nvPr/>
          </p:nvSpPr>
          <p:spPr>
            <a:xfrm flipH="1">
              <a:off x="2817762" y="625811"/>
              <a:ext cx="2" cy="1047020"/>
            </a:xfrm>
            <a:prstGeom prst="line">
              <a:avLst/>
            </a:prstGeom>
            <a:noFill/>
            <a:ln w="114300" cap="flat">
              <a:solidFill>
                <a:schemeClr val="accent5"/>
              </a:solidFill>
              <a:prstDash val="solid"/>
              <a:miter lim="400000"/>
              <a:tailEnd type="triangle" w="med" len="med"/>
            </a:ln>
            <a:effectLst/>
          </p:spPr>
          <p:txBody>
            <a:bodyPr wrap="square" lIns="45718" tIns="45718" rIns="45718" bIns="45718" numCol="1" anchor="t">
              <a:noAutofit/>
            </a:bodyPr>
            <a:lstStyle/>
            <a:p>
              <a:pPr/>
            </a:p>
          </p:txBody>
        </p:sp>
        <p:sp>
          <p:nvSpPr>
            <p:cNvPr id="556" name="Settlements in river deltas"/>
            <p:cNvSpPr txBox="1"/>
            <p:nvPr/>
          </p:nvSpPr>
          <p:spPr>
            <a:xfrm>
              <a:off x="0" y="0"/>
              <a:ext cx="5762528" cy="685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800">
                  <a:latin typeface="Helvetica Light"/>
                  <a:ea typeface="Helvetica Light"/>
                  <a:cs typeface="Helvetica Light"/>
                  <a:sym typeface="Helvetica Light"/>
                </a:defRPr>
              </a:lvl1pPr>
            </a:lstStyle>
            <a:p>
              <a:pPr/>
              <a:r>
                <a:t>Settlements in river deltas</a:t>
              </a:r>
            </a:p>
          </p:txBody>
        </p:sp>
      </p:grpSp>
      <p:sp>
        <p:nvSpPr>
          <p:cNvPr id="558" name="Oval"/>
          <p:cNvSpPr/>
          <p:nvPr/>
        </p:nvSpPr>
        <p:spPr>
          <a:xfrm>
            <a:off x="11727381" y="12289548"/>
            <a:ext cx="1346203" cy="723903"/>
          </a:xfrm>
          <a:prstGeom prst="ellipse">
            <a:avLst/>
          </a:prstGeom>
          <a:ln w="114300">
            <a:solidFill>
              <a:srgbClr val="921400"/>
            </a:solidFill>
            <a:miter lim="400000"/>
          </a:ln>
        </p:spPr>
        <p:txBody>
          <a:bodyPr lIns="50800" tIns="50800" rIns="50800" bIns="50800" anchor="ctr"/>
          <a:lstStyle/>
          <a:p>
            <a:pPr algn="ctr" defTabSz="8001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59" name="The Baseline: Past Climate and Global Change"/>
          <p:cNvSpPr txBox="1"/>
          <p:nvPr/>
        </p:nvSpPr>
        <p:spPr>
          <a:xfrm>
            <a:off x="158699" y="68312"/>
            <a:ext cx="1265397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Baseline: Past Climate and Global Change</a:t>
            </a:r>
          </a:p>
        </p:txBody>
      </p:sp>
    </p:spTree>
  </p:cSld>
  <p:clrMapOvr>
    <a:masterClrMapping/>
  </p:clrMapOvr>
  <mc:AlternateContent xmlns:mc="http://schemas.openxmlformats.org/markup-compatibility/2006">
    <mc:Choice xmlns:p14="http://schemas.microsoft.com/office/powerpoint/2010/main" Requires="p14">
      <p:transition spd="fast" advClick="1" p14:dur="50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47"/>
                                        </p:tgtEl>
                                        <p:attrNameLst>
                                          <p:attrName>style.visibility</p:attrName>
                                        </p:attrNameLst>
                                      </p:cBhvr>
                                      <p:to>
                                        <p:strVal val="visible"/>
                                      </p:to>
                                    </p:set>
                                    <p:animEffect filter="fade" transition="in">
                                      <p:cBhvr>
                                        <p:cTn id="7" dur="1000"/>
                                        <p:tgtEl>
                                          <p:spTgt spid="547"/>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539"/>
                                        </p:tgtEl>
                                        <p:attrNameLst>
                                          <p:attrName>style.visibility</p:attrName>
                                        </p:attrNameLst>
                                      </p:cBhvr>
                                      <p:to>
                                        <p:strVal val="visible"/>
                                      </p:to>
                                    </p:set>
                                    <p:animEffect filter="fade" transition="in">
                                      <p:cBhvr>
                                        <p:cTn id="11" dur="1000"/>
                                        <p:tgtEl>
                                          <p:spTgt spid="539"/>
                                        </p:tgtEl>
                                      </p:cBhvr>
                                    </p:animEffect>
                                  </p:childTnLst>
                                </p:cTn>
                              </p:par>
                            </p:childTnLst>
                          </p:cTn>
                        </p:par>
                        <p:par>
                          <p:cTn id="12" fill="hold">
                            <p:stCondLst>
                              <p:cond delay="2000"/>
                            </p:stCondLst>
                            <p:childTnLst>
                              <p:par>
                                <p:cTn id="13" presetClass="entr" nodeType="afterEffect" presetID="10" grpId="3" fill="hold">
                                  <p:stCondLst>
                                    <p:cond delay="0"/>
                                  </p:stCondLst>
                                  <p:iterate type="el" backwards="0">
                                    <p:tmAbs val="0"/>
                                  </p:iterate>
                                  <p:childTnLst>
                                    <p:set>
                                      <p:cBhvr>
                                        <p:cTn id="14" fill="hold"/>
                                        <p:tgtEl>
                                          <p:spTgt spid="541"/>
                                        </p:tgtEl>
                                        <p:attrNameLst>
                                          <p:attrName>style.visibility</p:attrName>
                                        </p:attrNameLst>
                                      </p:cBhvr>
                                      <p:to>
                                        <p:strVal val="visible"/>
                                      </p:to>
                                    </p:set>
                                    <p:animEffect filter="fade" transition="in">
                                      <p:cBhvr>
                                        <p:cTn id="15" dur="1000"/>
                                        <p:tgtEl>
                                          <p:spTgt spid="541"/>
                                        </p:tgtEl>
                                      </p:cBhvr>
                                    </p:animEffect>
                                  </p:childTnLst>
                                </p:cTn>
                              </p:par>
                            </p:childTnLst>
                          </p:cTn>
                        </p:par>
                        <p:par>
                          <p:cTn id="16" fill="hold">
                            <p:stCondLst>
                              <p:cond delay="3000"/>
                            </p:stCondLst>
                            <p:childTnLst>
                              <p:par>
                                <p:cTn id="17" presetClass="entr" nodeType="afterEffect" presetID="10" grpId="4" fill="hold">
                                  <p:stCondLst>
                                    <p:cond delay="0"/>
                                  </p:stCondLst>
                                  <p:iterate type="el" backwards="0">
                                    <p:tmAbs val="0"/>
                                  </p:iterate>
                                  <p:childTnLst>
                                    <p:set>
                                      <p:cBhvr>
                                        <p:cTn id="18" fill="hold"/>
                                        <p:tgtEl>
                                          <p:spTgt spid="546"/>
                                        </p:tgtEl>
                                        <p:attrNameLst>
                                          <p:attrName>style.visibility</p:attrName>
                                        </p:attrNameLst>
                                      </p:cBhvr>
                                      <p:to>
                                        <p:strVal val="visible"/>
                                      </p:to>
                                    </p:set>
                                    <p:animEffect filter="fade" transition="in">
                                      <p:cBhvr>
                                        <p:cTn id="19" dur="1000"/>
                                        <p:tgtEl>
                                          <p:spTgt spid="546"/>
                                        </p:tgtEl>
                                      </p:cBhvr>
                                    </p:animEffect>
                                  </p:childTnLst>
                                </p:cTn>
                              </p:par>
                            </p:childTnLst>
                          </p:cTn>
                        </p:par>
                        <p:par>
                          <p:cTn id="20" fill="hold">
                            <p:stCondLst>
                              <p:cond delay="4000"/>
                            </p:stCondLst>
                            <p:childTnLst>
                              <p:par>
                                <p:cTn id="21" presetClass="entr" nodeType="afterEffect" presetID="10" grpId="5" fill="hold">
                                  <p:stCondLst>
                                    <p:cond delay="0"/>
                                  </p:stCondLst>
                                  <p:iterate type="el" backwards="0">
                                    <p:tmAbs val="0"/>
                                  </p:iterate>
                                  <p:childTnLst>
                                    <p:set>
                                      <p:cBhvr>
                                        <p:cTn id="22" fill="hold"/>
                                        <p:tgtEl>
                                          <p:spTgt spid="531"/>
                                        </p:tgtEl>
                                        <p:attrNameLst>
                                          <p:attrName>style.visibility</p:attrName>
                                        </p:attrNameLst>
                                      </p:cBhvr>
                                      <p:to>
                                        <p:strVal val="visible"/>
                                      </p:to>
                                    </p:set>
                                    <p:animEffect filter="fade" transition="in">
                                      <p:cBhvr>
                                        <p:cTn id="23" dur="1000"/>
                                        <p:tgtEl>
                                          <p:spTgt spid="531"/>
                                        </p:tgtEl>
                                      </p:cBhvr>
                                    </p:animEffect>
                                  </p:childTnLst>
                                </p:cTn>
                              </p:par>
                            </p:childTnLst>
                          </p:cTn>
                        </p:par>
                        <p:par>
                          <p:cTn id="24" fill="hold">
                            <p:stCondLst>
                              <p:cond delay="5000"/>
                            </p:stCondLst>
                            <p:childTnLst>
                              <p:par>
                                <p:cTn id="25" presetClass="entr" nodeType="afterEffect" presetID="10" grpId="6" fill="hold">
                                  <p:stCondLst>
                                    <p:cond delay="0"/>
                                  </p:stCondLst>
                                  <p:iterate type="el" backwards="0">
                                    <p:tmAbs val="0"/>
                                  </p:iterate>
                                  <p:childTnLst>
                                    <p:set>
                                      <p:cBhvr>
                                        <p:cTn id="26" fill="hold"/>
                                        <p:tgtEl>
                                          <p:spTgt spid="545"/>
                                        </p:tgtEl>
                                        <p:attrNameLst>
                                          <p:attrName>style.visibility</p:attrName>
                                        </p:attrNameLst>
                                      </p:cBhvr>
                                      <p:to>
                                        <p:strVal val="visible"/>
                                      </p:to>
                                    </p:set>
                                    <p:animEffect filter="fade" transition="in">
                                      <p:cBhvr>
                                        <p:cTn id="27" dur="1000"/>
                                        <p:tgtEl>
                                          <p:spTgt spid="545"/>
                                        </p:tgtEl>
                                      </p:cBhvr>
                                    </p:animEffect>
                                  </p:childTnLst>
                                </p:cTn>
                              </p:par>
                            </p:childTnLst>
                          </p:cTn>
                        </p:par>
                        <p:par>
                          <p:cTn id="28" fill="hold">
                            <p:stCondLst>
                              <p:cond delay="6000"/>
                            </p:stCondLst>
                            <p:childTnLst>
                              <p:par>
                                <p:cTn id="29" presetClass="entr" nodeType="afterEffect" presetID="10" grpId="7" fill="hold">
                                  <p:stCondLst>
                                    <p:cond delay="0"/>
                                  </p:stCondLst>
                                  <p:iterate type="el" backwards="0">
                                    <p:tmAbs val="0"/>
                                  </p:iterate>
                                  <p:childTnLst>
                                    <p:set>
                                      <p:cBhvr>
                                        <p:cTn id="30" fill="hold"/>
                                        <p:tgtEl>
                                          <p:spTgt spid="548"/>
                                        </p:tgtEl>
                                        <p:attrNameLst>
                                          <p:attrName>style.visibility</p:attrName>
                                        </p:attrNameLst>
                                      </p:cBhvr>
                                      <p:to>
                                        <p:strVal val="visible"/>
                                      </p:to>
                                    </p:set>
                                    <p:animEffect filter="fade" transition="in">
                                      <p:cBhvr>
                                        <p:cTn id="31" dur="1000"/>
                                        <p:tgtEl>
                                          <p:spTgt spid="548"/>
                                        </p:tgtEl>
                                      </p:cBhvr>
                                    </p:animEffect>
                                  </p:childTnLst>
                                </p:cTn>
                              </p:par>
                            </p:childTnLst>
                          </p:cTn>
                        </p:par>
                        <p:par>
                          <p:cTn id="32" fill="hold">
                            <p:stCondLst>
                              <p:cond delay="7000"/>
                            </p:stCondLst>
                            <p:childTnLst>
                              <p:par>
                                <p:cTn id="33" presetClass="entr" nodeType="afterEffect" presetID="10" grpId="8" fill="hold">
                                  <p:stCondLst>
                                    <p:cond delay="0"/>
                                  </p:stCondLst>
                                  <p:iterate type="el" backwards="0">
                                    <p:tmAbs val="0"/>
                                  </p:iterate>
                                  <p:childTnLst>
                                    <p:set>
                                      <p:cBhvr>
                                        <p:cTn id="34" fill="hold"/>
                                        <p:tgtEl>
                                          <p:spTgt spid="549"/>
                                        </p:tgtEl>
                                        <p:attrNameLst>
                                          <p:attrName>style.visibility</p:attrName>
                                        </p:attrNameLst>
                                      </p:cBhvr>
                                      <p:to>
                                        <p:strVal val="visible"/>
                                      </p:to>
                                    </p:set>
                                    <p:animEffect filter="fade" transition="in">
                                      <p:cBhvr>
                                        <p:cTn id="35" dur="1000"/>
                                        <p:tgtEl>
                                          <p:spTgt spid="549"/>
                                        </p:tgtEl>
                                      </p:cBhvr>
                                    </p:animEffect>
                                  </p:childTnLst>
                                </p:cTn>
                              </p:par>
                            </p:childTnLst>
                          </p:cTn>
                        </p:par>
                        <p:par>
                          <p:cTn id="36" fill="hold">
                            <p:stCondLst>
                              <p:cond delay="8000"/>
                            </p:stCondLst>
                            <p:childTnLst>
                              <p:par>
                                <p:cTn id="37" presetClass="entr" nodeType="afterEffect" presetID="10" grpId="9" fill="hold">
                                  <p:stCondLst>
                                    <p:cond delay="0"/>
                                  </p:stCondLst>
                                  <p:iterate type="el" backwards="0">
                                    <p:tmAbs val="0"/>
                                  </p:iterate>
                                  <p:childTnLst>
                                    <p:set>
                                      <p:cBhvr>
                                        <p:cTn id="38" fill="hold"/>
                                        <p:tgtEl>
                                          <p:spTgt spid="550"/>
                                        </p:tgtEl>
                                        <p:attrNameLst>
                                          <p:attrName>style.visibility</p:attrName>
                                        </p:attrNameLst>
                                      </p:cBhvr>
                                      <p:to>
                                        <p:strVal val="visible"/>
                                      </p:to>
                                    </p:set>
                                    <p:animEffect filter="fade" transition="in">
                                      <p:cBhvr>
                                        <p:cTn id="39" dur="1000"/>
                                        <p:tgtEl>
                                          <p:spTgt spid="550"/>
                                        </p:tgtEl>
                                      </p:cBhvr>
                                    </p:animEffect>
                                  </p:childTnLst>
                                </p:cTn>
                              </p:par>
                            </p:childTnLst>
                          </p:cTn>
                        </p:par>
                      </p:childTnLst>
                    </p:cTn>
                  </p:par>
                  <p:par>
                    <p:cTn id="40" fill="hold">
                      <p:stCondLst>
                        <p:cond delay="indefinite"/>
                      </p:stCondLst>
                      <p:childTnLst>
                        <p:par>
                          <p:cTn id="41" fill="hold">
                            <p:stCondLst>
                              <p:cond delay="0"/>
                            </p:stCondLst>
                            <p:childTnLst>
                              <p:par>
                                <p:cTn id="42" presetClass="entr" nodeType="clickEffect" presetID="10" grpId="10" fill="hold">
                                  <p:stCondLst>
                                    <p:cond delay="0"/>
                                  </p:stCondLst>
                                  <p:iterate type="el" backwards="0">
                                    <p:tmAbs val="0"/>
                                  </p:iterate>
                                  <p:childTnLst>
                                    <p:set>
                                      <p:cBhvr>
                                        <p:cTn id="43" fill="hold"/>
                                        <p:tgtEl>
                                          <p:spTgt spid="554"/>
                                        </p:tgtEl>
                                        <p:attrNameLst>
                                          <p:attrName>style.visibility</p:attrName>
                                        </p:attrNameLst>
                                      </p:cBhvr>
                                      <p:to>
                                        <p:strVal val="visible"/>
                                      </p:to>
                                    </p:set>
                                    <p:animEffect filter="fade" transition="in">
                                      <p:cBhvr>
                                        <p:cTn id="44" dur="1000"/>
                                        <p:tgtEl>
                                          <p:spTgt spid="554"/>
                                        </p:tgtEl>
                                      </p:cBhvr>
                                    </p:animEffect>
                                  </p:childTnLst>
                                </p:cTn>
                              </p:par>
                            </p:childTnLst>
                          </p:cTn>
                        </p:par>
                      </p:childTnLst>
                    </p:cTn>
                  </p:par>
                  <p:par>
                    <p:cTn id="45" fill="hold">
                      <p:stCondLst>
                        <p:cond delay="indefinite"/>
                      </p:stCondLst>
                      <p:childTnLst>
                        <p:par>
                          <p:cTn id="46" fill="hold">
                            <p:stCondLst>
                              <p:cond delay="0"/>
                            </p:stCondLst>
                            <p:childTnLst>
                              <p:par>
                                <p:cTn id="47" presetClass="entr" nodeType="clickEffect" presetID="10" grpId="11" fill="hold">
                                  <p:stCondLst>
                                    <p:cond delay="0"/>
                                  </p:stCondLst>
                                  <p:iterate type="el" backwards="0">
                                    <p:tmAbs val="0"/>
                                  </p:iterate>
                                  <p:childTnLst>
                                    <p:set>
                                      <p:cBhvr>
                                        <p:cTn id="48" fill="hold"/>
                                        <p:tgtEl>
                                          <p:spTgt spid="557"/>
                                        </p:tgtEl>
                                        <p:attrNameLst>
                                          <p:attrName>style.visibility</p:attrName>
                                        </p:attrNameLst>
                                      </p:cBhvr>
                                      <p:to>
                                        <p:strVal val="visible"/>
                                      </p:to>
                                    </p:set>
                                    <p:animEffect filter="fade" transition="in">
                                      <p:cBhvr>
                                        <p:cTn id="49" dur="1000"/>
                                        <p:tgtEl>
                                          <p:spTgt spid="557"/>
                                        </p:tgtEl>
                                      </p:cBhvr>
                                    </p:animEffect>
                                  </p:childTnLst>
                                </p:cTn>
                              </p:par>
                            </p:childTnLst>
                          </p:cTn>
                        </p:par>
                        <p:par>
                          <p:cTn id="50" fill="hold">
                            <p:stCondLst>
                              <p:cond delay="1000"/>
                            </p:stCondLst>
                            <p:childTnLst>
                              <p:par>
                                <p:cTn id="51" presetClass="entr" nodeType="afterEffect" presetID="10" grpId="12" fill="hold">
                                  <p:stCondLst>
                                    <p:cond delay="0"/>
                                  </p:stCondLst>
                                  <p:iterate type="el" backwards="0">
                                    <p:tmAbs val="0"/>
                                  </p:iterate>
                                  <p:childTnLst>
                                    <p:set>
                                      <p:cBhvr>
                                        <p:cTn id="52" fill="hold"/>
                                        <p:tgtEl>
                                          <p:spTgt spid="558"/>
                                        </p:tgtEl>
                                        <p:attrNameLst>
                                          <p:attrName>style.visibility</p:attrName>
                                        </p:attrNameLst>
                                      </p:cBhvr>
                                      <p:to>
                                        <p:strVal val="visible"/>
                                      </p:to>
                                    </p:set>
                                    <p:animEffect filter="fade" transition="in">
                                      <p:cBhvr>
                                        <p:cTn id="53" dur="1000"/>
                                        <p:tgtEl>
                                          <p:spTgt spid="558"/>
                                        </p:tgtEl>
                                      </p:cBhvr>
                                    </p:animEffect>
                                  </p:childTnLst>
                                </p:cTn>
                              </p:par>
                            </p:childTnLst>
                          </p:cTn>
                        </p:par>
                        <p:par>
                          <p:cTn id="54" fill="hold">
                            <p:stCondLst>
                              <p:cond delay="2000"/>
                            </p:stCondLst>
                            <p:childTnLst>
                              <p:par>
                                <p:cTn id="55" presetClass="entr" nodeType="afterEffect" presetID="10" grpId="13" fill="hold">
                                  <p:stCondLst>
                                    <p:cond delay="0"/>
                                  </p:stCondLst>
                                  <p:iterate type="el" backwards="0">
                                    <p:tmAbs val="0"/>
                                  </p:iterate>
                                  <p:childTnLst>
                                    <p:set>
                                      <p:cBhvr>
                                        <p:cTn id="56" fill="hold"/>
                                        <p:tgtEl>
                                          <p:spTgt spid="542"/>
                                        </p:tgtEl>
                                        <p:attrNameLst>
                                          <p:attrName>style.visibility</p:attrName>
                                        </p:attrNameLst>
                                      </p:cBhvr>
                                      <p:to>
                                        <p:strVal val="visible"/>
                                      </p:to>
                                    </p:set>
                                    <p:animEffect filter="fade" transition="in">
                                      <p:cBhvr>
                                        <p:cTn id="57" dur="1000"/>
                                        <p:tgtEl>
                                          <p:spTgt spid="5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0" grpId="9"/>
      <p:bldP build="whole" bldLvl="1" animBg="1" rev="0" advAuto="0" spid="549" grpId="8"/>
      <p:bldP build="whole" bldLvl="1" animBg="1" rev="0" advAuto="0" spid="545" grpId="6"/>
      <p:bldP build="whole" bldLvl="1" animBg="1" rev="0" advAuto="0" spid="558" grpId="12"/>
      <p:bldP build="whole" bldLvl="1" animBg="1" rev="0" advAuto="0" spid="557" grpId="11"/>
      <p:bldP build="whole" bldLvl="1" animBg="1" rev="0" advAuto="0" spid="539" grpId="2"/>
      <p:bldP build="whole" bldLvl="1" animBg="1" rev="0" advAuto="0" spid="547" grpId="1"/>
      <p:bldP build="whole" bldLvl="1" animBg="1" rev="0" advAuto="0" spid="531" grpId="5"/>
      <p:bldP build="whole" bldLvl="1" animBg="1" rev="0" advAuto="0" spid="554" grpId="10"/>
      <p:bldP build="whole" bldLvl="1" animBg="1" rev="0" advAuto="0" spid="548" grpId="7"/>
      <p:bldP build="whole" bldLvl="1" animBg="1" rev="0" advAuto="0" spid="546" grpId="4"/>
      <p:bldP build="whole" bldLvl="1" animBg="1" rev="0" advAuto="0" spid="541" grpId="3"/>
      <p:bldP build="whole" bldLvl="1" animBg="1" rev="0" advAuto="0" spid="542" grpId="13"/>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561"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562" name="Mari_Logo1.jpg" descr="Mari_Logo1.jpg"/>
          <p:cNvPicPr>
            <a:picLocks noChangeAspect="1"/>
          </p:cNvPicPr>
          <p:nvPr/>
        </p:nvPicPr>
        <p:blipFill>
          <a:blip r:embed="rId2">
            <a:extLst/>
          </a:blip>
          <a:stretch>
            <a:fillRect/>
          </a:stretch>
        </p:blipFill>
        <p:spPr>
          <a:xfrm>
            <a:off x="23471454" y="91975"/>
            <a:ext cx="933018" cy="765475"/>
          </a:xfrm>
          <a:prstGeom prst="rect">
            <a:avLst/>
          </a:prstGeom>
          <a:ln w="12700">
            <a:miter lim="400000"/>
          </a:ln>
        </p:spPr>
      </p:pic>
      <p:pic>
        <p:nvPicPr>
          <p:cNvPr id="563" name="ecofoot.tiff" descr="ecofoot.tiff"/>
          <p:cNvPicPr>
            <a:picLocks noChangeAspect="1"/>
          </p:cNvPicPr>
          <p:nvPr/>
        </p:nvPicPr>
        <p:blipFill>
          <a:blip r:embed="rId3">
            <a:extLst/>
          </a:blip>
          <a:stretch>
            <a:fillRect/>
          </a:stretch>
        </p:blipFill>
        <p:spPr>
          <a:xfrm>
            <a:off x="1193909" y="1188890"/>
            <a:ext cx="21996182" cy="12210217"/>
          </a:xfrm>
          <a:prstGeom prst="rect">
            <a:avLst/>
          </a:prstGeom>
          <a:ln w="12700">
            <a:miter lim="400000"/>
          </a:ln>
        </p:spPr>
      </p:pic>
      <p:sp>
        <p:nvSpPr>
          <p:cNvPr id="564" name="Our Ecological Footprint keeps growing, despite many efforts being made"/>
          <p:cNvSpPr txBox="1"/>
          <p:nvPr/>
        </p:nvSpPr>
        <p:spPr>
          <a:xfrm>
            <a:off x="158700" y="68312"/>
            <a:ext cx="1984005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Our Ecological Footprint keeps growing, despite many efforts being made</a:t>
            </a:r>
          </a:p>
        </p:txBody>
      </p:sp>
      <p:grpSp>
        <p:nvGrpSpPr>
          <p:cNvPr id="569" name="Group"/>
          <p:cNvGrpSpPr/>
          <p:nvPr/>
        </p:nvGrpSpPr>
        <p:grpSpPr>
          <a:xfrm>
            <a:off x="18186400" y="186073"/>
            <a:ext cx="5867150" cy="3436889"/>
            <a:chOff x="0" y="0"/>
            <a:chExt cx="5867149" cy="3436888"/>
          </a:xfrm>
        </p:grpSpPr>
        <p:grpSp>
          <p:nvGrpSpPr>
            <p:cNvPr id="567" name="2022:…"/>
            <p:cNvGrpSpPr/>
            <p:nvPr/>
          </p:nvGrpSpPr>
          <p:grpSpPr>
            <a:xfrm>
              <a:off x="962620" y="0"/>
              <a:ext cx="4904530" cy="2652279"/>
              <a:chOff x="0" y="0"/>
              <a:chExt cx="4904529" cy="2652278"/>
            </a:xfrm>
          </p:grpSpPr>
          <p:sp>
            <p:nvSpPr>
              <p:cNvPr id="565" name="Quote Bubble"/>
              <p:cNvSpPr/>
              <p:nvPr/>
            </p:nvSpPr>
            <p:spPr>
              <a:xfrm>
                <a:off x="0" y="0"/>
                <a:ext cx="4904530" cy="2652279"/>
              </a:xfrm>
              <a:prstGeom prst="wedgeEllipseCallout">
                <a:avLst>
                  <a:gd name="adj1" fmla="val -63290"/>
                  <a:gd name="adj2" fmla="val 66193"/>
                </a:avLst>
              </a:prstGeom>
              <a:solidFill>
                <a:srgbClr val="DCDEE0"/>
              </a:solidFill>
              <a:ln w="12700" cap="flat">
                <a:noFill/>
                <a:miter lim="400000"/>
              </a:ln>
              <a:effectLst>
                <a:outerShdw sx="100000" sy="100000" kx="0" ky="0" algn="b" rotWithShape="0" blurRad="50800" dist="25400" dir="5400000">
                  <a:srgbClr val="000000">
                    <a:alpha val="50000"/>
                  </a:srgbClr>
                </a:outerShdw>
              </a:effectLst>
            </p:spPr>
            <p:txBody>
              <a:bodyPr wrap="square" lIns="50800" tIns="50800" rIns="50800" bIns="50800" numCol="1" anchor="ctr">
                <a:noAutofit/>
              </a:bodyPr>
              <a:lstStyle/>
              <a:p>
                <a:pPr algn="ctr" defTabSz="584200">
                  <a:defRPr b="1" sz="3200">
                    <a:latin typeface="+mn-lt"/>
                    <a:ea typeface="+mn-ea"/>
                    <a:cs typeface="+mn-cs"/>
                    <a:sym typeface="Helvetica"/>
                  </a:defRPr>
                </a:pPr>
              </a:p>
            </p:txBody>
          </p:sp>
          <p:sp>
            <p:nvSpPr>
              <p:cNvPr id="566" name="2022:…"/>
              <p:cNvSpPr txBox="1"/>
              <p:nvPr/>
            </p:nvSpPr>
            <p:spPr>
              <a:xfrm>
                <a:off x="718251" y="48202"/>
                <a:ext cx="3468027" cy="25558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6" tIns="71436" rIns="71436" bIns="71436" numCol="1" anchor="ctr">
                <a:spAutoFit/>
              </a:bodyPr>
              <a:lstStyle/>
              <a:p>
                <a:pPr algn="ctr" defTabSz="584200">
                  <a:defRPr b="1" sz="3200">
                    <a:latin typeface="+mn-lt"/>
                    <a:ea typeface="+mn-ea"/>
                    <a:cs typeface="+mn-cs"/>
                    <a:sym typeface="Helvetica"/>
                  </a:defRPr>
                </a:pPr>
                <a:r>
                  <a:t>2022: </a:t>
                </a:r>
              </a:p>
              <a:p>
                <a:pPr algn="ctr" defTabSz="584200">
                  <a:defRPr b="1" sz="3200">
                    <a:latin typeface="+mn-lt"/>
                    <a:ea typeface="+mn-ea"/>
                    <a:cs typeface="+mn-cs"/>
                    <a:sym typeface="Helvetica"/>
                  </a:defRPr>
                </a:pPr>
                <a:r>
                  <a:t>COP 27: No Actions to mitigate climate change</a:t>
                </a:r>
              </a:p>
            </p:txBody>
          </p:sp>
        </p:grpSp>
        <p:sp>
          <p:nvSpPr>
            <p:cNvPr id="568" name="Circle"/>
            <p:cNvSpPr/>
            <p:nvPr/>
          </p:nvSpPr>
          <p:spPr>
            <a:xfrm>
              <a:off x="0" y="2998166"/>
              <a:ext cx="438723" cy="438723"/>
            </a:xfrm>
            <a:prstGeom prst="ellipse">
              <a:avLst/>
            </a:prstGeom>
            <a:solidFill>
              <a:srgbClr val="00000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grpSp>
      <p:grpSp>
        <p:nvGrpSpPr>
          <p:cNvPr id="574" name="Group"/>
          <p:cNvGrpSpPr/>
          <p:nvPr/>
        </p:nvGrpSpPr>
        <p:grpSpPr>
          <a:xfrm>
            <a:off x="556219" y="3538872"/>
            <a:ext cx="5775303" cy="5265691"/>
            <a:chOff x="0" y="0"/>
            <a:chExt cx="5775302" cy="5265688"/>
          </a:xfrm>
        </p:grpSpPr>
        <p:grpSp>
          <p:nvGrpSpPr>
            <p:cNvPr id="572" name="1972:…"/>
            <p:cNvGrpSpPr/>
            <p:nvPr/>
          </p:nvGrpSpPr>
          <p:grpSpPr>
            <a:xfrm>
              <a:off x="-1" y="-1"/>
              <a:ext cx="4904531" cy="2652279"/>
              <a:chOff x="0" y="0"/>
              <a:chExt cx="4904530" cy="2652278"/>
            </a:xfrm>
          </p:grpSpPr>
          <p:sp>
            <p:nvSpPr>
              <p:cNvPr id="570" name="Quote Bubble"/>
              <p:cNvSpPr/>
              <p:nvPr/>
            </p:nvSpPr>
            <p:spPr>
              <a:xfrm>
                <a:off x="0" y="0"/>
                <a:ext cx="4904531" cy="2652279"/>
              </a:xfrm>
              <a:prstGeom prst="wedgeEllipseCallout">
                <a:avLst>
                  <a:gd name="adj1" fmla="val 63071"/>
                  <a:gd name="adj2" fmla="val 140278"/>
                </a:avLst>
              </a:prstGeom>
              <a:solidFill>
                <a:srgbClr val="DCDEE0"/>
              </a:solidFill>
              <a:ln w="12700" cap="flat">
                <a:noFill/>
                <a:miter lim="400000"/>
              </a:ln>
              <a:effectLst>
                <a:outerShdw sx="100000" sy="100000" kx="0" ky="0" algn="b" rotWithShape="0" blurRad="50800" dist="25400" dir="5400000">
                  <a:srgbClr val="000000">
                    <a:alpha val="50000"/>
                  </a:srgbClr>
                </a:outerShdw>
              </a:effectLst>
            </p:spPr>
            <p:txBody>
              <a:bodyPr wrap="square" lIns="50800" tIns="50800" rIns="50800" bIns="50800" numCol="1" anchor="ctr">
                <a:noAutofit/>
              </a:bodyPr>
              <a:lstStyle/>
              <a:p>
                <a:pPr algn="ctr" defTabSz="584200">
                  <a:defRPr b="1" sz="3200">
                    <a:latin typeface="+mn-lt"/>
                    <a:ea typeface="+mn-ea"/>
                    <a:cs typeface="+mn-cs"/>
                    <a:sym typeface="Helvetica"/>
                  </a:defRPr>
                </a:pPr>
              </a:p>
            </p:txBody>
          </p:sp>
          <p:sp>
            <p:nvSpPr>
              <p:cNvPr id="571" name="1972:…"/>
              <p:cNvSpPr txBox="1"/>
              <p:nvPr/>
            </p:nvSpPr>
            <p:spPr>
              <a:xfrm>
                <a:off x="718252" y="289501"/>
                <a:ext cx="3468026" cy="20732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6" tIns="71436" rIns="71436" bIns="71436" numCol="1" anchor="ctr">
                <a:spAutoFit/>
              </a:bodyPr>
              <a:lstStyle/>
              <a:p>
                <a:pPr algn="ctr" defTabSz="584200">
                  <a:defRPr b="1" sz="3200">
                    <a:latin typeface="+mn-lt"/>
                    <a:ea typeface="+mn-ea"/>
                    <a:cs typeface="+mn-cs"/>
                    <a:sym typeface="Helvetica"/>
                  </a:defRPr>
                </a:pPr>
                <a:r>
                  <a:t>1972: </a:t>
                </a:r>
              </a:p>
              <a:p>
                <a:pPr algn="ctr" defTabSz="584200">
                  <a:defRPr b="1" sz="3200">
                    <a:latin typeface="+mn-lt"/>
                    <a:ea typeface="+mn-ea"/>
                    <a:cs typeface="+mn-cs"/>
                    <a:sym typeface="Helvetica"/>
                  </a:defRPr>
                </a:pPr>
                <a:r>
                  <a:t>Club of Rome:</a:t>
                </a:r>
              </a:p>
              <a:p>
                <a:pPr algn="ctr" defTabSz="584200">
                  <a:defRPr b="1" sz="3200">
                    <a:latin typeface="+mn-lt"/>
                    <a:ea typeface="+mn-ea"/>
                    <a:cs typeface="+mn-cs"/>
                    <a:sym typeface="Helvetica"/>
                  </a:defRPr>
                </a:pPr>
                <a:r>
                  <a:t>“Limits of Growth”</a:t>
                </a:r>
              </a:p>
            </p:txBody>
          </p:sp>
        </p:grpSp>
        <p:sp>
          <p:nvSpPr>
            <p:cNvPr id="573" name="Circle"/>
            <p:cNvSpPr/>
            <p:nvPr/>
          </p:nvSpPr>
          <p:spPr>
            <a:xfrm>
              <a:off x="5336579" y="4826966"/>
              <a:ext cx="438723" cy="438723"/>
            </a:xfrm>
            <a:prstGeom prst="ellipse">
              <a:avLst/>
            </a:prstGeom>
            <a:noFill/>
            <a:ln w="63500" cap="flat">
              <a:solidFill>
                <a:schemeClr val="accent5"/>
              </a:solidFill>
              <a:prstDash val="solid"/>
              <a:round/>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grpSp>
      <p:grpSp>
        <p:nvGrpSpPr>
          <p:cNvPr id="579" name="Group"/>
          <p:cNvGrpSpPr/>
          <p:nvPr/>
        </p:nvGrpSpPr>
        <p:grpSpPr>
          <a:xfrm>
            <a:off x="5016534" y="2957847"/>
            <a:ext cx="2806416" cy="5389515"/>
            <a:chOff x="0" y="0"/>
            <a:chExt cx="2806415" cy="5389514"/>
          </a:xfrm>
        </p:grpSpPr>
        <p:grpSp>
          <p:nvGrpSpPr>
            <p:cNvPr id="577" name="1973:…"/>
            <p:cNvGrpSpPr/>
            <p:nvPr/>
          </p:nvGrpSpPr>
          <p:grpSpPr>
            <a:xfrm>
              <a:off x="-1" y="-1"/>
              <a:ext cx="2806417" cy="1531505"/>
              <a:chOff x="0" y="0"/>
              <a:chExt cx="2806415" cy="1531503"/>
            </a:xfrm>
          </p:grpSpPr>
          <p:sp>
            <p:nvSpPr>
              <p:cNvPr id="575" name="Quote Bubble"/>
              <p:cNvSpPr/>
              <p:nvPr/>
            </p:nvSpPr>
            <p:spPr>
              <a:xfrm>
                <a:off x="0" y="0"/>
                <a:ext cx="2806416" cy="1531504"/>
              </a:xfrm>
              <a:prstGeom prst="wedgeEllipseCallout">
                <a:avLst>
                  <a:gd name="adj1" fmla="val 15935"/>
                  <a:gd name="adj2" fmla="val 280512"/>
                </a:avLst>
              </a:prstGeom>
              <a:solidFill>
                <a:srgbClr val="DCDEE0"/>
              </a:solidFill>
              <a:ln w="12700" cap="flat">
                <a:noFill/>
                <a:miter lim="400000"/>
              </a:ln>
              <a:effectLst>
                <a:outerShdw sx="100000" sy="100000" kx="0" ky="0" algn="b" rotWithShape="0" blurRad="50800" dist="25400" dir="5400000">
                  <a:srgbClr val="000000">
                    <a:alpha val="50000"/>
                  </a:srgbClr>
                </a:outerShdw>
              </a:effectLst>
            </p:spPr>
            <p:txBody>
              <a:bodyPr wrap="square" lIns="50800" tIns="50800" rIns="50800" bIns="50800" numCol="1" anchor="ctr">
                <a:noAutofit/>
              </a:bodyPr>
              <a:lstStyle/>
              <a:p>
                <a:pPr algn="ctr" defTabSz="584200">
                  <a:defRPr b="1" sz="3200">
                    <a:latin typeface="+mn-lt"/>
                    <a:ea typeface="+mn-ea"/>
                    <a:cs typeface="+mn-cs"/>
                    <a:sym typeface="Helvetica"/>
                  </a:defRPr>
                </a:pPr>
              </a:p>
            </p:txBody>
          </p:sp>
          <p:sp>
            <p:nvSpPr>
              <p:cNvPr id="576" name="1973:…"/>
              <p:cNvSpPr txBox="1"/>
              <p:nvPr/>
            </p:nvSpPr>
            <p:spPr>
              <a:xfrm>
                <a:off x="410990" y="211714"/>
                <a:ext cx="1984435" cy="11080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6" tIns="71436" rIns="71436" bIns="71436" numCol="1" anchor="ctr">
                <a:spAutoFit/>
              </a:bodyPr>
              <a:lstStyle/>
              <a:p>
                <a:pPr algn="ctr" defTabSz="584200">
                  <a:defRPr b="1" sz="3200">
                    <a:latin typeface="+mn-lt"/>
                    <a:ea typeface="+mn-ea"/>
                    <a:cs typeface="+mn-cs"/>
                    <a:sym typeface="Helvetica"/>
                  </a:defRPr>
                </a:pPr>
                <a:r>
                  <a:t>1973: </a:t>
                </a:r>
              </a:p>
              <a:p>
                <a:pPr algn="ctr" defTabSz="584200">
                  <a:defRPr b="1" sz="3200">
                    <a:latin typeface="+mn-lt"/>
                    <a:ea typeface="+mn-ea"/>
                    <a:cs typeface="+mn-cs"/>
                    <a:sym typeface="Helvetica"/>
                  </a:defRPr>
                </a:pPr>
                <a:r>
                  <a:t>Oil crisis</a:t>
                </a:r>
              </a:p>
            </p:txBody>
          </p:sp>
        </p:grpSp>
        <p:sp>
          <p:nvSpPr>
            <p:cNvPr id="578" name="Circle"/>
            <p:cNvSpPr/>
            <p:nvPr/>
          </p:nvSpPr>
          <p:spPr>
            <a:xfrm>
              <a:off x="1612864" y="4950792"/>
              <a:ext cx="438723" cy="438723"/>
            </a:xfrm>
            <a:prstGeom prst="ellipse">
              <a:avLst/>
            </a:prstGeom>
            <a:noFill/>
            <a:ln w="63500" cap="flat">
              <a:solidFill>
                <a:schemeClr val="accent5"/>
              </a:solidFill>
              <a:prstDash val="solid"/>
              <a:round/>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grpSp>
    </p:spTree>
  </p:cSld>
  <p:clrMapOvr>
    <a:masterClrMapping/>
  </p:clrMapOvr>
  <mc:AlternateContent xmlns:mc="http://schemas.openxmlformats.org/markup-compatibility/2006">
    <mc:Choice xmlns:p14="http://schemas.microsoft.com/office/powerpoint/2010/main" Requires="p14">
      <p:transition spd="slow" advClick="1" p14:dur="12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574"/>
                                        </p:tgtEl>
                                        <p:attrNameLst>
                                          <p:attrName>style.visibility</p:attrName>
                                        </p:attrNameLst>
                                      </p:cBhvr>
                                      <p:to>
                                        <p:strVal val="visible"/>
                                      </p:to>
                                    </p:set>
                                    <p:anim calcmode="lin" valueType="num">
                                      <p:cBhvr>
                                        <p:cTn id="7" dur="750" fill="hold"/>
                                        <p:tgtEl>
                                          <p:spTgt spid="574"/>
                                        </p:tgtEl>
                                        <p:attrNameLst>
                                          <p:attrName>ppt_w</p:attrName>
                                        </p:attrNameLst>
                                      </p:cBhvr>
                                      <p:tavLst>
                                        <p:tav tm="0">
                                          <p:val>
                                            <p:fltVal val="0"/>
                                          </p:val>
                                        </p:tav>
                                        <p:tav tm="100000">
                                          <p:val>
                                            <p:strVal val="#ppt_w"/>
                                          </p:val>
                                        </p:tav>
                                      </p:tavLst>
                                    </p:anim>
                                    <p:anim calcmode="lin" valueType="num">
                                      <p:cBhvr>
                                        <p:cTn id="8" dur="750" fill="hold"/>
                                        <p:tgtEl>
                                          <p:spTgt spid="5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579"/>
                                        </p:tgtEl>
                                        <p:attrNameLst>
                                          <p:attrName>style.visibility</p:attrName>
                                        </p:attrNameLst>
                                      </p:cBhvr>
                                      <p:to>
                                        <p:strVal val="visible"/>
                                      </p:to>
                                    </p:set>
                                    <p:anim calcmode="lin" valueType="num">
                                      <p:cBhvr>
                                        <p:cTn id="13" dur="750" fill="hold"/>
                                        <p:tgtEl>
                                          <p:spTgt spid="579"/>
                                        </p:tgtEl>
                                        <p:attrNameLst>
                                          <p:attrName>ppt_w</p:attrName>
                                        </p:attrNameLst>
                                      </p:cBhvr>
                                      <p:tavLst>
                                        <p:tav tm="0">
                                          <p:val>
                                            <p:fltVal val="0"/>
                                          </p:val>
                                        </p:tav>
                                        <p:tav tm="100000">
                                          <p:val>
                                            <p:strVal val="#ppt_w"/>
                                          </p:val>
                                        </p:tav>
                                      </p:tavLst>
                                    </p:anim>
                                    <p:anim calcmode="lin" valueType="num">
                                      <p:cBhvr>
                                        <p:cTn id="14" dur="750" fill="hold"/>
                                        <p:tgtEl>
                                          <p:spTgt spid="57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569"/>
                                        </p:tgtEl>
                                        <p:attrNameLst>
                                          <p:attrName>style.visibility</p:attrName>
                                        </p:attrNameLst>
                                      </p:cBhvr>
                                      <p:to>
                                        <p:strVal val="visible"/>
                                      </p:to>
                                    </p:set>
                                    <p:anim calcmode="lin" valueType="num">
                                      <p:cBhvr>
                                        <p:cTn id="19" dur="750" fill="hold"/>
                                        <p:tgtEl>
                                          <p:spTgt spid="569"/>
                                        </p:tgtEl>
                                        <p:attrNameLst>
                                          <p:attrName>ppt_w</p:attrName>
                                        </p:attrNameLst>
                                      </p:cBhvr>
                                      <p:tavLst>
                                        <p:tav tm="0">
                                          <p:val>
                                            <p:fltVal val="0"/>
                                          </p:val>
                                        </p:tav>
                                        <p:tav tm="100000">
                                          <p:val>
                                            <p:strVal val="#ppt_w"/>
                                          </p:val>
                                        </p:tav>
                                      </p:tavLst>
                                    </p:anim>
                                    <p:anim calcmode="lin" valueType="num">
                                      <p:cBhvr>
                                        <p:cTn id="20" dur="750" fill="hold"/>
                                        <p:tgtEl>
                                          <p:spTgt spid="5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4" grpId="1"/>
      <p:bldP build="whole" bldLvl="1" animBg="1" rev="0" advAuto="0" spid="579" grpId="2"/>
      <p:bldP build="whole" bldLvl="1" animBg="1" rev="0" advAuto="0" spid="569" grpId="3"/>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1"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582" name="Mari_Logo1.jpg" descr="Mari_Logo1.jpg"/>
          <p:cNvPicPr>
            <a:picLocks noChangeAspect="1"/>
          </p:cNvPicPr>
          <p:nvPr/>
        </p:nvPicPr>
        <p:blipFill>
          <a:blip r:embed="rId2">
            <a:extLst/>
          </a:blip>
          <a:stretch>
            <a:fillRect/>
          </a:stretch>
        </p:blipFill>
        <p:spPr>
          <a:xfrm>
            <a:off x="23455571" y="91975"/>
            <a:ext cx="933018" cy="765475"/>
          </a:xfrm>
          <a:prstGeom prst="rect">
            <a:avLst/>
          </a:prstGeom>
          <a:ln w="12700">
            <a:miter lim="400000"/>
          </a:ln>
        </p:spPr>
      </p:pic>
      <p:pic>
        <p:nvPicPr>
          <p:cNvPr id="583" name="humans_animals.png" descr="humans_animals.png"/>
          <p:cNvPicPr>
            <a:picLocks noChangeAspect="1"/>
          </p:cNvPicPr>
          <p:nvPr/>
        </p:nvPicPr>
        <p:blipFill>
          <a:blip r:embed="rId3">
            <a:extLst/>
          </a:blip>
          <a:stretch>
            <a:fillRect/>
          </a:stretch>
        </p:blipFill>
        <p:spPr>
          <a:xfrm>
            <a:off x="12550633" y="2495250"/>
            <a:ext cx="11220736" cy="10824710"/>
          </a:xfrm>
          <a:prstGeom prst="rect">
            <a:avLst/>
          </a:prstGeom>
          <a:ln w="12700">
            <a:miter lim="400000"/>
          </a:ln>
        </p:spPr>
      </p:pic>
      <p:pic>
        <p:nvPicPr>
          <p:cNvPr id="584" name="HumansLifeStockWildlife.jpeg" descr="HumansLifeStockWildlife.jpeg"/>
          <p:cNvPicPr>
            <a:picLocks noChangeAspect="1"/>
          </p:cNvPicPr>
          <p:nvPr/>
        </p:nvPicPr>
        <p:blipFill>
          <a:blip r:embed="rId4">
            <a:extLst/>
          </a:blip>
          <a:stretch>
            <a:fillRect/>
          </a:stretch>
        </p:blipFill>
        <p:spPr>
          <a:xfrm>
            <a:off x="1673100" y="2261679"/>
            <a:ext cx="9963400" cy="11291852"/>
          </a:xfrm>
          <a:prstGeom prst="rect">
            <a:avLst/>
          </a:prstGeom>
          <a:ln w="12700">
            <a:miter lim="400000"/>
          </a:ln>
        </p:spPr>
      </p:pic>
      <p:sp>
        <p:nvSpPr>
          <p:cNvPr id="585" name="Humans: The most successful invasive species?"/>
          <p:cNvSpPr txBox="1"/>
          <p:nvPr/>
        </p:nvSpPr>
        <p:spPr>
          <a:xfrm>
            <a:off x="133299" y="81011"/>
            <a:ext cx="12469560"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atin typeface="Helvetica Light"/>
                <a:ea typeface="Helvetica Light"/>
                <a:cs typeface="Helvetica Light"/>
                <a:sym typeface="Helvetica Light"/>
              </a:defRPr>
            </a:lvl1pPr>
          </a:lstStyle>
          <a:p>
            <a:pPr/>
            <a:r>
              <a:t>Humans: The most successful invasive species?</a:t>
            </a:r>
          </a:p>
        </p:txBody>
      </p:sp>
      <p:sp>
        <p:nvSpPr>
          <p:cNvPr id="586" name="1900:  ~90% of biomass of mammals were wild animals, ~10% humans and livestock"/>
          <p:cNvSpPr txBox="1"/>
          <p:nvPr/>
        </p:nvSpPr>
        <p:spPr>
          <a:xfrm>
            <a:off x="81786" y="1271091"/>
            <a:ext cx="24220426"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atin typeface="+mn-lt"/>
                <a:ea typeface="+mn-ea"/>
                <a:cs typeface="+mn-cs"/>
                <a:sym typeface="Helvetica"/>
              </a:defRPr>
            </a:lvl1pPr>
          </a:lstStyle>
          <a:p>
            <a:pPr/>
            <a:r>
              <a:t>1900:  ~90% of biomass of mammals were wild animals, ~10% humans and livestock </a:t>
            </a:r>
          </a:p>
        </p:txBody>
      </p:sp>
      <p:sp>
        <p:nvSpPr>
          <p:cNvPr id="587" name="2015:"/>
          <p:cNvSpPr txBox="1"/>
          <p:nvPr/>
        </p:nvSpPr>
        <p:spPr>
          <a:xfrm>
            <a:off x="81786" y="2171699"/>
            <a:ext cx="1879775"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atin typeface="+mn-lt"/>
                <a:ea typeface="+mn-ea"/>
                <a:cs typeface="+mn-cs"/>
                <a:sym typeface="Helvetica"/>
              </a:defRPr>
            </a:lvl1pPr>
          </a:lstStyle>
          <a:p>
            <a:pPr/>
            <a:r>
              <a:t>2015: </a:t>
            </a:r>
          </a:p>
        </p:txBody>
      </p:sp>
      <p:grpSp>
        <p:nvGrpSpPr>
          <p:cNvPr id="594" name="Group"/>
          <p:cNvGrpSpPr/>
          <p:nvPr/>
        </p:nvGrpSpPr>
        <p:grpSpPr>
          <a:xfrm>
            <a:off x="236140" y="10247587"/>
            <a:ext cx="4547197" cy="2894432"/>
            <a:chOff x="0" y="0"/>
            <a:chExt cx="4547196" cy="2894430"/>
          </a:xfrm>
        </p:grpSpPr>
        <p:grpSp>
          <p:nvGrpSpPr>
            <p:cNvPr id="590" name="From 90% to 4%"/>
            <p:cNvGrpSpPr/>
            <p:nvPr/>
          </p:nvGrpSpPr>
          <p:grpSpPr>
            <a:xfrm>
              <a:off x="0" y="0"/>
              <a:ext cx="4547197" cy="2894431"/>
              <a:chOff x="0" y="0"/>
              <a:chExt cx="4547196" cy="2894430"/>
            </a:xfrm>
          </p:grpSpPr>
          <p:sp>
            <p:nvSpPr>
              <p:cNvPr id="588" name="Quote Bubble"/>
              <p:cNvSpPr/>
              <p:nvPr/>
            </p:nvSpPr>
            <p:spPr>
              <a:xfrm>
                <a:off x="0" y="0"/>
                <a:ext cx="4547197" cy="2894431"/>
              </a:xfrm>
              <a:prstGeom prst="wedgeEllipseCallout">
                <a:avLst>
                  <a:gd name="adj1" fmla="val 4855"/>
                  <a:gd name="adj2" fmla="val -341158"/>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a:ea typeface="Helvetica Neue"/>
                    <a:cs typeface="Helvetica Neue"/>
                    <a:sym typeface="Helvetica Neue"/>
                  </a:defRPr>
                </a:pPr>
              </a:p>
            </p:txBody>
          </p:sp>
          <p:sp>
            <p:nvSpPr>
              <p:cNvPr id="589" name="From 90% to 4%"/>
              <p:cNvSpPr txBox="1"/>
              <p:nvPr/>
            </p:nvSpPr>
            <p:spPr>
              <a:xfrm>
                <a:off x="665922" y="831671"/>
                <a:ext cx="3215353" cy="12310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1130300">
                  <a:defRPr sz="3800">
                    <a:effectLst>
                      <a:outerShdw sx="100000" sy="100000" kx="0" ky="0" algn="b" rotWithShape="0" blurRad="25400" dist="23998" dir="2700000">
                        <a:srgbClr val="000000">
                          <a:alpha val="31033"/>
                        </a:srgbClr>
                      </a:outerShdw>
                    </a:effectLst>
                    <a:latin typeface="Helvetica Neue"/>
                    <a:ea typeface="Helvetica Neue"/>
                    <a:cs typeface="Helvetica Neue"/>
                    <a:sym typeface="Helvetica Neue"/>
                  </a:defRPr>
                </a:lvl1pPr>
              </a:lstStyle>
              <a:p>
                <a:pPr/>
                <a:r>
                  <a:t>From 90% to 4%</a:t>
                </a:r>
              </a:p>
            </p:txBody>
          </p:sp>
        </p:grpSp>
        <p:grpSp>
          <p:nvGrpSpPr>
            <p:cNvPr id="593" name="From 90% to 4%"/>
            <p:cNvGrpSpPr/>
            <p:nvPr/>
          </p:nvGrpSpPr>
          <p:grpSpPr>
            <a:xfrm>
              <a:off x="0" y="0"/>
              <a:ext cx="4547197" cy="2894431"/>
              <a:chOff x="0" y="0"/>
              <a:chExt cx="4547196" cy="2894430"/>
            </a:xfrm>
          </p:grpSpPr>
          <p:sp>
            <p:nvSpPr>
              <p:cNvPr id="591" name="Quote Bubble"/>
              <p:cNvSpPr/>
              <p:nvPr/>
            </p:nvSpPr>
            <p:spPr>
              <a:xfrm>
                <a:off x="0" y="0"/>
                <a:ext cx="4547197" cy="2894431"/>
              </a:xfrm>
              <a:prstGeom prst="wedgeEllipseCallout">
                <a:avLst>
                  <a:gd name="adj1" fmla="val 157797"/>
                  <a:gd name="adj2" fmla="val -5339"/>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a:ea typeface="Helvetica Neue"/>
                    <a:cs typeface="Helvetica Neue"/>
                    <a:sym typeface="Helvetica Neue"/>
                  </a:defRPr>
                </a:pPr>
              </a:p>
            </p:txBody>
          </p:sp>
          <p:sp>
            <p:nvSpPr>
              <p:cNvPr id="592" name="From 90% to 4%"/>
              <p:cNvSpPr txBox="1"/>
              <p:nvPr/>
            </p:nvSpPr>
            <p:spPr>
              <a:xfrm>
                <a:off x="665922" y="831671"/>
                <a:ext cx="3215353" cy="12310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1130300">
                  <a:defRPr sz="3800">
                    <a:effectLst>
                      <a:outerShdw sx="100000" sy="100000" kx="0" ky="0" algn="b" rotWithShape="0" blurRad="25400" dist="23998" dir="2700000">
                        <a:srgbClr val="000000">
                          <a:alpha val="31033"/>
                        </a:srgbClr>
                      </a:outerShdw>
                    </a:effectLst>
                    <a:latin typeface="Helvetica Neue"/>
                    <a:ea typeface="Helvetica Neue"/>
                    <a:cs typeface="Helvetica Neue"/>
                    <a:sym typeface="Helvetica Neue"/>
                  </a:defRPr>
                </a:lvl1pPr>
              </a:lstStyle>
              <a:p>
                <a:pPr/>
                <a:r>
                  <a:t>From 90% to 4%</a:t>
                </a:r>
              </a:p>
            </p:txBody>
          </p:sp>
        </p:grpSp>
      </p:grpSp>
      <p:pic>
        <p:nvPicPr>
          <p:cNvPr id="595" name="Image" descr="Image"/>
          <p:cNvPicPr>
            <a:picLocks noChangeAspect="1"/>
          </p:cNvPicPr>
          <p:nvPr/>
        </p:nvPicPr>
        <p:blipFill>
          <a:blip r:embed="rId5">
            <a:extLst/>
          </a:blip>
          <a:stretch>
            <a:fillRect/>
          </a:stretch>
        </p:blipFill>
        <p:spPr>
          <a:xfrm>
            <a:off x="2306727" y="936575"/>
            <a:ext cx="18683669" cy="1289904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87"/>
                                        </p:tgtEl>
                                        <p:attrNameLst>
                                          <p:attrName>style.visibility</p:attrName>
                                        </p:attrNameLst>
                                      </p:cBhvr>
                                      <p:to>
                                        <p:strVal val="visible"/>
                                      </p:to>
                                    </p:set>
                                    <p:animEffect filter="fade" transition="in">
                                      <p:cBhvr>
                                        <p:cTn id="7" dur="1000"/>
                                        <p:tgtEl>
                                          <p:spTgt spid="587"/>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584"/>
                                        </p:tgtEl>
                                        <p:attrNameLst>
                                          <p:attrName>style.visibility</p:attrName>
                                        </p:attrNameLst>
                                      </p:cBhvr>
                                      <p:to>
                                        <p:strVal val="visible"/>
                                      </p:to>
                                    </p:set>
                                    <p:animEffect filter="fade" transition="in">
                                      <p:cBhvr>
                                        <p:cTn id="11" dur="1000"/>
                                        <p:tgtEl>
                                          <p:spTgt spid="584"/>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583"/>
                                        </p:tgtEl>
                                        <p:attrNameLst>
                                          <p:attrName>style.visibility</p:attrName>
                                        </p:attrNameLst>
                                      </p:cBhvr>
                                      <p:to>
                                        <p:strVal val="visible"/>
                                      </p:to>
                                    </p:set>
                                    <p:animEffect filter="fade" transition="in">
                                      <p:cBhvr>
                                        <p:cTn id="16" dur="1000"/>
                                        <p:tgtEl>
                                          <p:spTgt spid="583"/>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16" presetID="23" grpId="4" fill="hold">
                                  <p:stCondLst>
                                    <p:cond delay="0"/>
                                  </p:stCondLst>
                                  <p:iterate type="el" backwards="0">
                                    <p:tmAbs val="0"/>
                                  </p:iterate>
                                  <p:childTnLst>
                                    <p:set>
                                      <p:cBhvr>
                                        <p:cTn id="20" fill="hold"/>
                                        <p:tgtEl>
                                          <p:spTgt spid="594"/>
                                        </p:tgtEl>
                                        <p:attrNameLst>
                                          <p:attrName>style.visibility</p:attrName>
                                        </p:attrNameLst>
                                      </p:cBhvr>
                                      <p:to>
                                        <p:strVal val="visible"/>
                                      </p:to>
                                    </p:set>
                                    <p:anim calcmode="lin" valueType="num">
                                      <p:cBhvr>
                                        <p:cTn id="21" dur="750" fill="hold"/>
                                        <p:tgtEl>
                                          <p:spTgt spid="594"/>
                                        </p:tgtEl>
                                        <p:attrNameLst>
                                          <p:attrName>ppt_w</p:attrName>
                                        </p:attrNameLst>
                                      </p:cBhvr>
                                      <p:tavLst>
                                        <p:tav tm="0">
                                          <p:val>
                                            <p:fltVal val="0"/>
                                          </p:val>
                                        </p:tav>
                                        <p:tav tm="100000">
                                          <p:val>
                                            <p:strVal val="#ppt_w"/>
                                          </p:val>
                                        </p:tav>
                                      </p:tavLst>
                                    </p:anim>
                                    <p:anim calcmode="lin" valueType="num">
                                      <p:cBhvr>
                                        <p:cTn id="22" dur="750" fill="hold"/>
                                        <p:tgtEl>
                                          <p:spTgt spid="594"/>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5" fill="hold">
                                  <p:stCondLst>
                                    <p:cond delay="0"/>
                                  </p:stCondLst>
                                  <p:iterate type="el" backwards="0">
                                    <p:tmAbs val="0"/>
                                  </p:iterate>
                                  <p:childTnLst>
                                    <p:set>
                                      <p:cBhvr>
                                        <p:cTn id="26" fill="hold"/>
                                        <p:tgtEl>
                                          <p:spTgt spid="595"/>
                                        </p:tgtEl>
                                        <p:attrNameLst>
                                          <p:attrName>style.visibility</p:attrName>
                                        </p:attrNameLst>
                                      </p:cBhvr>
                                      <p:to>
                                        <p:strVal val="visible"/>
                                      </p:to>
                                    </p:set>
                                    <p:animEffect filter="fade" transition="in">
                                      <p:cBhvr>
                                        <p:cTn id="27" dur="1000"/>
                                        <p:tgtEl>
                                          <p:spTgt spid="5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4" grpId="4"/>
      <p:bldP build="whole" bldLvl="1" animBg="1" rev="0" advAuto="0" spid="595" grpId="5"/>
      <p:bldP build="whole" bldLvl="1" animBg="1" rev="0" advAuto="0" spid="584" grpId="2"/>
      <p:bldP build="whole" bldLvl="1" animBg="1" rev="0" advAuto="0" spid="583" grpId="3"/>
      <p:bldP build="whole" bldLvl="1" animBg="1" rev="0" advAuto="0" spid="587"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597" name="Rectangle"/>
          <p:cNvSpPr/>
          <p:nvPr/>
        </p:nvSpPr>
        <p:spPr>
          <a:xfrm>
            <a:off x="582115" y="912068"/>
            <a:ext cx="23219770" cy="11891865"/>
          </a:xfrm>
          <a:prstGeom prst="rect">
            <a:avLst/>
          </a:prstGeom>
          <a:solidFill>
            <a:srgbClr val="FFFFFF">
              <a:alpha val="71705"/>
            </a:srgbClr>
          </a:solidFill>
          <a:ln w="12700">
            <a:miter lim="400000"/>
          </a:ln>
          <a:effectLst>
            <a:outerShdw sx="100000" sy="100000" kx="0" ky="0" algn="b" rotWithShape="0" blurRad="76200" dist="0" dir="18900000">
              <a:srgbClr val="000000">
                <a:alpha val="72832"/>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grpSp>
        <p:nvGrpSpPr>
          <p:cNvPr id="634" name="Group"/>
          <p:cNvGrpSpPr/>
          <p:nvPr/>
        </p:nvGrpSpPr>
        <p:grpSpPr>
          <a:xfrm>
            <a:off x="647698" y="1013157"/>
            <a:ext cx="23064444" cy="11837197"/>
            <a:chOff x="0" y="0"/>
            <a:chExt cx="23064443" cy="11837195"/>
          </a:xfrm>
        </p:grpSpPr>
        <p:grpSp>
          <p:nvGrpSpPr>
            <p:cNvPr id="631" name="Group"/>
            <p:cNvGrpSpPr/>
            <p:nvPr/>
          </p:nvGrpSpPr>
          <p:grpSpPr>
            <a:xfrm>
              <a:off x="1446559" y="-1"/>
              <a:ext cx="21617884" cy="10859298"/>
              <a:chOff x="0" y="0"/>
              <a:chExt cx="21617883" cy="10859295"/>
            </a:xfrm>
          </p:grpSpPr>
          <p:sp>
            <p:nvSpPr>
              <p:cNvPr id="598" name="Rectangle"/>
              <p:cNvSpPr/>
              <p:nvPr/>
            </p:nvSpPr>
            <p:spPr>
              <a:xfrm>
                <a:off x="1145479" y="-1"/>
                <a:ext cx="20472405" cy="9914737"/>
              </a:xfrm>
              <a:prstGeom prst="rect">
                <a:avLst/>
              </a:prstGeom>
              <a:noFill/>
              <a:ln w="9525" cap="flat">
                <a:solidFill>
                  <a:srgbClr val="000000"/>
                </a:solidFill>
                <a:prstDash val="solid"/>
                <a:round/>
              </a:ln>
              <a:effectLst/>
            </p:spPr>
            <p:txBody>
              <a:bodyPr wrap="square" lIns="50800" tIns="50800" rIns="50800" bIns="50800" numCol="1" anchor="ctr">
                <a:noAutofit/>
              </a:bodyPr>
              <a:lstStyle/>
              <a:p>
                <a:pPr marR="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599" name="Line"/>
              <p:cNvSpPr/>
              <p:nvPr/>
            </p:nvSpPr>
            <p:spPr>
              <a:xfrm flipV="1">
                <a:off x="2618680" y="9919495"/>
                <a:ext cx="2" cy="334864"/>
              </a:xfrm>
              <a:prstGeom prst="line">
                <a:avLst/>
              </a:prstGeom>
              <a:noFill/>
              <a:ln w="9525" cap="flat">
                <a:solidFill>
                  <a:srgbClr val="000000"/>
                </a:solidFill>
                <a:prstDash val="solid"/>
                <a:round/>
              </a:ln>
              <a:effectLst/>
            </p:spPr>
            <p:txBody>
              <a:bodyPr wrap="square" lIns="45718" tIns="45718" rIns="45718" bIns="45718" numCol="1" anchor="t">
                <a:noAutofit/>
              </a:bodyPr>
              <a:lstStyle/>
              <a:p>
                <a:pPr/>
              </a:p>
            </p:txBody>
          </p:sp>
          <p:sp>
            <p:nvSpPr>
              <p:cNvPr id="600" name="Line"/>
              <p:cNvSpPr/>
              <p:nvPr/>
            </p:nvSpPr>
            <p:spPr>
              <a:xfrm flipV="1">
                <a:off x="20398680" y="9919495"/>
                <a:ext cx="2" cy="334864"/>
              </a:xfrm>
              <a:prstGeom prst="line">
                <a:avLst/>
              </a:prstGeom>
              <a:noFill/>
              <a:ln w="9525" cap="flat">
                <a:solidFill>
                  <a:srgbClr val="000000"/>
                </a:solidFill>
                <a:prstDash val="solid"/>
                <a:round/>
              </a:ln>
              <a:effectLst/>
            </p:spPr>
            <p:txBody>
              <a:bodyPr wrap="square" lIns="45718" tIns="45718" rIns="45718" bIns="45718" numCol="1" anchor="t">
                <a:noAutofit/>
              </a:bodyPr>
              <a:lstStyle/>
              <a:p>
                <a:pPr/>
              </a:p>
            </p:txBody>
          </p:sp>
          <p:sp>
            <p:nvSpPr>
              <p:cNvPr id="601" name="Line"/>
              <p:cNvSpPr/>
              <p:nvPr/>
            </p:nvSpPr>
            <p:spPr>
              <a:xfrm flipV="1">
                <a:off x="5158680" y="9919495"/>
                <a:ext cx="2" cy="334864"/>
              </a:xfrm>
              <a:prstGeom prst="line">
                <a:avLst/>
              </a:prstGeom>
              <a:noFill/>
              <a:ln w="9525" cap="flat">
                <a:solidFill>
                  <a:srgbClr val="000000"/>
                </a:solidFill>
                <a:prstDash val="solid"/>
                <a:round/>
              </a:ln>
              <a:effectLst/>
            </p:spPr>
            <p:txBody>
              <a:bodyPr wrap="square" lIns="45718" tIns="45718" rIns="45718" bIns="45718" numCol="1" anchor="t">
                <a:noAutofit/>
              </a:bodyPr>
              <a:lstStyle/>
              <a:p>
                <a:pPr/>
              </a:p>
            </p:txBody>
          </p:sp>
          <p:sp>
            <p:nvSpPr>
              <p:cNvPr id="602" name="Line"/>
              <p:cNvSpPr/>
              <p:nvPr/>
            </p:nvSpPr>
            <p:spPr>
              <a:xfrm flipV="1">
                <a:off x="7703442" y="9919495"/>
                <a:ext cx="2" cy="334864"/>
              </a:xfrm>
              <a:prstGeom prst="line">
                <a:avLst/>
              </a:prstGeom>
              <a:noFill/>
              <a:ln w="9525" cap="flat">
                <a:solidFill>
                  <a:srgbClr val="000000"/>
                </a:solidFill>
                <a:prstDash val="solid"/>
                <a:round/>
              </a:ln>
              <a:effectLst/>
            </p:spPr>
            <p:txBody>
              <a:bodyPr wrap="square" lIns="45718" tIns="45718" rIns="45718" bIns="45718" numCol="1" anchor="t">
                <a:noAutofit/>
              </a:bodyPr>
              <a:lstStyle/>
              <a:p>
                <a:pPr/>
              </a:p>
            </p:txBody>
          </p:sp>
          <p:sp>
            <p:nvSpPr>
              <p:cNvPr id="603" name="Line"/>
              <p:cNvSpPr/>
              <p:nvPr/>
            </p:nvSpPr>
            <p:spPr>
              <a:xfrm flipV="1">
                <a:off x="10238681" y="9919495"/>
                <a:ext cx="2" cy="334864"/>
              </a:xfrm>
              <a:prstGeom prst="line">
                <a:avLst/>
              </a:prstGeom>
              <a:noFill/>
              <a:ln w="9525" cap="flat">
                <a:solidFill>
                  <a:srgbClr val="000000"/>
                </a:solidFill>
                <a:prstDash val="solid"/>
                <a:round/>
              </a:ln>
              <a:effectLst/>
            </p:spPr>
            <p:txBody>
              <a:bodyPr wrap="square" lIns="45718" tIns="45718" rIns="45718" bIns="45718" numCol="1" anchor="t">
                <a:noAutofit/>
              </a:bodyPr>
              <a:lstStyle/>
              <a:p>
                <a:pPr/>
              </a:p>
            </p:txBody>
          </p:sp>
          <p:sp>
            <p:nvSpPr>
              <p:cNvPr id="604" name="Line"/>
              <p:cNvSpPr/>
              <p:nvPr/>
            </p:nvSpPr>
            <p:spPr>
              <a:xfrm flipV="1">
                <a:off x="12773917" y="9919495"/>
                <a:ext cx="2" cy="334864"/>
              </a:xfrm>
              <a:prstGeom prst="line">
                <a:avLst/>
              </a:prstGeom>
              <a:noFill/>
              <a:ln w="9525" cap="flat">
                <a:solidFill>
                  <a:srgbClr val="000000"/>
                </a:solidFill>
                <a:prstDash val="solid"/>
                <a:round/>
              </a:ln>
              <a:effectLst/>
            </p:spPr>
            <p:txBody>
              <a:bodyPr wrap="square" lIns="45718" tIns="45718" rIns="45718" bIns="45718" numCol="1" anchor="t">
                <a:noAutofit/>
              </a:bodyPr>
              <a:lstStyle/>
              <a:p>
                <a:pPr/>
              </a:p>
            </p:txBody>
          </p:sp>
          <p:sp>
            <p:nvSpPr>
              <p:cNvPr id="605" name="Line"/>
              <p:cNvSpPr/>
              <p:nvPr/>
            </p:nvSpPr>
            <p:spPr>
              <a:xfrm flipV="1">
                <a:off x="15318681" y="9919495"/>
                <a:ext cx="2" cy="334864"/>
              </a:xfrm>
              <a:prstGeom prst="line">
                <a:avLst/>
              </a:prstGeom>
              <a:noFill/>
              <a:ln w="9525" cap="flat">
                <a:solidFill>
                  <a:srgbClr val="000000"/>
                </a:solidFill>
                <a:prstDash val="solid"/>
                <a:round/>
              </a:ln>
              <a:effectLst/>
            </p:spPr>
            <p:txBody>
              <a:bodyPr wrap="square" lIns="45718" tIns="45718" rIns="45718" bIns="45718" numCol="1" anchor="t">
                <a:noAutofit/>
              </a:bodyPr>
              <a:lstStyle/>
              <a:p>
                <a:pPr/>
              </a:p>
            </p:txBody>
          </p:sp>
          <p:sp>
            <p:nvSpPr>
              <p:cNvPr id="606" name="Line"/>
              <p:cNvSpPr/>
              <p:nvPr/>
            </p:nvSpPr>
            <p:spPr>
              <a:xfrm flipV="1">
                <a:off x="17863442" y="9919495"/>
                <a:ext cx="2" cy="334864"/>
              </a:xfrm>
              <a:prstGeom prst="line">
                <a:avLst/>
              </a:prstGeom>
              <a:noFill/>
              <a:ln w="9525" cap="flat">
                <a:solidFill>
                  <a:srgbClr val="000000"/>
                </a:solidFill>
                <a:prstDash val="solid"/>
                <a:round/>
              </a:ln>
              <a:effectLst/>
            </p:spPr>
            <p:txBody>
              <a:bodyPr wrap="square" lIns="45718" tIns="45718" rIns="45718" bIns="45718" numCol="1" anchor="t">
                <a:noAutofit/>
              </a:bodyPr>
              <a:lstStyle/>
              <a:p>
                <a:pPr/>
              </a:p>
            </p:txBody>
          </p:sp>
          <p:sp>
            <p:nvSpPr>
              <p:cNvPr id="607" name="0"/>
              <p:cNvSpPr txBox="1"/>
              <p:nvPr/>
            </p:nvSpPr>
            <p:spPr>
              <a:xfrm>
                <a:off x="2404190" y="10198895"/>
                <a:ext cx="43850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0</a:t>
                </a:r>
              </a:p>
            </p:txBody>
          </p:sp>
          <p:sp>
            <p:nvSpPr>
              <p:cNvPr id="608" name="1"/>
              <p:cNvSpPr txBox="1"/>
              <p:nvPr/>
            </p:nvSpPr>
            <p:spPr>
              <a:xfrm>
                <a:off x="4941809" y="10198895"/>
                <a:ext cx="43850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1</a:t>
                </a:r>
              </a:p>
            </p:txBody>
          </p:sp>
          <p:sp>
            <p:nvSpPr>
              <p:cNvPr id="609" name="2"/>
              <p:cNvSpPr txBox="1"/>
              <p:nvPr/>
            </p:nvSpPr>
            <p:spPr>
              <a:xfrm>
                <a:off x="7479428" y="10198895"/>
                <a:ext cx="43850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2</a:t>
                </a:r>
              </a:p>
            </p:txBody>
          </p:sp>
          <p:sp>
            <p:nvSpPr>
              <p:cNvPr id="610" name="6"/>
              <p:cNvSpPr txBox="1"/>
              <p:nvPr/>
            </p:nvSpPr>
            <p:spPr>
              <a:xfrm>
                <a:off x="17639427" y="10135395"/>
                <a:ext cx="43850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6</a:t>
                </a:r>
              </a:p>
            </p:txBody>
          </p:sp>
          <p:sp>
            <p:nvSpPr>
              <p:cNvPr id="611" name="5"/>
              <p:cNvSpPr txBox="1"/>
              <p:nvPr/>
            </p:nvSpPr>
            <p:spPr>
              <a:xfrm>
                <a:off x="15099427" y="10135395"/>
                <a:ext cx="43850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5</a:t>
                </a:r>
              </a:p>
            </p:txBody>
          </p:sp>
          <p:sp>
            <p:nvSpPr>
              <p:cNvPr id="612" name="4"/>
              <p:cNvSpPr txBox="1"/>
              <p:nvPr/>
            </p:nvSpPr>
            <p:spPr>
              <a:xfrm>
                <a:off x="12559427" y="10198895"/>
                <a:ext cx="43850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4</a:t>
                </a:r>
              </a:p>
            </p:txBody>
          </p:sp>
          <p:sp>
            <p:nvSpPr>
              <p:cNvPr id="613" name="3"/>
              <p:cNvSpPr txBox="1"/>
              <p:nvPr/>
            </p:nvSpPr>
            <p:spPr>
              <a:xfrm>
                <a:off x="10021809" y="10198895"/>
                <a:ext cx="43850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3</a:t>
                </a:r>
              </a:p>
            </p:txBody>
          </p:sp>
          <p:sp>
            <p:nvSpPr>
              <p:cNvPr id="614" name="7"/>
              <p:cNvSpPr txBox="1"/>
              <p:nvPr/>
            </p:nvSpPr>
            <p:spPr>
              <a:xfrm>
                <a:off x="20179427" y="10198895"/>
                <a:ext cx="43850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7</a:t>
                </a:r>
              </a:p>
            </p:txBody>
          </p:sp>
          <p:sp>
            <p:nvSpPr>
              <p:cNvPr id="615" name="Line"/>
              <p:cNvSpPr/>
              <p:nvPr/>
            </p:nvSpPr>
            <p:spPr>
              <a:xfrm flipH="1">
                <a:off x="688280" y="9513095"/>
                <a:ext cx="438507" cy="2"/>
              </a:xfrm>
              <a:prstGeom prst="line">
                <a:avLst/>
              </a:prstGeom>
              <a:noFill/>
              <a:ln w="9525" cap="flat">
                <a:solidFill>
                  <a:srgbClr val="000000"/>
                </a:solidFill>
                <a:prstDash val="solid"/>
                <a:round/>
              </a:ln>
              <a:effectLst/>
            </p:spPr>
            <p:txBody>
              <a:bodyPr wrap="square" lIns="45718" tIns="45718" rIns="45718" bIns="45718" numCol="1" anchor="t">
                <a:noAutofit/>
              </a:bodyPr>
              <a:lstStyle/>
              <a:p>
                <a:pPr/>
              </a:p>
            </p:txBody>
          </p:sp>
          <p:sp>
            <p:nvSpPr>
              <p:cNvPr id="616" name="Line"/>
              <p:cNvSpPr/>
              <p:nvPr/>
            </p:nvSpPr>
            <p:spPr>
              <a:xfrm flipH="1">
                <a:off x="751780" y="4423570"/>
                <a:ext cx="438507" cy="2"/>
              </a:xfrm>
              <a:prstGeom prst="line">
                <a:avLst/>
              </a:prstGeom>
              <a:noFill/>
              <a:ln w="9525" cap="flat">
                <a:solidFill>
                  <a:srgbClr val="000000"/>
                </a:solidFill>
                <a:prstDash val="solid"/>
                <a:round/>
              </a:ln>
              <a:effectLst/>
            </p:spPr>
            <p:txBody>
              <a:bodyPr wrap="square" lIns="45718" tIns="45718" rIns="45718" bIns="45718" numCol="1" anchor="t">
                <a:noAutofit/>
              </a:bodyPr>
              <a:lstStyle/>
              <a:p>
                <a:pPr/>
              </a:p>
            </p:txBody>
          </p:sp>
          <p:sp>
            <p:nvSpPr>
              <p:cNvPr id="617" name="Line"/>
              <p:cNvSpPr/>
              <p:nvPr/>
            </p:nvSpPr>
            <p:spPr>
              <a:xfrm flipH="1">
                <a:off x="751780" y="5703094"/>
                <a:ext cx="438507" cy="2"/>
              </a:xfrm>
              <a:prstGeom prst="line">
                <a:avLst/>
              </a:prstGeom>
              <a:noFill/>
              <a:ln w="9525" cap="flat">
                <a:solidFill>
                  <a:srgbClr val="000000"/>
                </a:solidFill>
                <a:prstDash val="solid"/>
                <a:round/>
              </a:ln>
              <a:effectLst/>
            </p:spPr>
            <p:txBody>
              <a:bodyPr wrap="square" lIns="45718" tIns="45718" rIns="45718" bIns="45718" numCol="1" anchor="t">
                <a:noAutofit/>
              </a:bodyPr>
              <a:lstStyle/>
              <a:p>
                <a:pPr/>
              </a:p>
            </p:txBody>
          </p:sp>
          <p:sp>
            <p:nvSpPr>
              <p:cNvPr id="618" name="Line"/>
              <p:cNvSpPr/>
              <p:nvPr/>
            </p:nvSpPr>
            <p:spPr>
              <a:xfrm flipH="1">
                <a:off x="688280" y="6968332"/>
                <a:ext cx="438507" cy="2"/>
              </a:xfrm>
              <a:prstGeom prst="line">
                <a:avLst/>
              </a:prstGeom>
              <a:noFill/>
              <a:ln w="9525" cap="flat">
                <a:solidFill>
                  <a:srgbClr val="000000"/>
                </a:solidFill>
                <a:prstDash val="solid"/>
                <a:round/>
              </a:ln>
              <a:effectLst/>
            </p:spPr>
            <p:txBody>
              <a:bodyPr wrap="square" lIns="45718" tIns="45718" rIns="45718" bIns="45718" numCol="1" anchor="t">
                <a:noAutofit/>
              </a:bodyPr>
              <a:lstStyle/>
              <a:p>
                <a:pPr/>
              </a:p>
            </p:txBody>
          </p:sp>
          <p:sp>
            <p:nvSpPr>
              <p:cNvPr id="619" name="Line"/>
              <p:cNvSpPr/>
              <p:nvPr/>
            </p:nvSpPr>
            <p:spPr>
              <a:xfrm flipH="1">
                <a:off x="688280" y="8233570"/>
                <a:ext cx="438507" cy="2"/>
              </a:xfrm>
              <a:prstGeom prst="line">
                <a:avLst/>
              </a:prstGeom>
              <a:noFill/>
              <a:ln w="9525" cap="flat">
                <a:solidFill>
                  <a:srgbClr val="000000"/>
                </a:solidFill>
                <a:prstDash val="solid"/>
                <a:round/>
              </a:ln>
              <a:effectLst/>
            </p:spPr>
            <p:txBody>
              <a:bodyPr wrap="square" lIns="45718" tIns="45718" rIns="45718" bIns="45718" numCol="1" anchor="t">
                <a:noAutofit/>
              </a:bodyPr>
              <a:lstStyle/>
              <a:p>
                <a:pPr/>
              </a:p>
            </p:txBody>
          </p:sp>
          <p:sp>
            <p:nvSpPr>
              <p:cNvPr id="620" name="Line"/>
              <p:cNvSpPr/>
              <p:nvPr/>
            </p:nvSpPr>
            <p:spPr>
              <a:xfrm flipH="1" flipV="1">
                <a:off x="751780" y="618331"/>
                <a:ext cx="438507" cy="2"/>
              </a:xfrm>
              <a:prstGeom prst="line">
                <a:avLst/>
              </a:prstGeom>
              <a:noFill/>
              <a:ln w="9525" cap="flat">
                <a:solidFill>
                  <a:srgbClr val="000000"/>
                </a:solidFill>
                <a:prstDash val="solid"/>
                <a:round/>
              </a:ln>
              <a:effectLst/>
            </p:spPr>
            <p:txBody>
              <a:bodyPr wrap="square" lIns="45718" tIns="45718" rIns="45718" bIns="45718" numCol="1" anchor="t">
                <a:noAutofit/>
              </a:bodyPr>
              <a:lstStyle/>
              <a:p>
                <a:pPr/>
              </a:p>
            </p:txBody>
          </p:sp>
          <p:sp>
            <p:nvSpPr>
              <p:cNvPr id="621" name="Line"/>
              <p:cNvSpPr/>
              <p:nvPr/>
            </p:nvSpPr>
            <p:spPr>
              <a:xfrm flipH="1">
                <a:off x="751780" y="1883568"/>
                <a:ext cx="438507" cy="2"/>
              </a:xfrm>
              <a:prstGeom prst="line">
                <a:avLst/>
              </a:prstGeom>
              <a:noFill/>
              <a:ln w="9525" cap="flat">
                <a:solidFill>
                  <a:srgbClr val="000000"/>
                </a:solidFill>
                <a:prstDash val="solid"/>
                <a:round/>
              </a:ln>
              <a:effectLst/>
            </p:spPr>
            <p:txBody>
              <a:bodyPr wrap="square" lIns="45718" tIns="45718" rIns="45718" bIns="45718" numCol="1" anchor="t">
                <a:noAutofit/>
              </a:bodyPr>
              <a:lstStyle/>
              <a:p>
                <a:pPr/>
              </a:p>
            </p:txBody>
          </p:sp>
          <p:sp>
            <p:nvSpPr>
              <p:cNvPr id="622" name="Line"/>
              <p:cNvSpPr/>
              <p:nvPr/>
            </p:nvSpPr>
            <p:spPr>
              <a:xfrm flipH="1">
                <a:off x="688280" y="3160712"/>
                <a:ext cx="438507" cy="2"/>
              </a:xfrm>
              <a:prstGeom prst="line">
                <a:avLst/>
              </a:prstGeom>
              <a:noFill/>
              <a:ln w="9525" cap="flat">
                <a:solidFill>
                  <a:srgbClr val="000000"/>
                </a:solidFill>
                <a:prstDash val="solid"/>
                <a:round/>
              </a:ln>
              <a:effectLst/>
            </p:spPr>
            <p:txBody>
              <a:bodyPr wrap="square" lIns="45718" tIns="45718" rIns="45718" bIns="45718" numCol="1" anchor="t">
                <a:noAutofit/>
              </a:bodyPr>
              <a:lstStyle/>
              <a:p>
                <a:pPr/>
              </a:p>
            </p:txBody>
          </p:sp>
          <p:sp>
            <p:nvSpPr>
              <p:cNvPr id="623" name="15"/>
              <p:cNvSpPr txBox="1"/>
              <p:nvPr/>
            </p:nvSpPr>
            <p:spPr>
              <a:xfrm>
                <a:off x="0" y="9187658"/>
                <a:ext cx="927122"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15</a:t>
                </a:r>
              </a:p>
            </p:txBody>
          </p:sp>
          <p:sp>
            <p:nvSpPr>
              <p:cNvPr id="624" name="16"/>
              <p:cNvSpPr txBox="1"/>
              <p:nvPr/>
            </p:nvSpPr>
            <p:spPr>
              <a:xfrm>
                <a:off x="0" y="7943852"/>
                <a:ext cx="927122"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16</a:t>
                </a:r>
              </a:p>
            </p:txBody>
          </p:sp>
          <p:sp>
            <p:nvSpPr>
              <p:cNvPr id="625" name="17"/>
              <p:cNvSpPr txBox="1"/>
              <p:nvPr/>
            </p:nvSpPr>
            <p:spPr>
              <a:xfrm>
                <a:off x="0" y="6574632"/>
                <a:ext cx="927122"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17</a:t>
                </a:r>
              </a:p>
            </p:txBody>
          </p:sp>
          <p:sp>
            <p:nvSpPr>
              <p:cNvPr id="626" name="18"/>
              <p:cNvSpPr txBox="1"/>
              <p:nvPr/>
            </p:nvSpPr>
            <p:spPr>
              <a:xfrm>
                <a:off x="0" y="5368132"/>
                <a:ext cx="927122"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18</a:t>
                </a:r>
              </a:p>
            </p:txBody>
          </p:sp>
          <p:sp>
            <p:nvSpPr>
              <p:cNvPr id="627" name="19"/>
              <p:cNvSpPr txBox="1"/>
              <p:nvPr/>
            </p:nvSpPr>
            <p:spPr>
              <a:xfrm>
                <a:off x="0" y="4017169"/>
                <a:ext cx="927122"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19</a:t>
                </a:r>
              </a:p>
            </p:txBody>
          </p:sp>
          <p:sp>
            <p:nvSpPr>
              <p:cNvPr id="628" name="20"/>
              <p:cNvSpPr txBox="1"/>
              <p:nvPr/>
            </p:nvSpPr>
            <p:spPr>
              <a:xfrm>
                <a:off x="0" y="2863850"/>
                <a:ext cx="927122"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20</a:t>
                </a:r>
              </a:p>
            </p:txBody>
          </p:sp>
          <p:sp>
            <p:nvSpPr>
              <p:cNvPr id="629" name="21"/>
              <p:cNvSpPr txBox="1"/>
              <p:nvPr/>
            </p:nvSpPr>
            <p:spPr>
              <a:xfrm>
                <a:off x="12699" y="1558131"/>
                <a:ext cx="927123"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21</a:t>
                </a:r>
              </a:p>
            </p:txBody>
          </p:sp>
          <p:sp>
            <p:nvSpPr>
              <p:cNvPr id="630" name="22"/>
              <p:cNvSpPr txBox="1"/>
              <p:nvPr/>
            </p:nvSpPr>
            <p:spPr>
              <a:xfrm>
                <a:off x="0" y="242887"/>
                <a:ext cx="927122"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22</a:t>
                </a:r>
              </a:p>
            </p:txBody>
          </p:sp>
        </p:grpSp>
        <p:sp>
          <p:nvSpPr>
            <p:cNvPr id="632" name="Recurrence Log (Years)"/>
            <p:cNvSpPr txBox="1"/>
            <p:nvPr/>
          </p:nvSpPr>
          <p:spPr>
            <a:xfrm>
              <a:off x="6778186" y="10795795"/>
              <a:ext cx="8516227" cy="1041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lvl1pPr>
            </a:lstStyle>
            <a:p>
              <a:pPr/>
              <a:r>
                <a:t>Recurrence Log (Years)</a:t>
              </a:r>
            </a:p>
          </p:txBody>
        </p:sp>
        <p:sp>
          <p:nvSpPr>
            <p:cNvPr id="633" name="Energy Log (Joules)"/>
            <p:cNvSpPr txBox="1"/>
            <p:nvPr/>
          </p:nvSpPr>
          <p:spPr>
            <a:xfrm rot="16200000">
              <a:off x="-3106780" y="4206543"/>
              <a:ext cx="7254958" cy="1041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lvl1pPr>
            </a:lstStyle>
            <a:p>
              <a:pPr/>
              <a:r>
                <a:t>Energy Log (Joules)</a:t>
              </a:r>
            </a:p>
          </p:txBody>
        </p:sp>
      </p:grpSp>
      <p:grpSp>
        <p:nvGrpSpPr>
          <p:cNvPr id="638" name="Group"/>
          <p:cNvGrpSpPr/>
          <p:nvPr/>
        </p:nvGrpSpPr>
        <p:grpSpPr>
          <a:xfrm>
            <a:off x="4216597" y="2645132"/>
            <a:ext cx="4920451" cy="2226075"/>
            <a:chOff x="0" y="0"/>
            <a:chExt cx="4920449" cy="2226074"/>
          </a:xfrm>
        </p:grpSpPr>
        <p:sp>
          <p:nvSpPr>
            <p:cNvPr id="635" name="Oval"/>
            <p:cNvSpPr/>
            <p:nvPr/>
          </p:nvSpPr>
          <p:spPr>
            <a:xfrm>
              <a:off x="-1" y="0"/>
              <a:ext cx="1270001" cy="2226075"/>
            </a:xfrm>
            <a:prstGeom prst="ellipse">
              <a:avLst/>
            </a:prstGeom>
            <a:solidFill>
              <a:srgbClr val="A6AAA9">
                <a:alpha val="40234"/>
              </a:srgbClr>
            </a:solidFill>
            <a:ln w="9525" cap="flat">
              <a:solidFill>
                <a:srgbClr val="000000">
                  <a:alpha val="40234"/>
                </a:srgbClr>
              </a:solidFill>
              <a:prstDash val="solid"/>
              <a:round/>
            </a:ln>
            <a:effectLst/>
          </p:spPr>
          <p:txBody>
            <a:bodyPr wrap="square" lIns="50800" tIns="50800" rIns="50800" bIns="50800" numCol="1" anchor="ctr">
              <a:noAutofit/>
            </a:bodyPr>
            <a:lstStyle/>
            <a:p>
              <a:pPr marR="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636" name="Triangle"/>
            <p:cNvSpPr/>
            <p:nvPr/>
          </p:nvSpPr>
          <p:spPr>
            <a:xfrm>
              <a:off x="0" y="308669"/>
              <a:ext cx="1270002" cy="1270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A37512"/>
            </a:solidFill>
            <a:ln w="9525" cap="flat">
              <a:solidFill>
                <a:srgbClr val="000000"/>
              </a:solidFill>
              <a:prstDash val="solid"/>
              <a:round/>
            </a:ln>
            <a:effectLst/>
          </p:spPr>
          <p:txBody>
            <a:bodyPr wrap="square" lIns="50800" tIns="50800" rIns="50800" bIns="50800" numCol="1" anchor="ctr">
              <a:noAutofit/>
            </a:bodyPr>
            <a:lstStyle/>
            <a:p>
              <a:pPr marR="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637" name="Homo sapiens…"/>
            <p:cNvSpPr txBox="1"/>
            <p:nvPr/>
          </p:nvSpPr>
          <p:spPr>
            <a:xfrm>
              <a:off x="1232206" y="473971"/>
              <a:ext cx="3688244" cy="12781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Homo sapiens</a:t>
              </a:r>
            </a:p>
            <a:p>
              <a: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2</a:t>
              </a:r>
              <a:r>
                <a:rPr b="1" baseline="31999"/>
                <a:t>.</a:t>
              </a:r>
              <a:r>
                <a:t>10</a:t>
              </a:r>
              <a:r>
                <a:rPr baseline="31999"/>
                <a:t>13 </a:t>
              </a:r>
              <a:r>
                <a:t>W</a:t>
              </a:r>
            </a:p>
          </p:txBody>
        </p:sp>
      </p:grpSp>
      <p:sp>
        <p:nvSpPr>
          <p:cNvPr id="639" name="“Single-Species…"/>
          <p:cNvSpPr txBox="1"/>
          <p:nvPr/>
        </p:nvSpPr>
        <p:spPr>
          <a:xfrm>
            <a:off x="4501772" y="1900935"/>
            <a:ext cx="4005433" cy="12781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“Single-Species </a:t>
            </a:r>
          </a:p>
          <a:p>
            <a: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Cataclysm”</a:t>
            </a:r>
          </a:p>
        </p:txBody>
      </p:sp>
      <p:grpSp>
        <p:nvGrpSpPr>
          <p:cNvPr id="643" name="Group"/>
          <p:cNvGrpSpPr/>
          <p:nvPr/>
        </p:nvGrpSpPr>
        <p:grpSpPr>
          <a:xfrm>
            <a:off x="16170256" y="1899262"/>
            <a:ext cx="4646051" cy="3717814"/>
            <a:chOff x="0" y="0"/>
            <a:chExt cx="4646050" cy="3717813"/>
          </a:xfrm>
        </p:grpSpPr>
        <p:sp>
          <p:nvSpPr>
            <p:cNvPr id="640" name="Oval"/>
            <p:cNvSpPr/>
            <p:nvPr/>
          </p:nvSpPr>
          <p:spPr>
            <a:xfrm>
              <a:off x="234371" y="0"/>
              <a:ext cx="1734743" cy="1874045"/>
            </a:xfrm>
            <a:prstGeom prst="ellipse">
              <a:avLst/>
            </a:prstGeom>
            <a:solidFill>
              <a:srgbClr val="A6AAA9">
                <a:alpha val="40234"/>
              </a:srgbClr>
            </a:solidFill>
            <a:ln w="9525" cap="flat">
              <a:solidFill>
                <a:srgbClr val="000000">
                  <a:alpha val="40234"/>
                </a:srgbClr>
              </a:solidFill>
              <a:prstDash val="solid"/>
              <a:round/>
            </a:ln>
            <a:effectLst/>
          </p:spPr>
          <p:txBody>
            <a:bodyPr wrap="square" lIns="50800" tIns="50800" rIns="50800" bIns="50800" numCol="1" anchor="ctr">
              <a:noAutofit/>
            </a:bodyPr>
            <a:lstStyle/>
            <a:p>
              <a:pPr marR="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641" name="Diamond"/>
            <p:cNvSpPr/>
            <p:nvPr/>
          </p:nvSpPr>
          <p:spPr>
            <a:xfrm>
              <a:off x="466741" y="302021"/>
              <a:ext cx="1270002" cy="1270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solidFill>
              <a:srgbClr val="570706"/>
            </a:solidFill>
            <a:ln w="9525" cap="flat">
              <a:solidFill>
                <a:srgbClr val="000000"/>
              </a:solidFill>
              <a:prstDash val="solid"/>
              <a:round/>
            </a:ln>
            <a:effectLst/>
          </p:spPr>
          <p:txBody>
            <a:bodyPr wrap="square" lIns="50800" tIns="50800" rIns="50800" bIns="50800" numCol="1" anchor="ctr">
              <a:noAutofit/>
            </a:bodyPr>
            <a:lstStyle/>
            <a:p>
              <a:pPr marR="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642" name="VEI 8…"/>
            <p:cNvSpPr txBox="1"/>
            <p:nvPr/>
          </p:nvSpPr>
          <p:spPr>
            <a:xfrm>
              <a:off x="-1" y="1305829"/>
              <a:ext cx="4646051" cy="24119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VEI 8</a:t>
              </a:r>
            </a:p>
            <a:p>
              <a: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Toba-Type </a:t>
              </a:r>
            </a:p>
            <a:p>
              <a: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Eruption</a:t>
              </a:r>
            </a:p>
            <a:p>
              <a: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10</a:t>
              </a:r>
              <a:r>
                <a:rPr baseline="31999"/>
                <a:t>16 </a:t>
              </a:r>
              <a:r>
                <a:t>W lasting 10</a:t>
              </a:r>
              <a:r>
                <a:rPr baseline="31999"/>
                <a:t>5 </a:t>
              </a:r>
              <a:r>
                <a:t>s</a:t>
              </a:r>
            </a:p>
          </p:txBody>
        </p:sp>
      </p:grpSp>
      <p:grpSp>
        <p:nvGrpSpPr>
          <p:cNvPr id="647" name="Group"/>
          <p:cNvGrpSpPr/>
          <p:nvPr/>
        </p:nvGrpSpPr>
        <p:grpSpPr>
          <a:xfrm>
            <a:off x="8276628" y="4864100"/>
            <a:ext cx="4973545" cy="4416315"/>
            <a:chOff x="0" y="0"/>
            <a:chExt cx="4973543" cy="4416314"/>
          </a:xfrm>
        </p:grpSpPr>
        <p:sp>
          <p:nvSpPr>
            <p:cNvPr id="644" name="Oval"/>
            <p:cNvSpPr/>
            <p:nvPr/>
          </p:nvSpPr>
          <p:spPr>
            <a:xfrm>
              <a:off x="0" y="0"/>
              <a:ext cx="1734742" cy="1874044"/>
            </a:xfrm>
            <a:prstGeom prst="ellipse">
              <a:avLst/>
            </a:prstGeom>
            <a:solidFill>
              <a:srgbClr val="A6AAA9">
                <a:alpha val="39876"/>
              </a:srgbClr>
            </a:solidFill>
            <a:ln w="9525" cap="flat">
              <a:solidFill>
                <a:srgbClr val="000000">
                  <a:alpha val="39876"/>
                </a:srgbClr>
              </a:solidFill>
              <a:prstDash val="solid"/>
              <a:round/>
            </a:ln>
            <a:effectLst/>
          </p:spPr>
          <p:txBody>
            <a:bodyPr wrap="square" lIns="50800" tIns="50800" rIns="50800" bIns="50800" numCol="1" anchor="ctr">
              <a:noAutofit/>
            </a:bodyPr>
            <a:lstStyle/>
            <a:p>
              <a:pPr marR="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645" name="Polygon"/>
            <p:cNvSpPr/>
            <p:nvPr/>
          </p:nvSpPr>
          <p:spPr>
            <a:xfrm>
              <a:off x="203057" y="254421"/>
              <a:ext cx="1328628" cy="1263602"/>
            </a:xfrm>
            <a:prstGeom prst="pentagon">
              <a:avLst/>
            </a:prstGeom>
            <a:solidFill>
              <a:srgbClr val="054109"/>
            </a:solidFill>
            <a:ln w="9525" cap="flat">
              <a:solidFill>
                <a:srgbClr val="000000"/>
              </a:solidFill>
              <a:prstDash val="solid"/>
              <a:round/>
            </a:ln>
            <a:effectLst/>
          </p:spPr>
          <p:txBody>
            <a:bodyPr wrap="square" lIns="50800" tIns="50800" rIns="50800" bIns="50800" numCol="1" anchor="ctr">
              <a:noAutofit/>
            </a:bodyPr>
            <a:lstStyle/>
            <a:p>
              <a:pPr marR="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646" name="M = 9.5…"/>
            <p:cNvSpPr txBox="1"/>
            <p:nvPr/>
          </p:nvSpPr>
          <p:spPr>
            <a:xfrm>
              <a:off x="1235766" y="2004330"/>
              <a:ext cx="3737778" cy="24119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M = 9.5</a:t>
              </a:r>
            </a:p>
            <a:p>
              <a: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Earthquake</a:t>
              </a:r>
            </a:p>
            <a:p>
              <a: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10</a:t>
              </a:r>
              <a:r>
                <a:rPr baseline="31999"/>
                <a:t>17 </a:t>
              </a:r>
              <a:r>
                <a:t>W lasting  </a:t>
              </a:r>
            </a:p>
            <a:p>
              <a: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100 s</a:t>
              </a:r>
            </a:p>
          </p:txBody>
        </p:sp>
      </p:grpSp>
      <p:grpSp>
        <p:nvGrpSpPr>
          <p:cNvPr id="651" name="Group"/>
          <p:cNvGrpSpPr/>
          <p:nvPr/>
        </p:nvGrpSpPr>
        <p:grpSpPr>
          <a:xfrm>
            <a:off x="12035828" y="4186289"/>
            <a:ext cx="4918541" cy="3743220"/>
            <a:chOff x="0" y="0"/>
            <a:chExt cx="4918539" cy="3743219"/>
          </a:xfrm>
        </p:grpSpPr>
        <p:sp>
          <p:nvSpPr>
            <p:cNvPr id="648" name="Oval"/>
            <p:cNvSpPr/>
            <p:nvPr/>
          </p:nvSpPr>
          <p:spPr>
            <a:xfrm>
              <a:off x="0" y="0"/>
              <a:ext cx="1734742" cy="1874047"/>
            </a:xfrm>
            <a:prstGeom prst="ellipse">
              <a:avLst/>
            </a:prstGeom>
            <a:solidFill>
              <a:srgbClr val="A6AAA9">
                <a:alpha val="40234"/>
              </a:srgbClr>
            </a:solidFill>
            <a:ln w="9525" cap="flat">
              <a:solidFill>
                <a:srgbClr val="000000">
                  <a:alpha val="40234"/>
                </a:srgbClr>
              </a:solidFill>
              <a:prstDash val="solid"/>
              <a:round/>
            </a:ln>
            <a:effectLst/>
          </p:spPr>
          <p:txBody>
            <a:bodyPr wrap="square" lIns="50800" tIns="50800" rIns="50800" bIns="50800" numCol="1" anchor="ctr">
              <a:noAutofit/>
            </a:bodyPr>
            <a:lstStyle/>
            <a:p>
              <a:pPr marR="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649" name="VEI 7…"/>
            <p:cNvSpPr txBox="1"/>
            <p:nvPr/>
          </p:nvSpPr>
          <p:spPr>
            <a:xfrm>
              <a:off x="1239971" y="1898163"/>
              <a:ext cx="3678569" cy="18450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VEI 7</a:t>
              </a:r>
            </a:p>
            <a:p>
              <a: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Tambora-Type </a:t>
              </a:r>
            </a:p>
            <a:p>
              <a: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Eruption</a:t>
              </a:r>
            </a:p>
          </p:txBody>
        </p:sp>
        <p:sp>
          <p:nvSpPr>
            <p:cNvPr id="650" name="Diamond"/>
            <p:cNvSpPr/>
            <p:nvPr/>
          </p:nvSpPr>
          <p:spPr>
            <a:xfrm>
              <a:off x="232370" y="302021"/>
              <a:ext cx="1270002" cy="1270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solidFill>
              <a:srgbClr val="570706"/>
            </a:solidFill>
            <a:ln w="9525" cap="flat">
              <a:solidFill>
                <a:srgbClr val="000000"/>
              </a:solidFill>
              <a:prstDash val="solid"/>
              <a:round/>
            </a:ln>
            <a:effectLst/>
          </p:spPr>
          <p:txBody>
            <a:bodyPr wrap="square" lIns="50800" tIns="50800" rIns="50800" bIns="50800" numCol="1" anchor="ctr">
              <a:noAutofit/>
            </a:bodyPr>
            <a:lstStyle/>
            <a:p>
              <a:pPr marR="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grpSp>
      <p:grpSp>
        <p:nvGrpSpPr>
          <p:cNvPr id="655" name="Group"/>
          <p:cNvGrpSpPr/>
          <p:nvPr/>
        </p:nvGrpSpPr>
        <p:grpSpPr>
          <a:xfrm>
            <a:off x="19058929" y="739378"/>
            <a:ext cx="3950573" cy="2033286"/>
            <a:chOff x="0" y="0"/>
            <a:chExt cx="3950571" cy="2033285"/>
          </a:xfrm>
        </p:grpSpPr>
        <p:sp>
          <p:nvSpPr>
            <p:cNvPr id="652" name="Oval"/>
            <p:cNvSpPr/>
            <p:nvPr/>
          </p:nvSpPr>
          <p:spPr>
            <a:xfrm>
              <a:off x="-1" y="0"/>
              <a:ext cx="1734743" cy="1874046"/>
            </a:xfrm>
            <a:prstGeom prst="ellipse">
              <a:avLst/>
            </a:prstGeom>
            <a:solidFill>
              <a:srgbClr val="A6AAA9">
                <a:alpha val="40234"/>
              </a:srgbClr>
            </a:solidFill>
            <a:ln w="9525" cap="flat">
              <a:solidFill>
                <a:srgbClr val="000000">
                  <a:alpha val="40234"/>
                </a:srgbClr>
              </a:solidFill>
              <a:prstDash val="solid"/>
              <a:round/>
            </a:ln>
            <a:effectLst/>
          </p:spPr>
          <p:txBody>
            <a:bodyPr wrap="square" lIns="50800" tIns="50800" rIns="50800" bIns="50800" numCol="1" anchor="ctr">
              <a:noAutofit/>
            </a:bodyPr>
            <a:lstStyle/>
            <a:p>
              <a:pPr marR="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653" name="2 km…"/>
            <p:cNvSpPr txBox="1"/>
            <p:nvPr/>
          </p:nvSpPr>
          <p:spPr>
            <a:xfrm>
              <a:off x="1623735" y="755157"/>
              <a:ext cx="2326837" cy="12781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2 km </a:t>
              </a:r>
            </a:p>
            <a:p>
              <a: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impactor</a:t>
              </a:r>
            </a:p>
          </p:txBody>
        </p:sp>
        <p:sp>
          <p:nvSpPr>
            <p:cNvPr id="654" name="Star"/>
            <p:cNvSpPr/>
            <p:nvPr/>
          </p:nvSpPr>
          <p:spPr>
            <a:xfrm>
              <a:off x="203057" y="305211"/>
              <a:ext cx="1328628" cy="1263602"/>
            </a:xfrm>
            <a:prstGeom prst="star5">
              <a:avLst>
                <a:gd name="adj" fmla="val 19100"/>
                <a:gd name="hf" fmla="val 105146"/>
                <a:gd name="vf" fmla="val 110557"/>
              </a:avLst>
            </a:prstGeom>
            <a:solidFill>
              <a:srgbClr val="773F9B"/>
            </a:solidFill>
            <a:ln w="9525" cap="flat">
              <a:solidFill>
                <a:srgbClr val="000000"/>
              </a:solidFill>
              <a:prstDash val="solid"/>
              <a:round/>
            </a:ln>
            <a:effectLst/>
          </p:spPr>
          <p:txBody>
            <a:bodyPr wrap="square" lIns="50800" tIns="50800" rIns="50800" bIns="50800" numCol="1" anchor="ctr">
              <a:noAutofit/>
            </a:bodyPr>
            <a:lstStyle/>
            <a:p>
              <a:pPr marR="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grpSp>
      <p:sp>
        <p:nvSpPr>
          <p:cNvPr id="656" name="Oval"/>
          <p:cNvSpPr/>
          <p:nvPr/>
        </p:nvSpPr>
        <p:spPr>
          <a:xfrm>
            <a:off x="3881038" y="1296991"/>
            <a:ext cx="5246904" cy="4312758"/>
          </a:xfrm>
          <a:prstGeom prst="ellipse">
            <a:avLst/>
          </a:prstGeom>
          <a:ln w="114300">
            <a:solidFill>
              <a:srgbClr val="921400"/>
            </a:solidFill>
            <a:miter lim="400000"/>
          </a:ln>
        </p:spPr>
        <p:txBody>
          <a:bodyPr lIns="50800" tIns="50800" rIns="50800" bIns="50800" anchor="ctr"/>
          <a:lstStyle/>
          <a:p>
            <a:pPr algn="ctr" defTabSz="8001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57"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sp>
        <p:nvSpPr>
          <p:cNvPr id="658" name="The Homo sapiens: Cataclysmic Virus (HCV) in the Earth’s Life-Support System"/>
          <p:cNvSpPr txBox="1"/>
          <p:nvPr/>
        </p:nvSpPr>
        <p:spPr>
          <a:xfrm>
            <a:off x="3336612" y="8822090"/>
            <a:ext cx="18180305" cy="711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atin typeface="Helvetica Light"/>
                <a:ea typeface="Helvetica Light"/>
                <a:cs typeface="Helvetica Light"/>
                <a:sym typeface="Helvetica Light"/>
              </a:defRPr>
            </a:lvl1pPr>
          </a:lstStyle>
          <a:p>
            <a:pPr/>
            <a:r>
              <a:t>The Homo sapiens: Cataclysmic Virus (HCV) in the Earth’s Life-Support System </a:t>
            </a:r>
          </a:p>
        </p:txBody>
      </p:sp>
      <p:grpSp>
        <p:nvGrpSpPr>
          <p:cNvPr id="661" name="Can the “virus” transform itself into the “healer”?"/>
          <p:cNvGrpSpPr/>
          <p:nvPr/>
        </p:nvGrpSpPr>
        <p:grpSpPr>
          <a:xfrm>
            <a:off x="3349521" y="9709970"/>
            <a:ext cx="20654569" cy="2186584"/>
            <a:chOff x="0" y="0"/>
            <a:chExt cx="20654567" cy="2186583"/>
          </a:xfrm>
        </p:grpSpPr>
        <p:sp>
          <p:nvSpPr>
            <p:cNvPr id="659" name="Rounded Rectangle"/>
            <p:cNvSpPr/>
            <p:nvPr/>
          </p:nvSpPr>
          <p:spPr>
            <a:xfrm>
              <a:off x="0" y="0"/>
              <a:ext cx="20654568" cy="2186584"/>
            </a:xfrm>
            <a:prstGeom prst="roundRect">
              <a:avLst>
                <a:gd name="adj" fmla="val 8712"/>
              </a:avLst>
            </a:prstGeom>
            <a:solidFill>
              <a:srgbClr val="443A36"/>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76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660" name="Can the “virus” transform itself into the “healer”?"/>
            <p:cNvSpPr txBox="1"/>
            <p:nvPr/>
          </p:nvSpPr>
          <p:spPr>
            <a:xfrm>
              <a:off x="55794" y="483691"/>
              <a:ext cx="20542980" cy="1219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1130300">
                <a:defRPr sz="76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lvl1pPr>
            </a:lstStyle>
            <a:p>
              <a:pPr/>
              <a:r>
                <a:t>Can the “virus” transform itself into the “healer”?</a:t>
              </a:r>
            </a:p>
          </p:txBody>
        </p:sp>
      </p:grpSp>
      <p:sp>
        <p:nvSpPr>
          <p:cNvPr id="662" name="Humans: A major hazard?"/>
          <p:cNvSpPr txBox="1"/>
          <p:nvPr/>
        </p:nvSpPr>
        <p:spPr>
          <a:xfrm>
            <a:off x="-2" y="29828"/>
            <a:ext cx="24384004" cy="7874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500">
                <a:latin typeface="Helvetica Light"/>
                <a:ea typeface="Helvetica Light"/>
                <a:cs typeface="Helvetica Light"/>
                <a:sym typeface="Helvetica Light"/>
              </a:defRPr>
            </a:lvl1pPr>
          </a:lstStyle>
          <a:p>
            <a:pPr/>
            <a:r>
              <a:t>  Humans: A major hazard?</a:t>
            </a:r>
          </a:p>
        </p:txBody>
      </p:sp>
      <p:pic>
        <p:nvPicPr>
          <p:cNvPr id="663" name="Mari_Logo1.jpg" descr="Mari_Logo1.jpg"/>
          <p:cNvPicPr>
            <a:picLocks noChangeAspect="1"/>
          </p:cNvPicPr>
          <p:nvPr/>
        </p:nvPicPr>
        <p:blipFill>
          <a:blip r:embed="rId2">
            <a:extLst/>
          </a:blip>
          <a:stretch>
            <a:fillRect/>
          </a:stretch>
        </p:blipFill>
        <p:spPr>
          <a:xfrm>
            <a:off x="23455571" y="91975"/>
            <a:ext cx="933018" cy="765475"/>
          </a:xfrm>
          <a:prstGeom prst="rect">
            <a:avLst/>
          </a:prstGeom>
          <a:ln w="12700">
            <a:miter lim="400000"/>
          </a:ln>
        </p:spPr>
      </p:pic>
      <p:sp>
        <p:nvSpPr>
          <p:cNvPr id="664" name="Square"/>
          <p:cNvSpPr/>
          <p:nvPr/>
        </p:nvSpPr>
        <p:spPr>
          <a:xfrm>
            <a:off x="10871200" y="-1670855"/>
            <a:ext cx="1270000" cy="1270003"/>
          </a:xfrm>
          <a:prstGeom prst="rect">
            <a:avLst/>
          </a:prstGeom>
          <a:gradFill>
            <a:gsLst>
              <a:gs pos="0">
                <a:schemeClr val="accent1"/>
              </a:gs>
              <a:gs pos="100000">
                <a:srgbClr val="094593"/>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Tree>
  </p:cSld>
  <p:clrMapOvr>
    <a:masterClrMapping/>
  </p:clrMapOvr>
  <mc:AlternateContent xmlns:mc="http://schemas.openxmlformats.org/markup-compatibility/2006">
    <mc:Choice xmlns:p14="http://schemas.microsoft.com/office/powerpoint/2010/main" Requires="p14">
      <p:transition spd="fast" advClick="1" p14:dur="50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597"/>
                                        </p:tgtEl>
                                        <p:attrNameLst>
                                          <p:attrName>style.visibility</p:attrName>
                                        </p:attrNameLst>
                                      </p:cBhvr>
                                      <p:to>
                                        <p:strVal val="visible"/>
                                      </p:to>
                                    </p:set>
                                    <p:animEffect filter="fade" transition="in">
                                      <p:cBhvr>
                                        <p:cTn id="7" dur="1000"/>
                                        <p:tgtEl>
                                          <p:spTgt spid="597"/>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634"/>
                                        </p:tgtEl>
                                        <p:attrNameLst>
                                          <p:attrName>style.visibility</p:attrName>
                                        </p:attrNameLst>
                                      </p:cBhvr>
                                      <p:to>
                                        <p:strVal val="visible"/>
                                      </p:to>
                                    </p:set>
                                    <p:animEffect filter="fade" transition="in">
                                      <p:cBhvr>
                                        <p:cTn id="11" dur="1000"/>
                                        <p:tgtEl>
                                          <p:spTgt spid="634"/>
                                        </p:tgtEl>
                                      </p:cBhvr>
                                    </p:animEffect>
                                  </p:childTnLst>
                                </p:cTn>
                              </p:par>
                            </p:childTnLst>
                          </p:cTn>
                        </p:par>
                        <p:par>
                          <p:cTn id="12" fill="hold">
                            <p:stCondLst>
                              <p:cond delay="2000"/>
                            </p:stCondLst>
                            <p:childTnLst>
                              <p:par>
                                <p:cTn id="13" presetClass="entr" nodeType="afterEffect" presetID="10" grpId="3" fill="hold">
                                  <p:stCondLst>
                                    <p:cond delay="0"/>
                                  </p:stCondLst>
                                  <p:iterate type="el" backwards="0">
                                    <p:tmAbs val="0"/>
                                  </p:iterate>
                                  <p:childTnLst>
                                    <p:set>
                                      <p:cBhvr>
                                        <p:cTn id="14" fill="hold"/>
                                        <p:tgtEl>
                                          <p:spTgt spid="647"/>
                                        </p:tgtEl>
                                        <p:attrNameLst>
                                          <p:attrName>style.visibility</p:attrName>
                                        </p:attrNameLst>
                                      </p:cBhvr>
                                      <p:to>
                                        <p:strVal val="visible"/>
                                      </p:to>
                                    </p:set>
                                    <p:animEffect filter="fade" transition="in">
                                      <p:cBhvr>
                                        <p:cTn id="15" dur="1000"/>
                                        <p:tgtEl>
                                          <p:spTgt spid="647"/>
                                        </p:tgtEl>
                                      </p:cBhvr>
                                    </p:animEffect>
                                  </p:childTnLst>
                                </p:cTn>
                              </p:par>
                            </p:childTnLst>
                          </p:cTn>
                        </p:par>
                        <p:par>
                          <p:cTn id="16" fill="hold">
                            <p:stCondLst>
                              <p:cond delay="3000"/>
                            </p:stCondLst>
                            <p:childTnLst>
                              <p:par>
                                <p:cTn id="17" presetClass="entr" nodeType="afterEffect" presetID="10" grpId="4" fill="hold">
                                  <p:stCondLst>
                                    <p:cond delay="0"/>
                                  </p:stCondLst>
                                  <p:iterate type="el" backwards="0">
                                    <p:tmAbs val="0"/>
                                  </p:iterate>
                                  <p:childTnLst>
                                    <p:set>
                                      <p:cBhvr>
                                        <p:cTn id="18" fill="hold"/>
                                        <p:tgtEl>
                                          <p:spTgt spid="651"/>
                                        </p:tgtEl>
                                        <p:attrNameLst>
                                          <p:attrName>style.visibility</p:attrName>
                                        </p:attrNameLst>
                                      </p:cBhvr>
                                      <p:to>
                                        <p:strVal val="visible"/>
                                      </p:to>
                                    </p:set>
                                    <p:animEffect filter="fade" transition="in">
                                      <p:cBhvr>
                                        <p:cTn id="19" dur="1000"/>
                                        <p:tgtEl>
                                          <p:spTgt spid="651"/>
                                        </p:tgtEl>
                                      </p:cBhvr>
                                    </p:animEffect>
                                  </p:childTnLst>
                                </p:cTn>
                              </p:par>
                            </p:childTnLst>
                          </p:cTn>
                        </p:par>
                        <p:par>
                          <p:cTn id="20" fill="hold">
                            <p:stCondLst>
                              <p:cond delay="4000"/>
                            </p:stCondLst>
                            <p:childTnLst>
                              <p:par>
                                <p:cTn id="21" presetClass="entr" nodeType="afterEffect" presetID="10" grpId="5" fill="hold">
                                  <p:stCondLst>
                                    <p:cond delay="0"/>
                                  </p:stCondLst>
                                  <p:iterate type="el" backwards="0">
                                    <p:tmAbs val="0"/>
                                  </p:iterate>
                                  <p:childTnLst>
                                    <p:set>
                                      <p:cBhvr>
                                        <p:cTn id="22" fill="hold"/>
                                        <p:tgtEl>
                                          <p:spTgt spid="643"/>
                                        </p:tgtEl>
                                        <p:attrNameLst>
                                          <p:attrName>style.visibility</p:attrName>
                                        </p:attrNameLst>
                                      </p:cBhvr>
                                      <p:to>
                                        <p:strVal val="visible"/>
                                      </p:to>
                                    </p:set>
                                    <p:animEffect filter="fade" transition="in">
                                      <p:cBhvr>
                                        <p:cTn id="23" dur="1000"/>
                                        <p:tgtEl>
                                          <p:spTgt spid="643"/>
                                        </p:tgtEl>
                                      </p:cBhvr>
                                    </p:animEffect>
                                  </p:childTnLst>
                                </p:cTn>
                              </p:par>
                            </p:childTnLst>
                          </p:cTn>
                        </p:par>
                        <p:par>
                          <p:cTn id="24" fill="hold">
                            <p:stCondLst>
                              <p:cond delay="5000"/>
                            </p:stCondLst>
                            <p:childTnLst>
                              <p:par>
                                <p:cTn id="25" presetClass="entr" nodeType="afterEffect" presetID="10" grpId="6" fill="hold">
                                  <p:stCondLst>
                                    <p:cond delay="0"/>
                                  </p:stCondLst>
                                  <p:iterate type="el" backwards="0">
                                    <p:tmAbs val="0"/>
                                  </p:iterate>
                                  <p:childTnLst>
                                    <p:set>
                                      <p:cBhvr>
                                        <p:cTn id="26" fill="hold"/>
                                        <p:tgtEl>
                                          <p:spTgt spid="655"/>
                                        </p:tgtEl>
                                        <p:attrNameLst>
                                          <p:attrName>style.visibility</p:attrName>
                                        </p:attrNameLst>
                                      </p:cBhvr>
                                      <p:to>
                                        <p:strVal val="visible"/>
                                      </p:to>
                                    </p:set>
                                    <p:animEffect filter="fade" transition="in">
                                      <p:cBhvr>
                                        <p:cTn id="27" dur="1000"/>
                                        <p:tgtEl>
                                          <p:spTgt spid="655"/>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7" fill="hold">
                                  <p:stCondLst>
                                    <p:cond delay="0"/>
                                  </p:stCondLst>
                                  <p:iterate type="el" backwards="0">
                                    <p:tmAbs val="0"/>
                                  </p:iterate>
                                  <p:childTnLst>
                                    <p:set>
                                      <p:cBhvr>
                                        <p:cTn id="31" fill="hold"/>
                                        <p:tgtEl>
                                          <p:spTgt spid="638"/>
                                        </p:tgtEl>
                                        <p:attrNameLst>
                                          <p:attrName>style.visibility</p:attrName>
                                        </p:attrNameLst>
                                      </p:cBhvr>
                                      <p:to>
                                        <p:strVal val="visible"/>
                                      </p:to>
                                    </p:set>
                                    <p:animEffect filter="fade" transition="in">
                                      <p:cBhvr>
                                        <p:cTn id="32" dur="1000"/>
                                        <p:tgtEl>
                                          <p:spTgt spid="638"/>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8" fill="hold">
                                  <p:stCondLst>
                                    <p:cond delay="0"/>
                                  </p:stCondLst>
                                  <p:iterate type="el" backwards="0">
                                    <p:tmAbs val="0"/>
                                  </p:iterate>
                                  <p:childTnLst>
                                    <p:set>
                                      <p:cBhvr>
                                        <p:cTn id="36" fill="hold"/>
                                        <p:tgtEl>
                                          <p:spTgt spid="639"/>
                                        </p:tgtEl>
                                        <p:attrNameLst>
                                          <p:attrName>style.visibility</p:attrName>
                                        </p:attrNameLst>
                                      </p:cBhvr>
                                      <p:to>
                                        <p:strVal val="visible"/>
                                      </p:to>
                                    </p:set>
                                    <p:animEffect filter="fade" transition="in">
                                      <p:cBhvr>
                                        <p:cTn id="37" dur="1000"/>
                                        <p:tgtEl>
                                          <p:spTgt spid="639"/>
                                        </p:tgtEl>
                                      </p:cBhvr>
                                    </p:animEffect>
                                  </p:childTnLst>
                                </p:cTn>
                              </p:par>
                            </p:childTnLst>
                          </p:cTn>
                        </p:par>
                        <p:par>
                          <p:cTn id="38" fill="hold">
                            <p:stCondLst>
                              <p:cond delay="1000"/>
                            </p:stCondLst>
                            <p:childTnLst>
                              <p:par>
                                <p:cTn id="39" presetClass="entr" nodeType="afterEffect" presetID="10" grpId="9" fill="hold">
                                  <p:stCondLst>
                                    <p:cond delay="0"/>
                                  </p:stCondLst>
                                  <p:iterate type="el" backwards="0">
                                    <p:tmAbs val="0"/>
                                  </p:iterate>
                                  <p:childTnLst>
                                    <p:set>
                                      <p:cBhvr>
                                        <p:cTn id="40" fill="hold"/>
                                        <p:tgtEl>
                                          <p:spTgt spid="656"/>
                                        </p:tgtEl>
                                        <p:attrNameLst>
                                          <p:attrName>style.visibility</p:attrName>
                                        </p:attrNameLst>
                                      </p:cBhvr>
                                      <p:to>
                                        <p:strVal val="visible"/>
                                      </p:to>
                                    </p:set>
                                    <p:animEffect filter="fade" transition="in">
                                      <p:cBhvr>
                                        <p:cTn id="41" dur="1000"/>
                                        <p:tgtEl>
                                          <p:spTgt spid="656"/>
                                        </p:tgtEl>
                                      </p:cBhvr>
                                    </p:animEffect>
                                  </p:childTnLst>
                                </p:cTn>
                              </p:par>
                            </p:childTnLst>
                          </p:cTn>
                        </p:par>
                        <p:par>
                          <p:cTn id="42" fill="hold">
                            <p:stCondLst>
                              <p:cond delay="2000"/>
                            </p:stCondLst>
                            <p:childTnLst>
                              <p:par>
                                <p:cTn id="43" presetClass="entr" nodeType="afterEffect" presetID="10" grpId="10" fill="hold">
                                  <p:stCondLst>
                                    <p:cond delay="0"/>
                                  </p:stCondLst>
                                  <p:iterate type="el" backwards="0">
                                    <p:tmAbs val="0"/>
                                  </p:iterate>
                                  <p:childTnLst>
                                    <p:set>
                                      <p:cBhvr>
                                        <p:cTn id="44" fill="hold"/>
                                        <p:tgtEl>
                                          <p:spTgt spid="658"/>
                                        </p:tgtEl>
                                        <p:attrNameLst>
                                          <p:attrName>style.visibility</p:attrName>
                                        </p:attrNameLst>
                                      </p:cBhvr>
                                      <p:to>
                                        <p:strVal val="visible"/>
                                      </p:to>
                                    </p:set>
                                    <p:animEffect filter="fade" transition="in">
                                      <p:cBhvr>
                                        <p:cTn id="45" dur="1000"/>
                                        <p:tgtEl>
                                          <p:spTgt spid="658"/>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ID="10" grpId="11" fill="hold">
                                  <p:stCondLst>
                                    <p:cond delay="0"/>
                                  </p:stCondLst>
                                  <p:iterate type="el" backwards="0">
                                    <p:tmAbs val="0"/>
                                  </p:iterate>
                                  <p:childTnLst>
                                    <p:set>
                                      <p:cBhvr>
                                        <p:cTn id="49" fill="hold"/>
                                        <p:tgtEl>
                                          <p:spTgt spid="661"/>
                                        </p:tgtEl>
                                        <p:attrNameLst>
                                          <p:attrName>style.visibility</p:attrName>
                                        </p:attrNameLst>
                                      </p:cBhvr>
                                      <p:to>
                                        <p:strVal val="visible"/>
                                      </p:to>
                                    </p:set>
                                    <p:animEffect filter="fade" transition="in">
                                      <p:cBhvr>
                                        <p:cTn id="50" dur="1000"/>
                                        <p:tgtEl>
                                          <p:spTgt spid="6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3" grpId="5"/>
      <p:bldP build="whole" bldLvl="1" animBg="1" rev="0" advAuto="0" spid="597" grpId="1"/>
      <p:bldP build="whole" bldLvl="1" animBg="1" rev="0" advAuto="0" spid="634" grpId="2"/>
      <p:bldP build="whole" bldLvl="1" animBg="1" rev="0" advAuto="0" spid="661" grpId="11"/>
      <p:bldP build="whole" bldLvl="1" animBg="1" rev="0" advAuto="0" spid="656" grpId="9"/>
      <p:bldP build="whole" bldLvl="1" animBg="1" rev="0" advAuto="0" spid="655" grpId="6"/>
      <p:bldP build="whole" bldLvl="1" animBg="1" rev="0" advAuto="0" spid="647" grpId="3"/>
      <p:bldP build="whole" bldLvl="1" animBg="1" rev="0" advAuto="0" spid="639" grpId="8"/>
      <p:bldP build="whole" bldLvl="1" animBg="1" rev="0" advAuto="0" spid="651" grpId="4"/>
      <p:bldP build="whole" bldLvl="1" animBg="1" rev="0" advAuto="0" spid="658" grpId="10"/>
      <p:bldP build="whole" bldLvl="1" animBg="1" rev="0" advAuto="0" spid="638" grpId="7"/>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grpSp>
        <p:nvGrpSpPr>
          <p:cNvPr id="670" name="Group"/>
          <p:cNvGrpSpPr/>
          <p:nvPr/>
        </p:nvGrpSpPr>
        <p:grpSpPr>
          <a:xfrm>
            <a:off x="5704440" y="1468238"/>
            <a:ext cx="12796078" cy="11788862"/>
            <a:chOff x="0" y="0"/>
            <a:chExt cx="12796077" cy="11788860"/>
          </a:xfrm>
        </p:grpSpPr>
        <p:grpSp>
          <p:nvGrpSpPr>
            <p:cNvPr id="668" name="Group"/>
            <p:cNvGrpSpPr/>
            <p:nvPr/>
          </p:nvGrpSpPr>
          <p:grpSpPr>
            <a:xfrm>
              <a:off x="-1" y="22141"/>
              <a:ext cx="11699678" cy="11766720"/>
              <a:chOff x="0" y="0"/>
              <a:chExt cx="11699676" cy="11766718"/>
            </a:xfrm>
          </p:grpSpPr>
          <p:pic>
            <p:nvPicPr>
              <p:cNvPr id="666" name="rockstrom_2014_boundaries_figure.tiff" descr="rockstrom_2014_boundaries_figure.tiff"/>
              <p:cNvPicPr>
                <a:picLocks noChangeAspect="1"/>
              </p:cNvPicPr>
              <p:nvPr/>
            </p:nvPicPr>
            <p:blipFill>
              <a:blip r:embed="rId2">
                <a:extLst/>
              </a:blip>
              <a:stretch>
                <a:fillRect/>
              </a:stretch>
            </p:blipFill>
            <p:spPr>
              <a:xfrm>
                <a:off x="54798" y="0"/>
                <a:ext cx="11644879" cy="11766720"/>
              </a:xfrm>
              <a:prstGeom prst="rect">
                <a:avLst/>
              </a:prstGeom>
              <a:ln w="12700" cap="flat">
                <a:noFill/>
                <a:miter lim="400000"/>
              </a:ln>
              <a:effectLst/>
            </p:spPr>
          </p:pic>
          <p:sp>
            <p:nvSpPr>
              <p:cNvPr id="667" name="Rockstrom and Klum, 2015"/>
              <p:cNvSpPr txBox="1"/>
              <p:nvPr/>
            </p:nvSpPr>
            <p:spPr>
              <a:xfrm>
                <a:off x="-1" y="10988759"/>
                <a:ext cx="5718873" cy="609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25500">
                  <a:spcBef>
                    <a:spcPts val="1400"/>
                  </a:spcBef>
                  <a:defRPr i="1" sz="3400">
                    <a:solidFill>
                      <a:srgbClr val="1A5078"/>
                    </a:solidFill>
                    <a:latin typeface="Trebuchet MS"/>
                    <a:ea typeface="Trebuchet MS"/>
                    <a:cs typeface="Trebuchet MS"/>
                    <a:sym typeface="Trebuchet MS"/>
                  </a:defRPr>
                </a:lvl1pPr>
              </a:lstStyle>
              <a:p>
                <a:pPr/>
                <a:r>
                  <a:t>Rockstrom and Klum, 2015</a:t>
                </a:r>
              </a:p>
            </p:txBody>
          </p:sp>
        </p:grpSp>
        <p:sp>
          <p:nvSpPr>
            <p:cNvPr id="669" name="Rectangle"/>
            <p:cNvSpPr/>
            <p:nvPr/>
          </p:nvSpPr>
          <p:spPr>
            <a:xfrm>
              <a:off x="11211751" y="-1"/>
              <a:ext cx="1584327" cy="11496975"/>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grpSp>
      <p:sp>
        <p:nvSpPr>
          <p:cNvPr id="671"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672" name="Mari_Logo1.jpg" descr="Mari_Logo1.jpg"/>
          <p:cNvPicPr>
            <a:picLocks noChangeAspect="1"/>
          </p:cNvPicPr>
          <p:nvPr/>
        </p:nvPicPr>
        <p:blipFill>
          <a:blip r:embed="rId3">
            <a:extLst/>
          </a:blip>
          <a:stretch>
            <a:fillRect/>
          </a:stretch>
        </p:blipFill>
        <p:spPr>
          <a:xfrm>
            <a:off x="23455571" y="91975"/>
            <a:ext cx="933018" cy="765475"/>
          </a:xfrm>
          <a:prstGeom prst="rect">
            <a:avLst/>
          </a:prstGeom>
          <a:ln w="12700">
            <a:miter lim="400000"/>
          </a:ln>
        </p:spPr>
      </p:pic>
      <p:pic>
        <p:nvPicPr>
          <p:cNvPr id="673" name="image4.png" descr="image4.png"/>
          <p:cNvPicPr>
            <a:picLocks noChangeAspect="1"/>
          </p:cNvPicPr>
          <p:nvPr/>
        </p:nvPicPr>
        <p:blipFill>
          <a:blip r:embed="rId4">
            <a:extLst/>
          </a:blip>
          <a:srcRect l="33018" t="34378" r="34440" b="29321"/>
          <a:stretch>
            <a:fillRect/>
          </a:stretch>
        </p:blipFill>
        <p:spPr>
          <a:xfrm>
            <a:off x="15333575" y="987374"/>
            <a:ext cx="5319772" cy="3630190"/>
          </a:xfrm>
          <a:prstGeom prst="rect">
            <a:avLst/>
          </a:prstGeom>
          <a:ln w="12700">
            <a:miter lim="400000"/>
          </a:ln>
        </p:spPr>
      </p:pic>
      <p:pic>
        <p:nvPicPr>
          <p:cNvPr id="674" name="https://upload.wikimedia.org/wikipedia/commons/thumb/f/fe/Nitrogen_Cycle.svg/800px-Nitrogen_Cycle.svg.png" descr="https://upload.wikimedia.org/wikipedia/commons/thumb/f/fe/Nitrogen_Cycle.svg/800px-Nitrogen_Cycle.svg.png"/>
          <p:cNvPicPr>
            <a:picLocks noChangeAspect="1"/>
          </p:cNvPicPr>
          <p:nvPr/>
        </p:nvPicPr>
        <p:blipFill>
          <a:blip r:embed="rId5">
            <a:extLst/>
          </a:blip>
          <a:stretch>
            <a:fillRect/>
          </a:stretch>
        </p:blipFill>
        <p:spPr>
          <a:xfrm>
            <a:off x="29698" y="3290861"/>
            <a:ext cx="6194185" cy="4645640"/>
          </a:xfrm>
          <a:prstGeom prst="rect">
            <a:avLst/>
          </a:prstGeom>
          <a:ln w="12700">
            <a:miter lim="400000"/>
          </a:ln>
        </p:spPr>
      </p:pic>
      <p:pic>
        <p:nvPicPr>
          <p:cNvPr id="675" name="image7.png" descr="image7.png"/>
          <p:cNvPicPr>
            <a:picLocks noChangeAspect="1"/>
          </p:cNvPicPr>
          <p:nvPr/>
        </p:nvPicPr>
        <p:blipFill>
          <a:blip r:embed="rId6">
            <a:extLst/>
          </a:blip>
          <a:stretch>
            <a:fillRect/>
          </a:stretch>
        </p:blipFill>
        <p:spPr>
          <a:xfrm>
            <a:off x="30765" y="7940424"/>
            <a:ext cx="6192051" cy="4470834"/>
          </a:xfrm>
          <a:prstGeom prst="rect">
            <a:avLst/>
          </a:prstGeom>
          <a:ln w="12700">
            <a:miter lim="400000"/>
          </a:ln>
        </p:spPr>
      </p:pic>
      <p:sp>
        <p:nvSpPr>
          <p:cNvPr id="676" name="The Holocene was a “safe operating space for humanity”"/>
          <p:cNvSpPr txBox="1"/>
          <p:nvPr/>
        </p:nvSpPr>
        <p:spPr>
          <a:xfrm>
            <a:off x="104080" y="1011038"/>
            <a:ext cx="14020802" cy="635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defRPr sz="4200">
                <a:latin typeface="Helvetica Light"/>
                <a:ea typeface="Helvetica Light"/>
                <a:cs typeface="Helvetica Light"/>
                <a:sym typeface="Helvetica Light"/>
              </a:defRPr>
            </a:lvl1pPr>
          </a:lstStyle>
          <a:p>
            <a:pPr/>
            <a:r>
              <a:t>The Holocene was a “safe operating space for humanity”</a:t>
            </a:r>
          </a:p>
        </p:txBody>
      </p:sp>
      <p:grpSp>
        <p:nvGrpSpPr>
          <p:cNvPr id="679" name="Group"/>
          <p:cNvGrpSpPr/>
          <p:nvPr/>
        </p:nvGrpSpPr>
        <p:grpSpPr>
          <a:xfrm>
            <a:off x="19049" y="1804417"/>
            <a:ext cx="7674014" cy="5278537"/>
            <a:chOff x="0" y="0"/>
            <a:chExt cx="7674013" cy="5278535"/>
          </a:xfrm>
        </p:grpSpPr>
        <p:pic>
          <p:nvPicPr>
            <p:cNvPr id="677" name="extinction.tiff" descr="extinction.tiff"/>
            <p:cNvPicPr>
              <a:picLocks noChangeAspect="1"/>
            </p:cNvPicPr>
            <p:nvPr/>
          </p:nvPicPr>
          <p:blipFill>
            <a:blip r:embed="rId7">
              <a:extLst/>
            </a:blip>
            <a:stretch>
              <a:fillRect/>
            </a:stretch>
          </p:blipFill>
          <p:spPr>
            <a:xfrm>
              <a:off x="-1" y="0"/>
              <a:ext cx="7592905" cy="5278537"/>
            </a:xfrm>
            <a:prstGeom prst="rect">
              <a:avLst/>
            </a:prstGeom>
            <a:ln w="12700" cap="flat">
              <a:noFill/>
              <a:miter lim="400000"/>
            </a:ln>
            <a:effectLst/>
          </p:spPr>
        </p:pic>
        <p:sp>
          <p:nvSpPr>
            <p:cNvPr id="678" name="https://www.youtube.com/watch?v=gPq9YAg9mfc&amp;feature=youtu.be"/>
            <p:cNvSpPr txBox="1"/>
            <p:nvPr/>
          </p:nvSpPr>
          <p:spPr>
            <a:xfrm>
              <a:off x="1294829" y="4193678"/>
              <a:ext cx="6379185" cy="3841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6" tIns="71436" rIns="71436" bIns="71436" numCol="1" anchor="ctr">
              <a:spAutoFit/>
            </a:bodyPr>
            <a:lstStyle>
              <a:lvl1pPr algn="ctr" defTabSz="584200">
                <a:defRPr sz="1600" u="sng">
                  <a:solidFill>
                    <a:srgbClr val="0000FF"/>
                  </a:solidFill>
                  <a:uFill>
                    <a:solidFill>
                      <a:srgbClr val="0000FF"/>
                    </a:solidFill>
                  </a:uFill>
                  <a:latin typeface="Helvetica Light"/>
                  <a:ea typeface="Helvetica Light"/>
                  <a:cs typeface="Helvetica Light"/>
                  <a:sym typeface="Helvetica Light"/>
                  <a:hlinkClick r:id="rId8" invalidUrl="" action="" tgtFrame="" tooltip="" history="1" highlightClick="0" endSnd="0"/>
                </a:defRPr>
              </a:lvl1pPr>
            </a:lstStyle>
            <a:p>
              <a:pPr>
                <a:defRPr>
                  <a:solidFill>
                    <a:srgbClr val="000000"/>
                  </a:solidFill>
                  <a:uFillTx/>
                </a:defRPr>
              </a:pPr>
              <a:r>
                <a:rPr>
                  <a:solidFill>
                    <a:srgbClr val="0000FF"/>
                  </a:solidFill>
                  <a:uFill>
                    <a:solidFill>
                      <a:srgbClr val="0000FF"/>
                    </a:solidFill>
                  </a:uFill>
                  <a:hlinkClick r:id="rId8" invalidUrl="" action="" tgtFrame="" tooltip="" history="1" highlightClick="0" endSnd="0"/>
                </a:rPr>
                <a:t>https://www.youtube.com/watch?v=gPq9YAg9mfc&amp;feature=youtu.be</a:t>
              </a:r>
            </a:p>
          </p:txBody>
        </p:sp>
      </p:grpSp>
      <p:pic>
        <p:nvPicPr>
          <p:cNvPr id="680" name="nature11018-f2" descr="nature11018-f2"/>
          <p:cNvPicPr>
            <a:picLocks noChangeAspect="1"/>
          </p:cNvPicPr>
          <p:nvPr/>
        </p:nvPicPr>
        <p:blipFill>
          <a:blip r:embed="rId9">
            <a:extLst/>
          </a:blip>
          <a:stretch>
            <a:fillRect/>
          </a:stretch>
        </p:blipFill>
        <p:spPr>
          <a:xfrm>
            <a:off x="-374392" y="7043650"/>
            <a:ext cx="7382950" cy="5691025"/>
          </a:xfrm>
          <a:prstGeom prst="rect">
            <a:avLst/>
          </a:prstGeom>
          <a:ln w="12700">
            <a:miter lim="400000"/>
          </a:ln>
        </p:spPr>
      </p:pic>
      <p:sp>
        <p:nvSpPr>
          <p:cNvPr id="681" name="Arrow"/>
          <p:cNvSpPr/>
          <p:nvPr/>
        </p:nvSpPr>
        <p:spPr>
          <a:xfrm rot="20266003">
            <a:off x="5864471" y="6616879"/>
            <a:ext cx="3762031" cy="1270002"/>
          </a:xfrm>
          <a:prstGeom prst="rightArrow">
            <a:avLst>
              <a:gd name="adj1" fmla="val 32000"/>
              <a:gd name="adj2" fmla="val 64000"/>
            </a:avLst>
          </a:prstGeom>
          <a:solidFill>
            <a:srgbClr val="A6AAA9"/>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lgn="ctr" defTabSz="584200">
              <a:defRPr sz="3200">
                <a:solidFill>
                  <a:srgbClr val="FFFFFF"/>
                </a:solidFill>
                <a:latin typeface="Helvetica Light"/>
                <a:ea typeface="Helvetica Light"/>
                <a:cs typeface="Helvetica Light"/>
                <a:sym typeface="Helvetica Light"/>
              </a:defRPr>
            </a:pPr>
          </a:p>
        </p:txBody>
      </p:sp>
      <p:sp>
        <p:nvSpPr>
          <p:cNvPr id="682" name="Arrow"/>
          <p:cNvSpPr/>
          <p:nvPr/>
        </p:nvSpPr>
        <p:spPr>
          <a:xfrm rot="2370337">
            <a:off x="4985698" y="7656876"/>
            <a:ext cx="6497133" cy="1270002"/>
          </a:xfrm>
          <a:prstGeom prst="rightArrow">
            <a:avLst>
              <a:gd name="adj1" fmla="val 32000"/>
              <a:gd name="adj2" fmla="val 64000"/>
            </a:avLst>
          </a:prstGeom>
          <a:solidFill>
            <a:srgbClr val="A6AAA9"/>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lgn="ctr" defTabSz="584200">
              <a:defRPr sz="3200">
                <a:solidFill>
                  <a:srgbClr val="FFFFFF"/>
                </a:solidFill>
                <a:latin typeface="Helvetica Light"/>
                <a:ea typeface="Helvetica Light"/>
                <a:cs typeface="Helvetica Light"/>
                <a:sym typeface="Helvetica Light"/>
              </a:defRPr>
            </a:pPr>
          </a:p>
        </p:txBody>
      </p:sp>
      <p:sp>
        <p:nvSpPr>
          <p:cNvPr id="683" name="Arrow"/>
          <p:cNvSpPr/>
          <p:nvPr/>
        </p:nvSpPr>
        <p:spPr>
          <a:xfrm rot="21304061">
            <a:off x="5616562" y="9349268"/>
            <a:ext cx="3837882" cy="1270002"/>
          </a:xfrm>
          <a:prstGeom prst="rightArrow">
            <a:avLst>
              <a:gd name="adj1" fmla="val 32000"/>
              <a:gd name="adj2" fmla="val 64000"/>
            </a:avLst>
          </a:prstGeom>
          <a:solidFill>
            <a:srgbClr val="A6AAA9"/>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lgn="ctr" defTabSz="584200">
              <a:defRPr sz="3200">
                <a:solidFill>
                  <a:srgbClr val="FFFFFF"/>
                </a:solidFill>
                <a:latin typeface="Helvetica Light"/>
                <a:ea typeface="Helvetica Light"/>
                <a:cs typeface="Helvetica Light"/>
                <a:sym typeface="Helvetica Light"/>
              </a:defRPr>
            </a:pPr>
          </a:p>
        </p:txBody>
      </p:sp>
      <p:sp>
        <p:nvSpPr>
          <p:cNvPr id="684" name="Arrow"/>
          <p:cNvSpPr/>
          <p:nvPr/>
        </p:nvSpPr>
        <p:spPr>
          <a:xfrm rot="20266003">
            <a:off x="6822847" y="2885883"/>
            <a:ext cx="2770456" cy="1270002"/>
          </a:xfrm>
          <a:prstGeom prst="rightArrow">
            <a:avLst>
              <a:gd name="adj1" fmla="val 32000"/>
              <a:gd name="adj2" fmla="val 64000"/>
            </a:avLst>
          </a:prstGeom>
          <a:solidFill>
            <a:srgbClr val="A6AAA9"/>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lgn="ctr" defTabSz="584200">
              <a:defRPr sz="3200">
                <a:solidFill>
                  <a:srgbClr val="FFFFFF"/>
                </a:solidFill>
                <a:latin typeface="Helvetica Light"/>
                <a:ea typeface="Helvetica Light"/>
                <a:cs typeface="Helvetica Light"/>
                <a:sym typeface="Helvetica Light"/>
              </a:defRPr>
            </a:pPr>
          </a:p>
        </p:txBody>
      </p:sp>
      <p:sp>
        <p:nvSpPr>
          <p:cNvPr id="685" name="Arrow"/>
          <p:cNvSpPr/>
          <p:nvPr/>
        </p:nvSpPr>
        <p:spPr>
          <a:xfrm rot="9086423">
            <a:off x="11482234" y="3479555"/>
            <a:ext cx="5102061" cy="1270002"/>
          </a:xfrm>
          <a:prstGeom prst="rightArrow">
            <a:avLst>
              <a:gd name="adj1" fmla="val 32000"/>
              <a:gd name="adj2" fmla="val 64000"/>
            </a:avLst>
          </a:prstGeom>
          <a:solidFill>
            <a:srgbClr val="A6AAA9"/>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lgn="ctr" defTabSz="584200">
              <a:defRPr sz="3200">
                <a:solidFill>
                  <a:srgbClr val="FFFFFF"/>
                </a:solidFill>
                <a:latin typeface="Helvetica Light"/>
                <a:ea typeface="Helvetica Light"/>
                <a:cs typeface="Helvetica Light"/>
                <a:sym typeface="Helvetica Light"/>
              </a:defRPr>
            </a:pPr>
          </a:p>
        </p:txBody>
      </p:sp>
      <p:sp>
        <p:nvSpPr>
          <p:cNvPr id="686" name="Current extinction rates:…"/>
          <p:cNvSpPr txBox="1"/>
          <p:nvPr/>
        </p:nvSpPr>
        <p:spPr>
          <a:xfrm>
            <a:off x="-7622" y="6697663"/>
            <a:ext cx="12697453" cy="242887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p>
            <a:pPr defTabSz="584200">
              <a:defRPr sz="5000">
                <a:latin typeface="Helvetica Light"/>
                <a:ea typeface="Helvetica Light"/>
                <a:cs typeface="Helvetica Light"/>
                <a:sym typeface="Helvetica Light"/>
              </a:defRPr>
            </a:pPr>
            <a:r>
              <a:t>Current extinction rates:</a:t>
            </a:r>
          </a:p>
          <a:p>
            <a:pPr defTabSz="584200">
              <a:defRPr sz="5000">
                <a:latin typeface="Helvetica Light"/>
                <a:ea typeface="Helvetica Light"/>
                <a:cs typeface="Helvetica Light"/>
                <a:sym typeface="Helvetica Light"/>
              </a:defRPr>
            </a:pPr>
            <a:r>
              <a:t>     300 times background rate for birds</a:t>
            </a:r>
          </a:p>
          <a:p>
            <a:pPr defTabSz="584200">
              <a:defRPr sz="5000">
                <a:latin typeface="Helvetica Light"/>
                <a:ea typeface="Helvetica Light"/>
                <a:cs typeface="Helvetica Light"/>
                <a:sym typeface="Helvetica Light"/>
              </a:defRPr>
            </a:pPr>
            <a:r>
              <a:t>80,000 times background rate for mammals  </a:t>
            </a:r>
          </a:p>
        </p:txBody>
      </p:sp>
      <p:pic>
        <p:nvPicPr>
          <p:cNvPr id="687" name="image9.jpg" descr="image9.jpg"/>
          <p:cNvPicPr>
            <a:picLocks noChangeAspect="1"/>
          </p:cNvPicPr>
          <p:nvPr/>
        </p:nvPicPr>
        <p:blipFill>
          <a:blip r:embed="rId10">
            <a:extLst/>
          </a:blip>
          <a:srcRect l="4137" t="2255" r="0" b="2255"/>
          <a:stretch>
            <a:fillRect/>
          </a:stretch>
        </p:blipFill>
        <p:spPr>
          <a:xfrm>
            <a:off x="12311760" y="8708511"/>
            <a:ext cx="11995513" cy="5087995"/>
          </a:xfrm>
          <a:prstGeom prst="rect">
            <a:avLst/>
          </a:prstGeom>
          <a:ln w="12700">
            <a:miter lim="400000"/>
          </a:ln>
        </p:spPr>
      </p:pic>
      <p:grpSp>
        <p:nvGrpSpPr>
          <p:cNvPr id="690" name="Group"/>
          <p:cNvGrpSpPr/>
          <p:nvPr/>
        </p:nvGrpSpPr>
        <p:grpSpPr>
          <a:xfrm>
            <a:off x="15773400" y="4732075"/>
            <a:ext cx="8382000" cy="5842002"/>
            <a:chOff x="0" y="0"/>
            <a:chExt cx="8382000" cy="5842001"/>
          </a:xfrm>
        </p:grpSpPr>
        <p:pic>
          <p:nvPicPr>
            <p:cNvPr id="688" name="F4.large.jpg" descr="F4.large.jpg"/>
            <p:cNvPicPr>
              <a:picLocks noChangeAspect="1"/>
            </p:cNvPicPr>
            <p:nvPr/>
          </p:nvPicPr>
          <p:blipFill>
            <a:blip r:embed="rId11">
              <a:extLst/>
            </a:blip>
            <a:stretch>
              <a:fillRect/>
            </a:stretch>
          </p:blipFill>
          <p:spPr>
            <a:xfrm>
              <a:off x="0" y="0"/>
              <a:ext cx="8382000" cy="5842002"/>
            </a:xfrm>
            <a:prstGeom prst="rect">
              <a:avLst/>
            </a:prstGeom>
            <a:ln w="12700" cap="flat">
              <a:noFill/>
              <a:miter lim="400000"/>
            </a:ln>
            <a:effectLst/>
          </p:spPr>
        </p:pic>
        <p:sp>
          <p:nvSpPr>
            <p:cNvPr id="689" name="Rothman, 2017"/>
            <p:cNvSpPr txBox="1"/>
            <p:nvPr/>
          </p:nvSpPr>
          <p:spPr>
            <a:xfrm>
              <a:off x="5430092" y="4877687"/>
              <a:ext cx="2719538"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i="1" sz="3000">
                  <a:latin typeface="+mn-lt"/>
                  <a:ea typeface="+mn-ea"/>
                  <a:cs typeface="+mn-cs"/>
                  <a:sym typeface="Helvetica"/>
                </a:defRPr>
              </a:lvl1pPr>
            </a:lstStyle>
            <a:p>
              <a:pPr/>
              <a:r>
                <a:t>Rothman, 2017</a:t>
              </a:r>
            </a:p>
          </p:txBody>
        </p:sp>
      </p:grpSp>
      <p:sp>
        <p:nvSpPr>
          <p:cNvPr id="691" name="“We are the asteroid …”"/>
          <p:cNvSpPr txBox="1"/>
          <p:nvPr/>
        </p:nvSpPr>
        <p:spPr>
          <a:xfrm>
            <a:off x="2988336" y="-1004146"/>
            <a:ext cx="4849485"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FFFFFF"/>
                </a:solidFill>
                <a:latin typeface="+mn-lt"/>
                <a:ea typeface="+mn-ea"/>
                <a:cs typeface="+mn-cs"/>
                <a:sym typeface="Helvetica"/>
              </a:defRPr>
            </a:lvl1pPr>
          </a:lstStyle>
          <a:p>
            <a:pPr/>
            <a:r>
              <a:t>“We are the asteroid …”</a:t>
            </a:r>
          </a:p>
        </p:txBody>
      </p:sp>
      <p:grpSp>
        <p:nvGrpSpPr>
          <p:cNvPr id="694" name="“We are the asteroid …”"/>
          <p:cNvGrpSpPr/>
          <p:nvPr/>
        </p:nvGrpSpPr>
        <p:grpSpPr>
          <a:xfrm>
            <a:off x="7700411" y="4311701"/>
            <a:ext cx="6596263" cy="1926949"/>
            <a:chOff x="0" y="0"/>
            <a:chExt cx="6596261" cy="1926948"/>
          </a:xfrm>
        </p:grpSpPr>
        <p:sp>
          <p:nvSpPr>
            <p:cNvPr id="692" name="Quote Bubble"/>
            <p:cNvSpPr/>
            <p:nvPr/>
          </p:nvSpPr>
          <p:spPr>
            <a:xfrm>
              <a:off x="0" y="0"/>
              <a:ext cx="6596262" cy="1926949"/>
            </a:xfrm>
            <a:prstGeom prst="wedgeEllipseCallout">
              <a:avLst>
                <a:gd name="adj1" fmla="val -110450"/>
                <a:gd name="adj2" fmla="val -28434"/>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a:ea typeface="Helvetica Neue"/>
                  <a:cs typeface="Helvetica Neue"/>
                  <a:sym typeface="Helvetica Neue"/>
                </a:defRPr>
              </a:pPr>
            </a:p>
          </p:txBody>
        </p:sp>
        <p:sp>
          <p:nvSpPr>
            <p:cNvPr id="693" name="“We are the asteroid …”"/>
            <p:cNvSpPr txBox="1"/>
            <p:nvPr/>
          </p:nvSpPr>
          <p:spPr>
            <a:xfrm>
              <a:off x="965999" y="347930"/>
              <a:ext cx="4664263" cy="1231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1130300">
                <a:defRPr sz="3800">
                  <a:effectLst>
                    <a:outerShdw sx="100000" sy="100000" kx="0" ky="0" algn="b" rotWithShape="0" blurRad="25400" dist="23998" dir="2700000">
                      <a:srgbClr val="000000">
                        <a:alpha val="31033"/>
                      </a:srgbClr>
                    </a:outerShdw>
                  </a:effectLst>
                  <a:latin typeface="Helvetica Neue"/>
                  <a:ea typeface="Helvetica Neue"/>
                  <a:cs typeface="Helvetica Neue"/>
                  <a:sym typeface="Helvetica Neue"/>
                </a:defRPr>
              </a:lvl1pPr>
            </a:lstStyle>
            <a:p>
              <a:pPr/>
              <a:r>
                <a:t>“We are the asteroid …”</a:t>
              </a:r>
            </a:p>
          </p:txBody>
        </p:sp>
      </p:grpSp>
      <p:pic>
        <p:nvPicPr>
          <p:cNvPr id="695" name="column20_figure2.tiff" descr="column20_figure2.tiff"/>
          <p:cNvPicPr>
            <a:picLocks noChangeAspect="1"/>
          </p:cNvPicPr>
          <p:nvPr/>
        </p:nvPicPr>
        <p:blipFill>
          <a:blip r:embed="rId12">
            <a:extLst/>
          </a:blip>
          <a:stretch>
            <a:fillRect/>
          </a:stretch>
        </p:blipFill>
        <p:spPr>
          <a:xfrm>
            <a:off x="40175" y="1824207"/>
            <a:ext cx="12500259" cy="11788859"/>
          </a:xfrm>
          <a:prstGeom prst="rect">
            <a:avLst/>
          </a:prstGeom>
          <a:ln w="12700">
            <a:miter lim="400000"/>
          </a:ln>
        </p:spPr>
      </p:pic>
      <p:sp>
        <p:nvSpPr>
          <p:cNvPr id="696" name="Arrow"/>
          <p:cNvSpPr/>
          <p:nvPr/>
        </p:nvSpPr>
        <p:spPr>
          <a:xfrm rot="9086423">
            <a:off x="10065308" y="5608877"/>
            <a:ext cx="5032288" cy="1270001"/>
          </a:xfrm>
          <a:prstGeom prst="rightArrow">
            <a:avLst>
              <a:gd name="adj1" fmla="val 32000"/>
              <a:gd name="adj2" fmla="val 64000"/>
            </a:avLst>
          </a:prstGeom>
          <a:solidFill>
            <a:srgbClr val="A6AAA9"/>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lgn="ctr" defTabSz="584200">
              <a:defRPr sz="3200">
                <a:solidFill>
                  <a:srgbClr val="FFFFFF"/>
                </a:solidFill>
                <a:latin typeface="Helvetica Light"/>
                <a:ea typeface="Helvetica Light"/>
                <a:cs typeface="Helvetica Light"/>
                <a:sym typeface="Helvetica Light"/>
              </a:defRPr>
            </a:pPr>
          </a:p>
        </p:txBody>
      </p:sp>
      <p:grpSp>
        <p:nvGrpSpPr>
          <p:cNvPr id="699" name="The urgent challenge of plastics…"/>
          <p:cNvGrpSpPr/>
          <p:nvPr/>
        </p:nvGrpSpPr>
        <p:grpSpPr>
          <a:xfrm>
            <a:off x="15262820" y="8601381"/>
            <a:ext cx="8775702" cy="4600171"/>
            <a:chOff x="0" y="0"/>
            <a:chExt cx="8775700" cy="4600169"/>
          </a:xfrm>
        </p:grpSpPr>
        <p:sp>
          <p:nvSpPr>
            <p:cNvPr id="697" name="Quote Bubble"/>
            <p:cNvSpPr/>
            <p:nvPr/>
          </p:nvSpPr>
          <p:spPr>
            <a:xfrm>
              <a:off x="0" y="0"/>
              <a:ext cx="8775701" cy="4600170"/>
            </a:xfrm>
            <a:prstGeom prst="wedgeEllipseCallout">
              <a:avLst>
                <a:gd name="adj1" fmla="val -125370"/>
                <a:gd name="adj2" fmla="val -40586"/>
              </a:avLst>
            </a:prstGeom>
            <a:solidFill>
              <a:srgbClr val="DCDEE0"/>
            </a:solidFill>
            <a:ln w="12700" cap="flat">
              <a:noFill/>
              <a:miter lim="400000"/>
            </a:ln>
            <a:effectLst>
              <a:outerShdw sx="100000" sy="100000" kx="0" ky="0" algn="b" rotWithShape="0" blurRad="50800" dist="25400" dir="5400000">
                <a:srgbClr val="000000">
                  <a:alpha val="50000"/>
                </a:srgbClr>
              </a:outerShdw>
            </a:effectLst>
          </p:spPr>
          <p:txBody>
            <a:bodyPr wrap="square" lIns="50800" tIns="50800" rIns="50800" bIns="50800" numCol="1" anchor="ctr">
              <a:noAutofit/>
            </a:bodyPr>
            <a:lstStyle/>
            <a:p>
              <a:pPr algn="ctr" defTabSz="584200">
                <a:defRPr sz="3200">
                  <a:latin typeface="Helvetica Light"/>
                  <a:ea typeface="Helvetica Light"/>
                  <a:cs typeface="Helvetica Light"/>
                  <a:sym typeface="Helvetica Light"/>
                </a:defRPr>
              </a:pPr>
            </a:p>
          </p:txBody>
        </p:sp>
        <p:sp>
          <p:nvSpPr>
            <p:cNvPr id="698" name="The urgent challenge of plastics…"/>
            <p:cNvSpPr txBox="1"/>
            <p:nvPr/>
          </p:nvSpPr>
          <p:spPr>
            <a:xfrm>
              <a:off x="1285171" y="780847"/>
              <a:ext cx="6205359" cy="30384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6" tIns="71436" rIns="71436" bIns="71436" numCol="1" anchor="ctr">
              <a:spAutoFit/>
            </a:bodyPr>
            <a:lstStyle/>
            <a:p>
              <a:pPr algn="ctr" defTabSz="584200">
                <a:defRPr b="1" sz="3200">
                  <a:latin typeface="+mn-lt"/>
                  <a:ea typeface="+mn-ea"/>
                  <a:cs typeface="+mn-cs"/>
                  <a:sym typeface="Helvetica"/>
                </a:defRPr>
              </a:pPr>
              <a:r>
                <a:t>The urgent challenge of plastics</a:t>
              </a:r>
            </a:p>
            <a:p>
              <a:pPr algn="ctr" defTabSz="584200">
                <a:defRPr sz="3200">
                  <a:latin typeface="Helvetica Light"/>
                  <a:ea typeface="Helvetica Light"/>
                  <a:cs typeface="Helvetica Light"/>
                  <a:sym typeface="Helvetica Light"/>
                </a:defRPr>
              </a:pPr>
              <a:r>
                <a:t>448 Million tons in 2015</a:t>
              </a:r>
            </a:p>
            <a:p>
              <a:pPr algn="ctr" defTabSz="584200">
                <a:defRPr sz="3200">
                  <a:latin typeface="Helvetica Light"/>
                  <a:ea typeface="Helvetica Light"/>
                  <a:cs typeface="Helvetica Light"/>
                  <a:sym typeface="Helvetica Light"/>
                </a:defRPr>
              </a:pPr>
              <a:r>
                <a:t>Average use time: 5 years</a:t>
              </a:r>
            </a:p>
            <a:p>
              <a:pPr algn="ctr" defTabSz="584200">
                <a:defRPr sz="3200">
                  <a:latin typeface="Helvetica Light"/>
                  <a:ea typeface="Helvetica Light"/>
                  <a:cs typeface="Helvetica Light"/>
                  <a:sym typeface="Helvetica Light"/>
                </a:defRPr>
              </a:pPr>
              <a:r>
                <a:t>Average lifetime: 1000-5000 years</a:t>
              </a:r>
            </a:p>
          </p:txBody>
        </p:sp>
      </p:grpSp>
      <p:grpSp>
        <p:nvGrpSpPr>
          <p:cNvPr id="702" name="Group"/>
          <p:cNvGrpSpPr/>
          <p:nvPr/>
        </p:nvGrpSpPr>
        <p:grpSpPr>
          <a:xfrm>
            <a:off x="2246731" y="3444214"/>
            <a:ext cx="12641846" cy="10235819"/>
            <a:chOff x="0" y="0"/>
            <a:chExt cx="12641845" cy="10235817"/>
          </a:xfrm>
        </p:grpSpPr>
        <p:pic>
          <p:nvPicPr>
            <p:cNvPr id="700" name="3320.jpg" descr="3320.jpg"/>
            <p:cNvPicPr>
              <a:picLocks noChangeAspect="1"/>
            </p:cNvPicPr>
            <p:nvPr/>
          </p:nvPicPr>
          <p:blipFill>
            <a:blip r:embed="rId13">
              <a:extLst/>
            </a:blip>
            <a:stretch>
              <a:fillRect/>
            </a:stretch>
          </p:blipFill>
          <p:spPr>
            <a:xfrm>
              <a:off x="0" y="0"/>
              <a:ext cx="12641846" cy="10235818"/>
            </a:xfrm>
            <a:prstGeom prst="rect">
              <a:avLst/>
            </a:prstGeom>
            <a:ln w="12700" cap="flat">
              <a:noFill/>
              <a:miter lim="400000"/>
            </a:ln>
            <a:effectLst/>
          </p:spPr>
        </p:pic>
        <p:sp>
          <p:nvSpPr>
            <p:cNvPr id="701" name="Sargassum"/>
            <p:cNvSpPr txBox="1"/>
            <p:nvPr/>
          </p:nvSpPr>
          <p:spPr>
            <a:xfrm>
              <a:off x="2161300" y="583130"/>
              <a:ext cx="2362412" cy="635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500">
                  <a:latin typeface="+mn-lt"/>
                  <a:ea typeface="+mn-ea"/>
                  <a:cs typeface="+mn-cs"/>
                  <a:sym typeface="Helvetica"/>
                </a:defRPr>
              </a:lvl1pPr>
            </a:lstStyle>
            <a:p>
              <a:pPr/>
              <a:r>
                <a:t>Sargassum</a:t>
              </a:r>
            </a:p>
          </p:txBody>
        </p:sp>
      </p:grpSp>
      <p:sp>
        <p:nvSpPr>
          <p:cNvPr id="703" name="From a “Safe Operating Space” into the Unknown"/>
          <p:cNvSpPr txBox="1"/>
          <p:nvPr/>
        </p:nvSpPr>
        <p:spPr>
          <a:xfrm>
            <a:off x="158699" y="68312"/>
            <a:ext cx="1347292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From a “Safe Operating Space” into the Unknown </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676"/>
                                        </p:tgtEl>
                                        <p:attrNameLst>
                                          <p:attrName>style.visibility</p:attrName>
                                        </p:attrNameLst>
                                      </p:cBhvr>
                                      <p:to>
                                        <p:strVal val="visible"/>
                                      </p:to>
                                    </p:set>
                                    <p:animEffect filter="fade" transition="in">
                                      <p:cBhvr>
                                        <p:cTn id="7" dur="1000"/>
                                        <p:tgtEl>
                                          <p:spTgt spid="676"/>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670"/>
                                        </p:tgtEl>
                                        <p:attrNameLst>
                                          <p:attrName>style.visibility</p:attrName>
                                        </p:attrNameLst>
                                      </p:cBhvr>
                                      <p:to>
                                        <p:strVal val="visible"/>
                                      </p:to>
                                    </p:set>
                                    <p:animEffect filter="fade" transition="in">
                                      <p:cBhvr>
                                        <p:cTn id="11" dur="1000"/>
                                        <p:tgtEl>
                                          <p:spTgt spid="670"/>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680"/>
                                        </p:tgtEl>
                                        <p:attrNameLst>
                                          <p:attrName>style.visibility</p:attrName>
                                        </p:attrNameLst>
                                      </p:cBhvr>
                                      <p:to>
                                        <p:strVal val="visible"/>
                                      </p:to>
                                    </p:set>
                                    <p:animEffect filter="fade" transition="in">
                                      <p:cBhvr>
                                        <p:cTn id="16" dur="1000"/>
                                        <p:tgtEl>
                                          <p:spTgt spid="680"/>
                                        </p:tgtEl>
                                      </p:cBhvr>
                                    </p:animEffect>
                                  </p:childTnLst>
                                </p:cTn>
                              </p:par>
                            </p:childTnLst>
                          </p:cTn>
                        </p:par>
                        <p:par>
                          <p:cTn id="17" fill="hold">
                            <p:stCondLst>
                              <p:cond delay="1000"/>
                            </p:stCondLst>
                            <p:childTnLst>
                              <p:par>
                                <p:cTn id="18" presetClass="entr" nodeType="afterEffect" presetID="10" grpId="4" fill="hold">
                                  <p:stCondLst>
                                    <p:cond delay="0"/>
                                  </p:stCondLst>
                                  <p:iterate type="el" backwards="0">
                                    <p:tmAbs val="0"/>
                                  </p:iterate>
                                  <p:childTnLst>
                                    <p:set>
                                      <p:cBhvr>
                                        <p:cTn id="19" fill="hold"/>
                                        <p:tgtEl>
                                          <p:spTgt spid="681"/>
                                        </p:tgtEl>
                                        <p:attrNameLst>
                                          <p:attrName>style.visibility</p:attrName>
                                        </p:attrNameLst>
                                      </p:cBhvr>
                                      <p:to>
                                        <p:strVal val="visible"/>
                                      </p:to>
                                    </p:set>
                                    <p:animEffect filter="fade" transition="in">
                                      <p:cBhvr>
                                        <p:cTn id="20" dur="1000"/>
                                        <p:tgtEl>
                                          <p:spTgt spid="681"/>
                                        </p:tgtEl>
                                      </p:cBhvr>
                                    </p:animEffect>
                                  </p:childTnLst>
                                </p:cTn>
                              </p:par>
                            </p:childTnLst>
                          </p:cTn>
                        </p:par>
                      </p:childTnLst>
                    </p:cTn>
                  </p:par>
                  <p:par>
                    <p:cTn id="21" fill="hold">
                      <p:stCondLst>
                        <p:cond delay="indefinite"/>
                      </p:stCondLst>
                      <p:childTnLst>
                        <p:par>
                          <p:cTn id="22" fill="hold">
                            <p:stCondLst>
                              <p:cond delay="0"/>
                            </p:stCondLst>
                            <p:childTnLst>
                              <p:par>
                                <p:cTn id="23" presetClass="exit" nodeType="clickEffect" presetID="10" grpId="5" fill="hold">
                                  <p:stCondLst>
                                    <p:cond delay="0"/>
                                  </p:stCondLst>
                                  <p:iterate type="el" backwards="0">
                                    <p:tmAbs val="0"/>
                                  </p:iterate>
                                  <p:childTnLst>
                                    <p:animEffect filter="fade" transition="out">
                                      <p:cBhvr>
                                        <p:cTn id="24" dur="1000" fill="hold"/>
                                        <p:tgtEl>
                                          <p:spTgt spid="680"/>
                                        </p:tgtEl>
                                      </p:cBhvr>
                                    </p:animEffect>
                                    <p:set>
                                      <p:cBhvr>
                                        <p:cTn id="25" fill="hold">
                                          <p:stCondLst>
                                            <p:cond delay="999"/>
                                          </p:stCondLst>
                                        </p:cTn>
                                        <p:tgtEl>
                                          <p:spTgt spid="680"/>
                                        </p:tgtEl>
                                        <p:attrNameLst>
                                          <p:attrName>style.visibility</p:attrName>
                                        </p:attrNameLst>
                                      </p:cBhvr>
                                      <p:to>
                                        <p:strVal val="hidden"/>
                                      </p:to>
                                    </p:set>
                                  </p:childTnLst>
                                </p:cTn>
                              </p:par>
                            </p:childTnLst>
                          </p:cTn>
                        </p:par>
                        <p:par>
                          <p:cTn id="26" fill="hold">
                            <p:stCondLst>
                              <p:cond delay="1000"/>
                            </p:stCondLst>
                            <p:childTnLst>
                              <p:par>
                                <p:cTn id="27" presetClass="exit" nodeType="afterEffect" presetID="10" grpId="6" fill="hold">
                                  <p:stCondLst>
                                    <p:cond delay="0"/>
                                  </p:stCondLst>
                                  <p:iterate type="el" backwards="0">
                                    <p:tmAbs val="0"/>
                                  </p:iterate>
                                  <p:childTnLst>
                                    <p:animEffect filter="fade" transition="out">
                                      <p:cBhvr>
                                        <p:cTn id="28" dur="1000" fill="hold"/>
                                        <p:tgtEl>
                                          <p:spTgt spid="681"/>
                                        </p:tgtEl>
                                      </p:cBhvr>
                                    </p:animEffect>
                                    <p:set>
                                      <p:cBhvr>
                                        <p:cTn id="29" fill="hold">
                                          <p:stCondLst>
                                            <p:cond delay="999"/>
                                          </p:stCondLst>
                                        </p:cTn>
                                        <p:tgtEl>
                                          <p:spTgt spid="681"/>
                                        </p:tgtEl>
                                        <p:attrNameLst>
                                          <p:attrName>style.visibility</p:attrName>
                                        </p:attrNameLst>
                                      </p:cBhvr>
                                      <p:to>
                                        <p:strVal val="hidden"/>
                                      </p:to>
                                    </p:set>
                                  </p:childTnLst>
                                </p:cTn>
                              </p:par>
                            </p:childTnLst>
                          </p:cTn>
                        </p:par>
                        <p:par>
                          <p:cTn id="30" fill="hold">
                            <p:stCondLst>
                              <p:cond delay="2000"/>
                            </p:stCondLst>
                            <p:childTnLst>
                              <p:par>
                                <p:cTn id="31" presetClass="entr" nodeType="afterEffect" presetID="10" grpId="7" fill="hold">
                                  <p:stCondLst>
                                    <p:cond delay="0"/>
                                  </p:stCondLst>
                                  <p:iterate type="el" backwards="0">
                                    <p:tmAbs val="0"/>
                                  </p:iterate>
                                  <p:childTnLst>
                                    <p:set>
                                      <p:cBhvr>
                                        <p:cTn id="32" fill="hold"/>
                                        <p:tgtEl>
                                          <p:spTgt spid="674"/>
                                        </p:tgtEl>
                                        <p:attrNameLst>
                                          <p:attrName>style.visibility</p:attrName>
                                        </p:attrNameLst>
                                      </p:cBhvr>
                                      <p:to>
                                        <p:strVal val="visible"/>
                                      </p:to>
                                    </p:set>
                                    <p:animEffect filter="fade" transition="in">
                                      <p:cBhvr>
                                        <p:cTn id="33" dur="1000"/>
                                        <p:tgtEl>
                                          <p:spTgt spid="674"/>
                                        </p:tgtEl>
                                      </p:cBhvr>
                                    </p:animEffect>
                                  </p:childTnLst>
                                </p:cTn>
                              </p:par>
                            </p:childTnLst>
                          </p:cTn>
                        </p:par>
                        <p:par>
                          <p:cTn id="34" fill="hold">
                            <p:stCondLst>
                              <p:cond delay="3000"/>
                            </p:stCondLst>
                            <p:childTnLst>
                              <p:par>
                                <p:cTn id="35" presetClass="entr" nodeType="afterEffect" presetID="10" grpId="8" fill="hold">
                                  <p:stCondLst>
                                    <p:cond delay="0"/>
                                  </p:stCondLst>
                                  <p:iterate type="el" backwards="0">
                                    <p:tmAbs val="0"/>
                                  </p:iterate>
                                  <p:childTnLst>
                                    <p:set>
                                      <p:cBhvr>
                                        <p:cTn id="36" fill="hold"/>
                                        <p:tgtEl>
                                          <p:spTgt spid="682"/>
                                        </p:tgtEl>
                                        <p:attrNameLst>
                                          <p:attrName>style.visibility</p:attrName>
                                        </p:attrNameLst>
                                      </p:cBhvr>
                                      <p:to>
                                        <p:strVal val="visible"/>
                                      </p:to>
                                    </p:set>
                                    <p:animEffect filter="fade" transition="in">
                                      <p:cBhvr>
                                        <p:cTn id="37" dur="1000"/>
                                        <p:tgtEl>
                                          <p:spTgt spid="682"/>
                                        </p:tgtEl>
                                      </p:cBhvr>
                                    </p:animEffect>
                                  </p:childTnLst>
                                </p:cTn>
                              </p:par>
                            </p:childTnLst>
                          </p:cTn>
                        </p:par>
                        <p:par>
                          <p:cTn id="38" fill="hold">
                            <p:stCondLst>
                              <p:cond delay="4000"/>
                            </p:stCondLst>
                            <p:childTnLst>
                              <p:par>
                                <p:cTn id="39" presetClass="entr" nodeType="afterEffect" presetID="10" grpId="9" fill="hold">
                                  <p:stCondLst>
                                    <p:cond delay="0"/>
                                  </p:stCondLst>
                                  <p:iterate type="el" backwards="0">
                                    <p:tmAbs val="0"/>
                                  </p:iterate>
                                  <p:childTnLst>
                                    <p:set>
                                      <p:cBhvr>
                                        <p:cTn id="40" fill="hold"/>
                                        <p:tgtEl>
                                          <p:spTgt spid="675"/>
                                        </p:tgtEl>
                                        <p:attrNameLst>
                                          <p:attrName>style.visibility</p:attrName>
                                        </p:attrNameLst>
                                      </p:cBhvr>
                                      <p:to>
                                        <p:strVal val="visible"/>
                                      </p:to>
                                    </p:set>
                                    <p:animEffect filter="fade" transition="in">
                                      <p:cBhvr>
                                        <p:cTn id="41" dur="1000"/>
                                        <p:tgtEl>
                                          <p:spTgt spid="675"/>
                                        </p:tgtEl>
                                      </p:cBhvr>
                                    </p:animEffect>
                                  </p:childTnLst>
                                </p:cTn>
                              </p:par>
                            </p:childTnLst>
                          </p:cTn>
                        </p:par>
                        <p:par>
                          <p:cTn id="42" fill="hold">
                            <p:stCondLst>
                              <p:cond delay="5000"/>
                            </p:stCondLst>
                            <p:childTnLst>
                              <p:par>
                                <p:cTn id="43" presetClass="entr" nodeType="afterEffect" presetID="10" grpId="10" fill="hold">
                                  <p:stCondLst>
                                    <p:cond delay="0"/>
                                  </p:stCondLst>
                                  <p:iterate type="el" backwards="0">
                                    <p:tmAbs val="0"/>
                                  </p:iterate>
                                  <p:childTnLst>
                                    <p:set>
                                      <p:cBhvr>
                                        <p:cTn id="44" fill="hold"/>
                                        <p:tgtEl>
                                          <p:spTgt spid="683"/>
                                        </p:tgtEl>
                                        <p:attrNameLst>
                                          <p:attrName>style.visibility</p:attrName>
                                        </p:attrNameLst>
                                      </p:cBhvr>
                                      <p:to>
                                        <p:strVal val="visible"/>
                                      </p:to>
                                    </p:set>
                                    <p:animEffect filter="fade" transition="in">
                                      <p:cBhvr>
                                        <p:cTn id="45" dur="1000"/>
                                        <p:tgtEl>
                                          <p:spTgt spid="683"/>
                                        </p:tgtEl>
                                      </p:cBhvr>
                                    </p:animEffect>
                                  </p:childTnLst>
                                </p:cTn>
                              </p:par>
                            </p:childTnLst>
                          </p:cTn>
                        </p:par>
                        <p:par>
                          <p:cTn id="46" fill="hold">
                            <p:stCondLst>
                              <p:cond delay="6000"/>
                            </p:stCondLst>
                            <p:childTnLst>
                              <p:par>
                                <p:cTn id="47" presetClass="entr" nodeType="afterEffect" presetID="10" grpId="11" fill="hold">
                                  <p:stCondLst>
                                    <p:cond delay="0"/>
                                  </p:stCondLst>
                                  <p:iterate type="el" backwards="0">
                                    <p:tmAbs val="0"/>
                                  </p:iterate>
                                  <p:childTnLst>
                                    <p:set>
                                      <p:cBhvr>
                                        <p:cTn id="48" fill="hold"/>
                                        <p:tgtEl>
                                          <p:spTgt spid="687"/>
                                        </p:tgtEl>
                                        <p:attrNameLst>
                                          <p:attrName>style.visibility</p:attrName>
                                        </p:attrNameLst>
                                      </p:cBhvr>
                                      <p:to>
                                        <p:strVal val="visible"/>
                                      </p:to>
                                    </p:set>
                                    <p:animEffect filter="fade" transition="in">
                                      <p:cBhvr>
                                        <p:cTn id="49" dur="1000"/>
                                        <p:tgtEl>
                                          <p:spTgt spid="687"/>
                                        </p:tgtEl>
                                      </p:cBhvr>
                                    </p:animEffect>
                                  </p:childTnLst>
                                </p:cTn>
                              </p:par>
                            </p:childTnLst>
                          </p:cTn>
                        </p:par>
                      </p:childTnLst>
                    </p:cTn>
                  </p:par>
                  <p:par>
                    <p:cTn id="50" fill="hold">
                      <p:stCondLst>
                        <p:cond delay="indefinite"/>
                      </p:stCondLst>
                      <p:childTnLst>
                        <p:par>
                          <p:cTn id="51" fill="hold">
                            <p:stCondLst>
                              <p:cond delay="0"/>
                            </p:stCondLst>
                            <p:childTnLst>
                              <p:par>
                                <p:cTn id="52" presetClass="exit" nodeType="clickEffect" presetID="10" grpId="12" fill="hold">
                                  <p:stCondLst>
                                    <p:cond delay="0"/>
                                  </p:stCondLst>
                                  <p:iterate type="el" backwards="0">
                                    <p:tmAbs val="0"/>
                                  </p:iterate>
                                  <p:childTnLst>
                                    <p:animEffect filter="fade" transition="out">
                                      <p:cBhvr>
                                        <p:cTn id="53" dur="1000" fill="hold"/>
                                        <p:tgtEl>
                                          <p:spTgt spid="687"/>
                                        </p:tgtEl>
                                      </p:cBhvr>
                                    </p:animEffect>
                                    <p:set>
                                      <p:cBhvr>
                                        <p:cTn id="54" fill="hold">
                                          <p:stCondLst>
                                            <p:cond delay="999"/>
                                          </p:stCondLst>
                                        </p:cTn>
                                        <p:tgtEl>
                                          <p:spTgt spid="687"/>
                                        </p:tgtEl>
                                        <p:attrNameLst>
                                          <p:attrName>style.visibility</p:attrName>
                                        </p:attrNameLst>
                                      </p:cBhvr>
                                      <p:to>
                                        <p:strVal val="hidden"/>
                                      </p:to>
                                    </p:set>
                                  </p:childTnLst>
                                </p:cTn>
                              </p:par>
                            </p:childTnLst>
                          </p:cTn>
                        </p:par>
                        <p:par>
                          <p:cTn id="55" fill="hold">
                            <p:stCondLst>
                              <p:cond delay="1000"/>
                            </p:stCondLst>
                            <p:childTnLst>
                              <p:par>
                                <p:cTn id="56" presetClass="exit" nodeType="afterEffect" presetID="10" grpId="13" fill="hold">
                                  <p:stCondLst>
                                    <p:cond delay="0"/>
                                  </p:stCondLst>
                                  <p:iterate type="el" backwards="0">
                                    <p:tmAbs val="0"/>
                                  </p:iterate>
                                  <p:childTnLst>
                                    <p:animEffect filter="fade" transition="out">
                                      <p:cBhvr>
                                        <p:cTn id="57" dur="1000" fill="hold"/>
                                        <p:tgtEl>
                                          <p:spTgt spid="674"/>
                                        </p:tgtEl>
                                      </p:cBhvr>
                                    </p:animEffect>
                                    <p:set>
                                      <p:cBhvr>
                                        <p:cTn id="58" fill="hold">
                                          <p:stCondLst>
                                            <p:cond delay="999"/>
                                          </p:stCondLst>
                                        </p:cTn>
                                        <p:tgtEl>
                                          <p:spTgt spid="674"/>
                                        </p:tgtEl>
                                        <p:attrNameLst>
                                          <p:attrName>style.visibility</p:attrName>
                                        </p:attrNameLst>
                                      </p:cBhvr>
                                      <p:to>
                                        <p:strVal val="hidden"/>
                                      </p:to>
                                    </p:set>
                                  </p:childTnLst>
                                </p:cTn>
                              </p:par>
                            </p:childTnLst>
                          </p:cTn>
                        </p:par>
                        <p:par>
                          <p:cTn id="59" fill="hold">
                            <p:stCondLst>
                              <p:cond delay="2000"/>
                            </p:stCondLst>
                            <p:childTnLst>
                              <p:par>
                                <p:cTn id="60" presetClass="exit" nodeType="afterEffect" presetID="10" grpId="14" fill="hold">
                                  <p:stCondLst>
                                    <p:cond delay="0"/>
                                  </p:stCondLst>
                                  <p:iterate type="el" backwards="0">
                                    <p:tmAbs val="0"/>
                                  </p:iterate>
                                  <p:childTnLst>
                                    <p:animEffect filter="fade" transition="out">
                                      <p:cBhvr>
                                        <p:cTn id="61" dur="1000" fill="hold"/>
                                        <p:tgtEl>
                                          <p:spTgt spid="682"/>
                                        </p:tgtEl>
                                      </p:cBhvr>
                                    </p:animEffect>
                                    <p:set>
                                      <p:cBhvr>
                                        <p:cTn id="62" fill="hold">
                                          <p:stCondLst>
                                            <p:cond delay="999"/>
                                          </p:stCondLst>
                                        </p:cTn>
                                        <p:tgtEl>
                                          <p:spTgt spid="682"/>
                                        </p:tgtEl>
                                        <p:attrNameLst>
                                          <p:attrName>style.visibility</p:attrName>
                                        </p:attrNameLst>
                                      </p:cBhvr>
                                      <p:to>
                                        <p:strVal val="hidden"/>
                                      </p:to>
                                    </p:set>
                                  </p:childTnLst>
                                </p:cTn>
                              </p:par>
                            </p:childTnLst>
                          </p:cTn>
                        </p:par>
                        <p:par>
                          <p:cTn id="63" fill="hold">
                            <p:stCondLst>
                              <p:cond delay="3000"/>
                            </p:stCondLst>
                            <p:childTnLst>
                              <p:par>
                                <p:cTn id="64" presetClass="exit" nodeType="afterEffect" presetID="10" grpId="15" fill="hold">
                                  <p:stCondLst>
                                    <p:cond delay="0"/>
                                  </p:stCondLst>
                                  <p:iterate type="el" backwards="0">
                                    <p:tmAbs val="0"/>
                                  </p:iterate>
                                  <p:childTnLst>
                                    <p:animEffect filter="fade" transition="out">
                                      <p:cBhvr>
                                        <p:cTn id="65" dur="500" fill="hold"/>
                                        <p:tgtEl>
                                          <p:spTgt spid="675"/>
                                        </p:tgtEl>
                                      </p:cBhvr>
                                    </p:animEffect>
                                    <p:set>
                                      <p:cBhvr>
                                        <p:cTn id="66" fill="hold">
                                          <p:stCondLst>
                                            <p:cond delay="499"/>
                                          </p:stCondLst>
                                        </p:cTn>
                                        <p:tgtEl>
                                          <p:spTgt spid="675"/>
                                        </p:tgtEl>
                                        <p:attrNameLst>
                                          <p:attrName>style.visibility</p:attrName>
                                        </p:attrNameLst>
                                      </p:cBhvr>
                                      <p:to>
                                        <p:strVal val="hidden"/>
                                      </p:to>
                                    </p:set>
                                  </p:childTnLst>
                                </p:cTn>
                              </p:par>
                            </p:childTnLst>
                          </p:cTn>
                        </p:par>
                        <p:par>
                          <p:cTn id="67" fill="hold">
                            <p:stCondLst>
                              <p:cond delay="3500"/>
                            </p:stCondLst>
                            <p:childTnLst>
                              <p:par>
                                <p:cTn id="68" presetClass="exit" nodeType="afterEffect" presetID="10" grpId="16" fill="hold">
                                  <p:stCondLst>
                                    <p:cond delay="0"/>
                                  </p:stCondLst>
                                  <p:iterate type="el" backwards="0">
                                    <p:tmAbs val="0"/>
                                  </p:iterate>
                                  <p:childTnLst>
                                    <p:animEffect filter="fade" transition="out">
                                      <p:cBhvr>
                                        <p:cTn id="69" dur="1000" fill="hold"/>
                                        <p:tgtEl>
                                          <p:spTgt spid="683"/>
                                        </p:tgtEl>
                                      </p:cBhvr>
                                    </p:animEffect>
                                    <p:set>
                                      <p:cBhvr>
                                        <p:cTn id="70" fill="hold">
                                          <p:stCondLst>
                                            <p:cond delay="999"/>
                                          </p:stCondLst>
                                        </p:cTn>
                                        <p:tgtEl>
                                          <p:spTgt spid="683"/>
                                        </p:tgtEl>
                                        <p:attrNameLst>
                                          <p:attrName>style.visibility</p:attrName>
                                        </p:attrNameLst>
                                      </p:cBhvr>
                                      <p:to>
                                        <p:strVal val="hidden"/>
                                      </p:to>
                                    </p:set>
                                  </p:childTnLst>
                                </p:cTn>
                              </p:par>
                            </p:childTnLst>
                          </p:cTn>
                        </p:par>
                        <p:par>
                          <p:cTn id="71" fill="hold">
                            <p:stCondLst>
                              <p:cond delay="4500"/>
                            </p:stCondLst>
                            <p:childTnLst>
                              <p:par>
                                <p:cTn id="72" presetClass="entr" nodeType="afterEffect" presetID="10" grpId="17" fill="hold">
                                  <p:stCondLst>
                                    <p:cond delay="0"/>
                                  </p:stCondLst>
                                  <p:iterate type="el" backwards="0">
                                    <p:tmAbs val="0"/>
                                  </p:iterate>
                                  <p:childTnLst>
                                    <p:set>
                                      <p:cBhvr>
                                        <p:cTn id="73" fill="hold"/>
                                        <p:tgtEl>
                                          <p:spTgt spid="679"/>
                                        </p:tgtEl>
                                        <p:attrNameLst>
                                          <p:attrName>style.visibility</p:attrName>
                                        </p:attrNameLst>
                                      </p:cBhvr>
                                      <p:to>
                                        <p:strVal val="visible"/>
                                      </p:to>
                                    </p:set>
                                    <p:animEffect filter="fade" transition="in">
                                      <p:cBhvr>
                                        <p:cTn id="74" dur="1000"/>
                                        <p:tgtEl>
                                          <p:spTgt spid="679"/>
                                        </p:tgtEl>
                                      </p:cBhvr>
                                    </p:animEffect>
                                  </p:childTnLst>
                                </p:cTn>
                              </p:par>
                            </p:childTnLst>
                          </p:cTn>
                        </p:par>
                        <p:par>
                          <p:cTn id="75" fill="hold">
                            <p:stCondLst>
                              <p:cond delay="5500"/>
                            </p:stCondLst>
                            <p:childTnLst>
                              <p:par>
                                <p:cTn id="76" presetClass="entr" nodeType="afterEffect" presetID="10" grpId="18" fill="hold">
                                  <p:stCondLst>
                                    <p:cond delay="0"/>
                                  </p:stCondLst>
                                  <p:iterate type="el" backwards="0">
                                    <p:tmAbs val="0"/>
                                  </p:iterate>
                                  <p:childTnLst>
                                    <p:set>
                                      <p:cBhvr>
                                        <p:cTn id="77" fill="hold"/>
                                        <p:tgtEl>
                                          <p:spTgt spid="684"/>
                                        </p:tgtEl>
                                        <p:attrNameLst>
                                          <p:attrName>style.visibility</p:attrName>
                                        </p:attrNameLst>
                                      </p:cBhvr>
                                      <p:to>
                                        <p:strVal val="visible"/>
                                      </p:to>
                                    </p:set>
                                    <p:animEffect filter="fade" transition="in">
                                      <p:cBhvr>
                                        <p:cTn id="78" dur="1000"/>
                                        <p:tgtEl>
                                          <p:spTgt spid="684"/>
                                        </p:tgtEl>
                                      </p:cBhvr>
                                    </p:animEffect>
                                  </p:childTnLst>
                                </p:cTn>
                              </p:par>
                            </p:childTnLst>
                          </p:cTn>
                        </p:par>
                        <p:par>
                          <p:cTn id="79" fill="hold">
                            <p:stCondLst>
                              <p:cond delay="6500"/>
                            </p:stCondLst>
                            <p:childTnLst>
                              <p:par>
                                <p:cTn id="80" presetClass="entr" nodeType="afterEffect" presetID="10" grpId="19" fill="hold">
                                  <p:stCondLst>
                                    <p:cond delay="0"/>
                                  </p:stCondLst>
                                  <p:iterate type="el" backwards="0">
                                    <p:tmAbs val="0"/>
                                  </p:iterate>
                                  <p:childTnLst>
                                    <p:set>
                                      <p:cBhvr>
                                        <p:cTn id="81" fill="hold"/>
                                        <p:tgtEl>
                                          <p:spTgt spid="686"/>
                                        </p:tgtEl>
                                        <p:attrNameLst>
                                          <p:attrName>style.visibility</p:attrName>
                                        </p:attrNameLst>
                                      </p:cBhvr>
                                      <p:to>
                                        <p:strVal val="visible"/>
                                      </p:to>
                                    </p:set>
                                    <p:animEffect filter="fade" transition="in">
                                      <p:cBhvr>
                                        <p:cTn id="82" dur="1000"/>
                                        <p:tgtEl>
                                          <p:spTgt spid="686"/>
                                        </p:tgtEl>
                                      </p:cBhvr>
                                    </p:animEffect>
                                  </p:childTnLst>
                                </p:cTn>
                              </p:par>
                            </p:childTnLst>
                          </p:cTn>
                        </p:par>
                        <p:par>
                          <p:cTn id="83" fill="hold">
                            <p:stCondLst>
                              <p:cond delay="7500"/>
                            </p:stCondLst>
                            <p:childTnLst>
                              <p:par>
                                <p:cTn id="84" presetClass="entr" nodeType="afterEffect" presetSubtype="16" presetID="23" grpId="20" fill="hold">
                                  <p:stCondLst>
                                    <p:cond delay="0"/>
                                  </p:stCondLst>
                                  <p:iterate type="el" backwards="0">
                                    <p:tmAbs val="0"/>
                                  </p:iterate>
                                  <p:childTnLst>
                                    <p:set>
                                      <p:cBhvr>
                                        <p:cTn id="85" fill="hold"/>
                                        <p:tgtEl>
                                          <p:spTgt spid="694"/>
                                        </p:tgtEl>
                                        <p:attrNameLst>
                                          <p:attrName>style.visibility</p:attrName>
                                        </p:attrNameLst>
                                      </p:cBhvr>
                                      <p:to>
                                        <p:strVal val="visible"/>
                                      </p:to>
                                    </p:set>
                                    <p:anim calcmode="lin" valueType="num">
                                      <p:cBhvr>
                                        <p:cTn id="86" dur="750" fill="hold"/>
                                        <p:tgtEl>
                                          <p:spTgt spid="694"/>
                                        </p:tgtEl>
                                        <p:attrNameLst>
                                          <p:attrName>ppt_w</p:attrName>
                                        </p:attrNameLst>
                                      </p:cBhvr>
                                      <p:tavLst>
                                        <p:tav tm="0">
                                          <p:val>
                                            <p:fltVal val="0"/>
                                          </p:val>
                                        </p:tav>
                                        <p:tav tm="100000">
                                          <p:val>
                                            <p:strVal val="#ppt_w"/>
                                          </p:val>
                                        </p:tav>
                                      </p:tavLst>
                                    </p:anim>
                                    <p:anim calcmode="lin" valueType="num">
                                      <p:cBhvr>
                                        <p:cTn id="87" dur="750" fill="hold"/>
                                        <p:tgtEl>
                                          <p:spTgt spid="694"/>
                                        </p:tgtEl>
                                        <p:attrNameLst>
                                          <p:attrName>ppt_h</p:attrName>
                                        </p:attrNameLst>
                                      </p:cBhvr>
                                      <p:tavLst>
                                        <p:tav tm="0">
                                          <p:val>
                                            <p:fltVal val="0"/>
                                          </p:val>
                                        </p:tav>
                                        <p:tav tm="100000">
                                          <p:val>
                                            <p:strVal val="#ppt_h"/>
                                          </p:val>
                                        </p:tav>
                                      </p:tavLst>
                                    </p:anim>
                                  </p:childTnLst>
                                </p:cTn>
                              </p:par>
                            </p:childTnLst>
                          </p:cTn>
                        </p:par>
                      </p:childTnLst>
                    </p:cTn>
                  </p:par>
                  <p:par>
                    <p:cTn id="88" fill="hold">
                      <p:stCondLst>
                        <p:cond delay="indefinite"/>
                      </p:stCondLst>
                      <p:childTnLst>
                        <p:par>
                          <p:cTn id="89" fill="hold">
                            <p:stCondLst>
                              <p:cond delay="0"/>
                            </p:stCondLst>
                            <p:childTnLst>
                              <p:par>
                                <p:cTn id="90" presetClass="exit" nodeType="clickEffect" presetSubtype="0" presetID="1" grpId="21" fill="hold">
                                  <p:stCondLst>
                                    <p:cond delay="0"/>
                                  </p:stCondLst>
                                  <p:iterate type="el" backwards="0">
                                    <p:tmAbs val="0"/>
                                  </p:iterate>
                                  <p:childTnLst>
                                    <p:set>
                                      <p:cBhvr>
                                        <p:cTn id="91" fill="hold">
                                          <p:stCondLst>
                                            <p:cond delay="0"/>
                                          </p:stCondLst>
                                        </p:cTn>
                                        <p:tgtEl>
                                          <p:spTgt spid="694"/>
                                        </p:tgtEl>
                                        <p:attrNameLst>
                                          <p:attrName>style.visibility</p:attrName>
                                        </p:attrNameLst>
                                      </p:cBhvr>
                                      <p:to>
                                        <p:strVal val="hidden"/>
                                      </p:to>
                                    </p:set>
                                  </p:childTnLst>
                                </p:cTn>
                              </p:par>
                            </p:childTnLst>
                          </p:cTn>
                        </p:par>
                        <p:par>
                          <p:cTn id="92" fill="hold">
                            <p:stCondLst>
                              <p:cond delay="0"/>
                            </p:stCondLst>
                            <p:childTnLst>
                              <p:par>
                                <p:cTn id="93" presetClass="exit" nodeType="afterEffect" presetID="10" grpId="22" fill="hold">
                                  <p:stCondLst>
                                    <p:cond delay="0"/>
                                  </p:stCondLst>
                                  <p:iterate type="el" backwards="0">
                                    <p:tmAbs val="0"/>
                                  </p:iterate>
                                  <p:childTnLst>
                                    <p:animEffect filter="fade" transition="out">
                                      <p:cBhvr>
                                        <p:cTn id="94" dur="1000" fill="hold"/>
                                        <p:tgtEl>
                                          <p:spTgt spid="679"/>
                                        </p:tgtEl>
                                      </p:cBhvr>
                                    </p:animEffect>
                                    <p:set>
                                      <p:cBhvr>
                                        <p:cTn id="95" fill="hold">
                                          <p:stCondLst>
                                            <p:cond delay="999"/>
                                          </p:stCondLst>
                                        </p:cTn>
                                        <p:tgtEl>
                                          <p:spTgt spid="679"/>
                                        </p:tgtEl>
                                        <p:attrNameLst>
                                          <p:attrName>style.visibility</p:attrName>
                                        </p:attrNameLst>
                                      </p:cBhvr>
                                      <p:to>
                                        <p:strVal val="hidden"/>
                                      </p:to>
                                    </p:set>
                                  </p:childTnLst>
                                </p:cTn>
                              </p:par>
                            </p:childTnLst>
                          </p:cTn>
                        </p:par>
                        <p:par>
                          <p:cTn id="96" fill="hold">
                            <p:stCondLst>
                              <p:cond delay="1000"/>
                            </p:stCondLst>
                            <p:childTnLst>
                              <p:par>
                                <p:cTn id="97" presetClass="exit" nodeType="afterEffect" presetID="10" grpId="23" fill="hold">
                                  <p:stCondLst>
                                    <p:cond delay="0"/>
                                  </p:stCondLst>
                                  <p:iterate type="el" backwards="0">
                                    <p:tmAbs val="0"/>
                                  </p:iterate>
                                  <p:childTnLst>
                                    <p:animEffect filter="fade" transition="out">
                                      <p:cBhvr>
                                        <p:cTn id="98" dur="1000" fill="hold"/>
                                        <p:tgtEl>
                                          <p:spTgt spid="684"/>
                                        </p:tgtEl>
                                      </p:cBhvr>
                                    </p:animEffect>
                                    <p:set>
                                      <p:cBhvr>
                                        <p:cTn id="99" fill="hold">
                                          <p:stCondLst>
                                            <p:cond delay="999"/>
                                          </p:stCondLst>
                                        </p:cTn>
                                        <p:tgtEl>
                                          <p:spTgt spid="684"/>
                                        </p:tgtEl>
                                        <p:attrNameLst>
                                          <p:attrName>style.visibility</p:attrName>
                                        </p:attrNameLst>
                                      </p:cBhvr>
                                      <p:to>
                                        <p:strVal val="hidden"/>
                                      </p:to>
                                    </p:set>
                                  </p:childTnLst>
                                </p:cTn>
                              </p:par>
                            </p:childTnLst>
                          </p:cTn>
                        </p:par>
                        <p:par>
                          <p:cTn id="100" fill="hold">
                            <p:stCondLst>
                              <p:cond delay="2000"/>
                            </p:stCondLst>
                            <p:childTnLst>
                              <p:par>
                                <p:cTn id="101" presetClass="exit" nodeType="afterEffect" presetID="10" grpId="24" fill="hold">
                                  <p:stCondLst>
                                    <p:cond delay="0"/>
                                  </p:stCondLst>
                                  <p:iterate type="el" backwards="0">
                                    <p:tmAbs val="0"/>
                                  </p:iterate>
                                  <p:childTnLst>
                                    <p:animEffect filter="fade" transition="out">
                                      <p:cBhvr>
                                        <p:cTn id="102" dur="1000" fill="hold"/>
                                        <p:tgtEl>
                                          <p:spTgt spid="686"/>
                                        </p:tgtEl>
                                      </p:cBhvr>
                                    </p:animEffect>
                                    <p:set>
                                      <p:cBhvr>
                                        <p:cTn id="103" fill="hold">
                                          <p:stCondLst>
                                            <p:cond delay="999"/>
                                          </p:stCondLst>
                                        </p:cTn>
                                        <p:tgtEl>
                                          <p:spTgt spid="686"/>
                                        </p:tgtEl>
                                        <p:attrNameLst>
                                          <p:attrName>style.visibility</p:attrName>
                                        </p:attrNameLst>
                                      </p:cBhvr>
                                      <p:to>
                                        <p:strVal val="hidden"/>
                                      </p:to>
                                    </p:set>
                                  </p:childTnLst>
                                </p:cTn>
                              </p:par>
                            </p:childTnLst>
                          </p:cTn>
                        </p:par>
                        <p:par>
                          <p:cTn id="104" fill="hold">
                            <p:stCondLst>
                              <p:cond delay="3000"/>
                            </p:stCondLst>
                            <p:childTnLst>
                              <p:par>
                                <p:cTn id="105" presetClass="entr" nodeType="afterEffect" presetID="10" grpId="25" fill="hold">
                                  <p:stCondLst>
                                    <p:cond delay="0"/>
                                  </p:stCondLst>
                                  <p:iterate type="el" backwards="0">
                                    <p:tmAbs val="0"/>
                                  </p:iterate>
                                  <p:childTnLst>
                                    <p:set>
                                      <p:cBhvr>
                                        <p:cTn id="106" fill="hold"/>
                                        <p:tgtEl>
                                          <p:spTgt spid="673"/>
                                        </p:tgtEl>
                                        <p:attrNameLst>
                                          <p:attrName>style.visibility</p:attrName>
                                        </p:attrNameLst>
                                      </p:cBhvr>
                                      <p:to>
                                        <p:strVal val="visible"/>
                                      </p:to>
                                    </p:set>
                                    <p:animEffect filter="fade" transition="in">
                                      <p:cBhvr>
                                        <p:cTn id="107" dur="1000"/>
                                        <p:tgtEl>
                                          <p:spTgt spid="673"/>
                                        </p:tgtEl>
                                      </p:cBhvr>
                                    </p:animEffect>
                                  </p:childTnLst>
                                </p:cTn>
                              </p:par>
                            </p:childTnLst>
                          </p:cTn>
                        </p:par>
                        <p:par>
                          <p:cTn id="108" fill="hold">
                            <p:stCondLst>
                              <p:cond delay="4000"/>
                            </p:stCondLst>
                            <p:childTnLst>
                              <p:par>
                                <p:cTn id="109" presetClass="entr" nodeType="afterEffect" presetID="10" grpId="26" fill="hold">
                                  <p:stCondLst>
                                    <p:cond delay="0"/>
                                  </p:stCondLst>
                                  <p:iterate type="el" backwards="0">
                                    <p:tmAbs val="0"/>
                                  </p:iterate>
                                  <p:childTnLst>
                                    <p:set>
                                      <p:cBhvr>
                                        <p:cTn id="110" fill="hold"/>
                                        <p:tgtEl>
                                          <p:spTgt spid="685"/>
                                        </p:tgtEl>
                                        <p:attrNameLst>
                                          <p:attrName>style.visibility</p:attrName>
                                        </p:attrNameLst>
                                      </p:cBhvr>
                                      <p:to>
                                        <p:strVal val="visible"/>
                                      </p:to>
                                    </p:set>
                                    <p:animEffect filter="fade" transition="in">
                                      <p:cBhvr>
                                        <p:cTn id="111" dur="1000"/>
                                        <p:tgtEl>
                                          <p:spTgt spid="685"/>
                                        </p:tgtEl>
                                      </p:cBhvr>
                                    </p:animEffect>
                                  </p:childTnLst>
                                </p:cTn>
                              </p:par>
                            </p:childTnLst>
                          </p:cTn>
                        </p:par>
                        <p:par>
                          <p:cTn id="112" fill="hold">
                            <p:stCondLst>
                              <p:cond delay="5000"/>
                            </p:stCondLst>
                            <p:childTnLst>
                              <p:par>
                                <p:cTn id="113" presetClass="entr" nodeType="afterEffect" presetID="10" grpId="27" fill="hold">
                                  <p:stCondLst>
                                    <p:cond delay="0"/>
                                  </p:stCondLst>
                                  <p:iterate type="el" backwards="0">
                                    <p:tmAbs val="0"/>
                                  </p:iterate>
                                  <p:childTnLst>
                                    <p:set>
                                      <p:cBhvr>
                                        <p:cTn id="114" fill="hold"/>
                                        <p:tgtEl>
                                          <p:spTgt spid="690"/>
                                        </p:tgtEl>
                                        <p:attrNameLst>
                                          <p:attrName>style.visibility</p:attrName>
                                        </p:attrNameLst>
                                      </p:cBhvr>
                                      <p:to>
                                        <p:strVal val="visible"/>
                                      </p:to>
                                    </p:set>
                                    <p:animEffect filter="fade" transition="in">
                                      <p:cBhvr>
                                        <p:cTn id="115" dur="1000"/>
                                        <p:tgtEl>
                                          <p:spTgt spid="690"/>
                                        </p:tgtEl>
                                      </p:cBhvr>
                                    </p:animEffect>
                                  </p:childTnLst>
                                </p:cTn>
                              </p:par>
                            </p:childTnLst>
                          </p:cTn>
                        </p:par>
                      </p:childTnLst>
                    </p:cTn>
                  </p:par>
                  <p:par>
                    <p:cTn id="116" fill="hold">
                      <p:stCondLst>
                        <p:cond delay="indefinite"/>
                      </p:stCondLst>
                      <p:childTnLst>
                        <p:par>
                          <p:cTn id="117" fill="hold">
                            <p:stCondLst>
                              <p:cond delay="0"/>
                            </p:stCondLst>
                            <p:childTnLst>
                              <p:par>
                                <p:cTn id="118" presetClass="entr" nodeType="clickEffect" presetID="10" grpId="28" fill="hold">
                                  <p:stCondLst>
                                    <p:cond delay="0"/>
                                  </p:stCondLst>
                                  <p:iterate type="el" backwards="0">
                                    <p:tmAbs val="0"/>
                                  </p:iterate>
                                  <p:childTnLst>
                                    <p:set>
                                      <p:cBhvr>
                                        <p:cTn id="119" fill="hold"/>
                                        <p:tgtEl>
                                          <p:spTgt spid="702"/>
                                        </p:tgtEl>
                                        <p:attrNameLst>
                                          <p:attrName>style.visibility</p:attrName>
                                        </p:attrNameLst>
                                      </p:cBhvr>
                                      <p:to>
                                        <p:strVal val="visible"/>
                                      </p:to>
                                    </p:set>
                                    <p:animEffect filter="fade" transition="in">
                                      <p:cBhvr>
                                        <p:cTn id="120" dur="1000"/>
                                        <p:tgtEl>
                                          <p:spTgt spid="702"/>
                                        </p:tgtEl>
                                      </p:cBhvr>
                                    </p:animEffect>
                                  </p:childTnLst>
                                </p:cTn>
                              </p:par>
                            </p:childTnLst>
                          </p:cTn>
                        </p:par>
                      </p:childTnLst>
                    </p:cTn>
                  </p:par>
                  <p:par>
                    <p:cTn id="121" fill="hold">
                      <p:stCondLst>
                        <p:cond delay="indefinite"/>
                      </p:stCondLst>
                      <p:childTnLst>
                        <p:par>
                          <p:cTn id="122" fill="hold">
                            <p:stCondLst>
                              <p:cond delay="0"/>
                            </p:stCondLst>
                            <p:childTnLst>
                              <p:par>
                                <p:cTn id="123" presetClass="exit" nodeType="clickEffect" presetID="10" grpId="29" fill="hold">
                                  <p:stCondLst>
                                    <p:cond delay="0"/>
                                  </p:stCondLst>
                                  <p:iterate type="el" backwards="0">
                                    <p:tmAbs val="0"/>
                                  </p:iterate>
                                  <p:childTnLst>
                                    <p:animEffect filter="fade" transition="out">
                                      <p:cBhvr>
                                        <p:cTn id="124" dur="1000" fill="hold"/>
                                        <p:tgtEl>
                                          <p:spTgt spid="702"/>
                                        </p:tgtEl>
                                      </p:cBhvr>
                                    </p:animEffect>
                                    <p:set>
                                      <p:cBhvr>
                                        <p:cTn id="125" fill="hold">
                                          <p:stCondLst>
                                            <p:cond delay="999"/>
                                          </p:stCondLst>
                                        </p:cTn>
                                        <p:tgtEl>
                                          <p:spTgt spid="702"/>
                                        </p:tgtEl>
                                        <p:attrNameLst>
                                          <p:attrName>style.visibility</p:attrName>
                                        </p:attrNameLst>
                                      </p:cBhvr>
                                      <p:to>
                                        <p:strVal val="hidden"/>
                                      </p:to>
                                    </p:set>
                                  </p:childTnLst>
                                </p:cTn>
                              </p:par>
                            </p:childTnLst>
                          </p:cTn>
                        </p:par>
                        <p:par>
                          <p:cTn id="126" fill="hold">
                            <p:stCondLst>
                              <p:cond delay="1000"/>
                            </p:stCondLst>
                            <p:childTnLst>
                              <p:par>
                                <p:cTn id="127" presetClass="exit" nodeType="afterEffect" presetID="10" grpId="30" fill="hold">
                                  <p:stCondLst>
                                    <p:cond delay="0"/>
                                  </p:stCondLst>
                                  <p:iterate type="el" backwards="0">
                                    <p:tmAbs val="0"/>
                                  </p:iterate>
                                  <p:childTnLst>
                                    <p:animEffect filter="fade" transition="out">
                                      <p:cBhvr>
                                        <p:cTn id="128" dur="1000" fill="hold"/>
                                        <p:tgtEl>
                                          <p:spTgt spid="690"/>
                                        </p:tgtEl>
                                      </p:cBhvr>
                                    </p:animEffect>
                                    <p:set>
                                      <p:cBhvr>
                                        <p:cTn id="129" fill="hold">
                                          <p:stCondLst>
                                            <p:cond delay="999"/>
                                          </p:stCondLst>
                                        </p:cTn>
                                        <p:tgtEl>
                                          <p:spTgt spid="690"/>
                                        </p:tgtEl>
                                        <p:attrNameLst>
                                          <p:attrName>style.visibility</p:attrName>
                                        </p:attrNameLst>
                                      </p:cBhvr>
                                      <p:to>
                                        <p:strVal val="hidden"/>
                                      </p:to>
                                    </p:set>
                                  </p:childTnLst>
                                </p:cTn>
                              </p:par>
                            </p:childTnLst>
                          </p:cTn>
                        </p:par>
                        <p:par>
                          <p:cTn id="130" fill="hold">
                            <p:stCondLst>
                              <p:cond delay="2000"/>
                            </p:stCondLst>
                            <p:childTnLst>
                              <p:par>
                                <p:cTn id="131" presetClass="exit" nodeType="afterEffect" presetID="10" grpId="31" fill="hold">
                                  <p:stCondLst>
                                    <p:cond delay="0"/>
                                  </p:stCondLst>
                                  <p:iterate type="el" backwards="0">
                                    <p:tmAbs val="0"/>
                                  </p:iterate>
                                  <p:childTnLst>
                                    <p:animEffect filter="fade" transition="out">
                                      <p:cBhvr>
                                        <p:cTn id="132" dur="1000" fill="hold"/>
                                        <p:tgtEl>
                                          <p:spTgt spid="685"/>
                                        </p:tgtEl>
                                      </p:cBhvr>
                                    </p:animEffect>
                                    <p:set>
                                      <p:cBhvr>
                                        <p:cTn id="133" fill="hold">
                                          <p:stCondLst>
                                            <p:cond delay="999"/>
                                          </p:stCondLst>
                                        </p:cTn>
                                        <p:tgtEl>
                                          <p:spTgt spid="685"/>
                                        </p:tgtEl>
                                        <p:attrNameLst>
                                          <p:attrName>style.visibility</p:attrName>
                                        </p:attrNameLst>
                                      </p:cBhvr>
                                      <p:to>
                                        <p:strVal val="hidden"/>
                                      </p:to>
                                    </p:set>
                                  </p:childTnLst>
                                </p:cTn>
                              </p:par>
                            </p:childTnLst>
                          </p:cTn>
                        </p:par>
                        <p:par>
                          <p:cTn id="134" fill="hold">
                            <p:stCondLst>
                              <p:cond delay="3000"/>
                            </p:stCondLst>
                            <p:childTnLst>
                              <p:par>
                                <p:cTn id="135" presetClass="exit" nodeType="afterEffect" presetID="10" grpId="32" fill="hold">
                                  <p:stCondLst>
                                    <p:cond delay="0"/>
                                  </p:stCondLst>
                                  <p:iterate type="el" backwards="0">
                                    <p:tmAbs val="0"/>
                                  </p:iterate>
                                  <p:childTnLst>
                                    <p:animEffect filter="fade" transition="out">
                                      <p:cBhvr>
                                        <p:cTn id="136" dur="1000" fill="hold"/>
                                        <p:tgtEl>
                                          <p:spTgt spid="673"/>
                                        </p:tgtEl>
                                      </p:cBhvr>
                                    </p:animEffect>
                                    <p:set>
                                      <p:cBhvr>
                                        <p:cTn id="137" fill="hold">
                                          <p:stCondLst>
                                            <p:cond delay="999"/>
                                          </p:stCondLst>
                                        </p:cTn>
                                        <p:tgtEl>
                                          <p:spTgt spid="673"/>
                                        </p:tgtEl>
                                        <p:attrNameLst>
                                          <p:attrName>style.visibility</p:attrName>
                                        </p:attrNameLst>
                                      </p:cBhvr>
                                      <p:to>
                                        <p:strVal val="hidden"/>
                                      </p:to>
                                    </p:set>
                                  </p:childTnLst>
                                </p:cTn>
                              </p:par>
                            </p:childTnLst>
                          </p:cTn>
                        </p:par>
                        <p:par>
                          <p:cTn id="138" fill="hold">
                            <p:stCondLst>
                              <p:cond delay="4000"/>
                            </p:stCondLst>
                            <p:childTnLst>
                              <p:par>
                                <p:cTn id="139" presetClass="entr" nodeType="afterEffect" presetID="10" grpId="33" fill="hold">
                                  <p:stCondLst>
                                    <p:cond delay="0"/>
                                  </p:stCondLst>
                                  <p:iterate type="el" backwards="0">
                                    <p:tmAbs val="0"/>
                                  </p:iterate>
                                  <p:childTnLst>
                                    <p:set>
                                      <p:cBhvr>
                                        <p:cTn id="140" fill="hold"/>
                                        <p:tgtEl>
                                          <p:spTgt spid="695"/>
                                        </p:tgtEl>
                                        <p:attrNameLst>
                                          <p:attrName>style.visibility</p:attrName>
                                        </p:attrNameLst>
                                      </p:cBhvr>
                                      <p:to>
                                        <p:strVal val="visible"/>
                                      </p:to>
                                    </p:set>
                                    <p:animEffect filter="fade" transition="in">
                                      <p:cBhvr>
                                        <p:cTn id="141" dur="1000"/>
                                        <p:tgtEl>
                                          <p:spTgt spid="695"/>
                                        </p:tgtEl>
                                      </p:cBhvr>
                                    </p:animEffect>
                                  </p:childTnLst>
                                </p:cTn>
                              </p:par>
                            </p:childTnLst>
                          </p:cTn>
                        </p:par>
                        <p:par>
                          <p:cTn id="142" fill="hold">
                            <p:stCondLst>
                              <p:cond delay="5000"/>
                            </p:stCondLst>
                            <p:childTnLst>
                              <p:par>
                                <p:cTn id="143" presetClass="entr" nodeType="afterEffect" presetID="10" grpId="34" fill="hold">
                                  <p:stCondLst>
                                    <p:cond delay="0"/>
                                  </p:stCondLst>
                                  <p:iterate type="el" backwards="0">
                                    <p:tmAbs val="0"/>
                                  </p:iterate>
                                  <p:childTnLst>
                                    <p:set>
                                      <p:cBhvr>
                                        <p:cTn id="144" fill="hold"/>
                                        <p:tgtEl>
                                          <p:spTgt spid="696"/>
                                        </p:tgtEl>
                                        <p:attrNameLst>
                                          <p:attrName>style.visibility</p:attrName>
                                        </p:attrNameLst>
                                      </p:cBhvr>
                                      <p:to>
                                        <p:strVal val="visible"/>
                                      </p:to>
                                    </p:set>
                                    <p:animEffect filter="fade" transition="in">
                                      <p:cBhvr>
                                        <p:cTn id="145" dur="1000"/>
                                        <p:tgtEl>
                                          <p:spTgt spid="696"/>
                                        </p:tgtEl>
                                      </p:cBhvr>
                                    </p:animEffect>
                                  </p:childTnLst>
                                </p:cTn>
                              </p:par>
                            </p:childTnLst>
                          </p:cTn>
                        </p:par>
                        <p:par>
                          <p:cTn id="146" fill="hold">
                            <p:stCondLst>
                              <p:cond delay="6000"/>
                            </p:stCondLst>
                            <p:childTnLst>
                              <p:par>
                                <p:cTn id="147" presetClass="entr" nodeType="afterEffect" presetSubtype="16" presetID="23" grpId="35" fill="hold">
                                  <p:stCondLst>
                                    <p:cond delay="0"/>
                                  </p:stCondLst>
                                  <p:iterate type="el" backwards="0">
                                    <p:tmAbs val="0"/>
                                  </p:iterate>
                                  <p:childTnLst>
                                    <p:set>
                                      <p:cBhvr>
                                        <p:cTn id="148" fill="hold"/>
                                        <p:tgtEl>
                                          <p:spTgt spid="699"/>
                                        </p:tgtEl>
                                        <p:attrNameLst>
                                          <p:attrName>style.visibility</p:attrName>
                                        </p:attrNameLst>
                                      </p:cBhvr>
                                      <p:to>
                                        <p:strVal val="visible"/>
                                      </p:to>
                                    </p:set>
                                    <p:anim calcmode="lin" valueType="num">
                                      <p:cBhvr>
                                        <p:cTn id="149" dur="750" fill="hold"/>
                                        <p:tgtEl>
                                          <p:spTgt spid="699"/>
                                        </p:tgtEl>
                                        <p:attrNameLst>
                                          <p:attrName>ppt_w</p:attrName>
                                        </p:attrNameLst>
                                      </p:cBhvr>
                                      <p:tavLst>
                                        <p:tav tm="0">
                                          <p:val>
                                            <p:fltVal val="0"/>
                                          </p:val>
                                        </p:tav>
                                        <p:tav tm="100000">
                                          <p:val>
                                            <p:strVal val="#ppt_w"/>
                                          </p:val>
                                        </p:tav>
                                      </p:tavLst>
                                    </p:anim>
                                    <p:anim calcmode="lin" valueType="num">
                                      <p:cBhvr>
                                        <p:cTn id="150" dur="750" fill="hold"/>
                                        <p:tgtEl>
                                          <p:spTgt spid="6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4" grpId="13"/>
      <p:bldP build="whole" bldLvl="1" animBg="1" rev="0" advAuto="0" spid="673" grpId="25"/>
      <p:bldP build="whole" bldLvl="1" animBg="1" rev="0" advAuto="0" spid="696" grpId="34"/>
      <p:bldP build="whole" bldLvl="1" animBg="1" rev="0" advAuto="0" spid="694" grpId="20"/>
      <p:bldP build="whole" bldLvl="1" animBg="1" rev="0" advAuto="0" spid="694" grpId="21"/>
      <p:bldP build="whole" bldLvl="1" animBg="1" rev="0" advAuto="0" spid="673" grpId="32"/>
      <p:bldP build="whole" bldLvl="1" animBg="1" rev="0" advAuto="0" spid="676" grpId="1"/>
      <p:bldP build="whole" bldLvl="1" animBg="1" rev="0" advAuto="0" spid="684" grpId="18"/>
      <p:bldP build="whole" bldLvl="1" animBg="1" rev="0" advAuto="0" spid="684" grpId="23"/>
      <p:bldP build="whole" bldLvl="1" animBg="1" rev="0" advAuto="0" spid="679" grpId="17"/>
      <p:bldP build="whole" bldLvl="1" animBg="1" rev="0" advAuto="0" spid="685" grpId="26"/>
      <p:bldP build="whole" bldLvl="1" animBg="1" rev="0" advAuto="0" spid="683" grpId="10"/>
      <p:bldP build="whole" bldLvl="1" animBg="1" rev="0" advAuto="0" spid="679" grpId="22"/>
      <p:bldP build="whole" bldLvl="1" animBg="1" rev="0" advAuto="0" spid="685" grpId="31"/>
      <p:bldP build="whole" bldLvl="1" animBg="1" rev="0" advAuto="0" spid="686" grpId="19"/>
      <p:bldP build="whole" bldLvl="1" animBg="1" rev="0" advAuto="0" spid="683" grpId="16"/>
      <p:bldP build="whole" bldLvl="1" animBg="1" rev="0" advAuto="0" spid="695" grpId="33"/>
      <p:bldP build="whole" bldLvl="1" animBg="1" rev="0" advAuto="0" spid="682" grpId="8"/>
      <p:bldP build="whole" bldLvl="1" animBg="1" rev="0" advAuto="0" spid="681" grpId="4"/>
      <p:bldP build="whole" bldLvl="1" animBg="1" rev="0" advAuto="0" spid="681" grpId="6"/>
      <p:bldP build="whole" bldLvl="1" animBg="1" rev="0" advAuto="0" spid="675" grpId="9"/>
      <p:bldP build="whole" bldLvl="1" animBg="1" rev="0" advAuto="0" spid="686" grpId="24"/>
      <p:bldP build="whole" bldLvl="1" animBg="1" rev="0" advAuto="0" spid="702" grpId="28"/>
      <p:bldP build="whole" bldLvl="1" animBg="1" rev="0" advAuto="0" spid="682" grpId="14"/>
      <p:bldP build="whole" bldLvl="1" animBg="1" rev="0" advAuto="0" spid="702" grpId="29"/>
      <p:bldP build="whole" bldLvl="1" animBg="1" rev="0" advAuto="0" spid="675" grpId="15"/>
      <p:bldP build="whole" bldLvl="1" animBg="1" rev="0" advAuto="0" spid="687" grpId="12"/>
      <p:bldP build="whole" bldLvl="1" animBg="1" rev="0" advAuto="0" spid="670" grpId="2"/>
      <p:bldP build="whole" bldLvl="1" animBg="1" rev="0" advAuto="0" spid="687" grpId="11"/>
      <p:bldP build="whole" bldLvl="1" animBg="1" rev="0" advAuto="0" spid="680" grpId="3"/>
      <p:bldP build="whole" bldLvl="1" animBg="1" rev="0" advAuto="0" spid="680" grpId="5"/>
      <p:bldP build="whole" bldLvl="1" animBg="1" rev="0" advAuto="0" spid="690" grpId="27"/>
      <p:bldP build="whole" bldLvl="1" animBg="1" rev="0" advAuto="0" spid="674" grpId="7"/>
      <p:bldP build="whole" bldLvl="1" animBg="1" rev="0" advAuto="0" spid="690" grpId="30"/>
      <p:bldP build="whole" bldLvl="1" animBg="1" rev="0" advAuto="0" spid="699" grpId="35"/>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05" name="column21_futurescone-cdb.png" descr="column21_futurescone-cdb.png"/>
          <p:cNvPicPr>
            <a:picLocks noChangeAspect="1"/>
          </p:cNvPicPr>
          <p:nvPr/>
        </p:nvPicPr>
        <p:blipFill>
          <a:blip r:embed="rId2">
            <a:extLst/>
          </a:blip>
          <a:stretch>
            <a:fillRect/>
          </a:stretch>
        </p:blipFill>
        <p:spPr>
          <a:xfrm>
            <a:off x="935381" y="854979"/>
            <a:ext cx="17693112" cy="12006042"/>
          </a:xfrm>
          <a:prstGeom prst="rect">
            <a:avLst/>
          </a:prstGeom>
          <a:ln w="12700">
            <a:miter lim="400000"/>
          </a:ln>
        </p:spPr>
      </p:pic>
      <p:sp>
        <p:nvSpPr>
          <p:cNvPr id="706" name="Rectangle"/>
          <p:cNvSpPr/>
          <p:nvPr/>
        </p:nvSpPr>
        <p:spPr>
          <a:xfrm>
            <a:off x="1490132" y="11269133"/>
            <a:ext cx="4462862" cy="1270002"/>
          </a:xfrm>
          <a:prstGeom prst="rect">
            <a:avLst/>
          </a:prstGeom>
          <a:solidFill>
            <a:srgbClr val="FFFFFF"/>
          </a:solidFill>
          <a:ln w="12700">
            <a:miter lim="400000"/>
          </a:ln>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p>
        </p:txBody>
      </p:sp>
      <p:sp>
        <p:nvSpPr>
          <p:cNvPr id="707" name="Voros, 2003, 2012"/>
          <p:cNvSpPr txBox="1"/>
          <p:nvPr/>
        </p:nvSpPr>
        <p:spPr>
          <a:xfrm>
            <a:off x="12599358" y="12320984"/>
            <a:ext cx="3537514" cy="741679"/>
          </a:xfrm>
          <a:prstGeom prst="rect">
            <a:avLst/>
          </a:prstGeom>
          <a:ln w="12700">
            <a:miter lim="400000"/>
          </a:ln>
          <a:extLst>
            <a:ext uri="{C572A759-6A51-4108-AA02-DFA0A04FC94B}">
              <ma14:wrappingTextBoxFlag xmlns:ma14="http://schemas.microsoft.com/office/mac/drawingml/2011/main" val="1"/>
            </a:ext>
          </a:extLst>
        </p:spPr>
        <p:txBody>
          <a:bodyPr wrap="none" lIns="91438" tIns="91438" rIns="91438" bIns="91438">
            <a:spAutoFit/>
          </a:bodyPr>
          <a:lstStyle>
            <a:lvl1pPr defTabSz="1828800">
              <a:defRPr sz="3600">
                <a:latin typeface="Calibri"/>
                <a:ea typeface="Calibri"/>
                <a:cs typeface="Calibri"/>
                <a:sym typeface="Calibri"/>
              </a:defRPr>
            </a:lvl1pPr>
          </a:lstStyle>
          <a:p>
            <a:pPr/>
            <a:r>
              <a:t>Voros, 2003, 2012</a:t>
            </a:r>
          </a:p>
        </p:txBody>
      </p:sp>
      <p:grpSp>
        <p:nvGrpSpPr>
          <p:cNvPr id="722" name="Group"/>
          <p:cNvGrpSpPr/>
          <p:nvPr/>
        </p:nvGrpSpPr>
        <p:grpSpPr>
          <a:xfrm>
            <a:off x="9677399" y="1722118"/>
            <a:ext cx="13253939" cy="11619945"/>
            <a:chOff x="0" y="0"/>
            <a:chExt cx="13253938" cy="11619943"/>
          </a:xfrm>
        </p:grpSpPr>
        <p:sp>
          <p:nvSpPr>
            <p:cNvPr id="708" name="Oval"/>
            <p:cNvSpPr/>
            <p:nvPr/>
          </p:nvSpPr>
          <p:spPr>
            <a:xfrm>
              <a:off x="0" y="1019393"/>
              <a:ext cx="1575497" cy="4139905"/>
            </a:xfrm>
            <a:prstGeom prst="ellipse">
              <a:avLst/>
            </a:prstGeom>
            <a:solidFill>
              <a:srgbClr val="EC5D57">
                <a:alpha val="53626"/>
              </a:srgbClr>
            </a:solidFill>
            <a:ln w="12700" cap="flat">
              <a:noFill/>
              <a:miter lim="400000"/>
            </a:ln>
            <a:effectLst/>
          </p:spPr>
          <p:txBody>
            <a:bodyPr wrap="square" lIns="50800" tIns="50800" rIns="50800" bIns="50800" numCol="1" anchor="ctr">
              <a:noAutofit/>
            </a:bodyPr>
            <a:lstStyle/>
            <a:p>
              <a:pPr algn="ctr" defTabSz="825500">
                <a:defRPr sz="3200">
                  <a:solidFill>
                    <a:srgbClr val="FFFFFF"/>
                  </a:solidFill>
                  <a:latin typeface="Helvetica Light"/>
                  <a:ea typeface="Helvetica Light"/>
                  <a:cs typeface="Helvetica Light"/>
                  <a:sym typeface="Helvetica Light"/>
                </a:defRPr>
              </a:pPr>
            </a:p>
          </p:txBody>
        </p:sp>
        <p:sp>
          <p:nvSpPr>
            <p:cNvPr id="709" name="Oval"/>
            <p:cNvSpPr/>
            <p:nvPr/>
          </p:nvSpPr>
          <p:spPr>
            <a:xfrm>
              <a:off x="304800" y="4104302"/>
              <a:ext cx="1270001" cy="2063157"/>
            </a:xfrm>
            <a:prstGeom prst="ellipse">
              <a:avLst/>
            </a:prstGeom>
            <a:solidFill>
              <a:srgbClr val="DCBD23">
                <a:alpha val="53626"/>
              </a:srgbClr>
            </a:solidFill>
            <a:ln w="12700" cap="flat">
              <a:noFill/>
              <a:miter lim="400000"/>
            </a:ln>
            <a:effectLst/>
          </p:spPr>
          <p:txBody>
            <a:bodyPr wrap="square" lIns="50800" tIns="50800" rIns="50800" bIns="50800" numCol="1" anchor="ctr">
              <a:noAutofit/>
            </a:bodyPr>
            <a:lstStyle/>
            <a:p>
              <a:pPr algn="ctr" defTabSz="825500">
                <a:defRPr sz="3200">
                  <a:solidFill>
                    <a:srgbClr val="FFFFFF"/>
                  </a:solidFill>
                  <a:latin typeface="Helvetica Light"/>
                  <a:ea typeface="Helvetica Light"/>
                  <a:cs typeface="Helvetica Light"/>
                  <a:sym typeface="Helvetica Light"/>
                </a:defRPr>
              </a:pPr>
            </a:p>
          </p:txBody>
        </p:sp>
        <p:sp>
          <p:nvSpPr>
            <p:cNvPr id="710" name="Oval"/>
            <p:cNvSpPr/>
            <p:nvPr/>
          </p:nvSpPr>
          <p:spPr>
            <a:xfrm>
              <a:off x="694" y="5526702"/>
              <a:ext cx="1574107" cy="2063157"/>
            </a:xfrm>
            <a:prstGeom prst="ellipse">
              <a:avLst/>
            </a:prstGeom>
            <a:solidFill>
              <a:srgbClr val="70BF41">
                <a:alpha val="53626"/>
              </a:srgbClr>
            </a:solidFill>
            <a:ln w="12700" cap="flat">
              <a:noFill/>
              <a:miter lim="400000"/>
            </a:ln>
            <a:effectLst/>
          </p:spPr>
          <p:txBody>
            <a:bodyPr wrap="square" lIns="50800" tIns="50800" rIns="50800" bIns="50800" numCol="1" anchor="ctr">
              <a:noAutofit/>
            </a:bodyPr>
            <a:lstStyle/>
            <a:p>
              <a:pPr algn="ctr" defTabSz="825500">
                <a:defRPr sz="3200">
                  <a:solidFill>
                    <a:srgbClr val="FFFFFF"/>
                  </a:solidFill>
                  <a:latin typeface="Helvetica Light"/>
                  <a:ea typeface="Helvetica Light"/>
                  <a:cs typeface="Helvetica Light"/>
                  <a:sym typeface="Helvetica Light"/>
                </a:defRPr>
              </a:pPr>
            </a:p>
          </p:txBody>
        </p:sp>
        <p:sp>
          <p:nvSpPr>
            <p:cNvPr id="711" name="Oval"/>
            <p:cNvSpPr/>
            <p:nvPr/>
          </p:nvSpPr>
          <p:spPr>
            <a:xfrm>
              <a:off x="694" y="6847502"/>
              <a:ext cx="1574107" cy="2063158"/>
            </a:xfrm>
            <a:prstGeom prst="ellipse">
              <a:avLst/>
            </a:prstGeom>
            <a:solidFill>
              <a:srgbClr val="0365C0">
                <a:alpha val="53626"/>
              </a:srgbClr>
            </a:solidFill>
            <a:ln w="12700" cap="flat">
              <a:noFill/>
              <a:miter lim="400000"/>
            </a:ln>
            <a:effectLst/>
          </p:spPr>
          <p:txBody>
            <a:bodyPr wrap="square" lIns="50800" tIns="50800" rIns="50800" bIns="50800" numCol="1" anchor="ctr">
              <a:noAutofit/>
            </a:bodyPr>
            <a:lstStyle/>
            <a:p>
              <a:pPr algn="ctr" defTabSz="825500">
                <a:defRPr sz="3200">
                  <a:solidFill>
                    <a:srgbClr val="FFFFFF"/>
                  </a:solidFill>
                  <a:latin typeface="Helvetica Light"/>
                  <a:ea typeface="Helvetica Light"/>
                  <a:cs typeface="Helvetica Light"/>
                  <a:sym typeface="Helvetica Light"/>
                </a:defRPr>
              </a:pPr>
            </a:p>
          </p:txBody>
        </p:sp>
        <p:sp>
          <p:nvSpPr>
            <p:cNvPr id="712" name="Line"/>
            <p:cNvSpPr/>
            <p:nvPr/>
          </p:nvSpPr>
          <p:spPr>
            <a:xfrm>
              <a:off x="698103" y="2476618"/>
              <a:ext cx="7985226" cy="411760"/>
            </a:xfrm>
            <a:prstGeom prst="line">
              <a:avLst/>
            </a:prstGeom>
            <a:noFill/>
            <a:ln w="50800" cap="flat">
              <a:solidFill>
                <a:srgbClr val="EC5D57"/>
              </a:solidFill>
              <a:prstDash val="solid"/>
              <a:miter lim="400000"/>
            </a:ln>
            <a:effectLst/>
          </p:spPr>
          <p:txBody>
            <a:bodyPr wrap="square" lIns="45718" tIns="45718" rIns="45718" bIns="45718" numCol="1" anchor="t">
              <a:noAutofit/>
            </a:bodyPr>
            <a:lstStyle/>
            <a:p>
              <a:pPr/>
            </a:p>
          </p:txBody>
        </p:sp>
        <p:sp>
          <p:nvSpPr>
            <p:cNvPr id="713" name="Collapse"/>
            <p:cNvSpPr txBox="1"/>
            <p:nvPr/>
          </p:nvSpPr>
          <p:spPr>
            <a:xfrm>
              <a:off x="8799513" y="2468879"/>
              <a:ext cx="2619376"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5000">
                  <a:solidFill>
                    <a:srgbClr val="EC5D57"/>
                  </a:solidFill>
                  <a:latin typeface="Helvetica Light"/>
                  <a:ea typeface="Helvetica Light"/>
                  <a:cs typeface="Helvetica Light"/>
                  <a:sym typeface="Helvetica Light"/>
                </a:defRPr>
              </a:lvl1pPr>
            </a:lstStyle>
            <a:p>
              <a:pPr/>
              <a:r>
                <a:t>Collapse</a:t>
              </a:r>
            </a:p>
          </p:txBody>
        </p:sp>
        <p:sp>
          <p:nvSpPr>
            <p:cNvPr id="714" name="Line"/>
            <p:cNvSpPr/>
            <p:nvPr/>
          </p:nvSpPr>
          <p:spPr>
            <a:xfrm flipV="1">
              <a:off x="1358503" y="4116994"/>
              <a:ext cx="7431784" cy="813008"/>
            </a:xfrm>
            <a:prstGeom prst="line">
              <a:avLst/>
            </a:prstGeom>
            <a:noFill/>
            <a:ln w="50800" cap="flat">
              <a:solidFill>
                <a:srgbClr val="F39019"/>
              </a:solidFill>
              <a:prstDash val="solid"/>
              <a:miter lim="400000"/>
            </a:ln>
            <a:effectLst/>
          </p:spPr>
          <p:txBody>
            <a:bodyPr wrap="square" lIns="45718" tIns="45718" rIns="45718" bIns="45718" numCol="1" anchor="t">
              <a:noAutofit/>
            </a:bodyPr>
            <a:lstStyle/>
            <a:p>
              <a:pPr/>
            </a:p>
          </p:txBody>
        </p:sp>
        <p:sp>
          <p:nvSpPr>
            <p:cNvPr id="715" name="Continue"/>
            <p:cNvSpPr txBox="1"/>
            <p:nvPr/>
          </p:nvSpPr>
          <p:spPr>
            <a:xfrm>
              <a:off x="8860691" y="3662679"/>
              <a:ext cx="2655571"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5000">
                  <a:solidFill>
                    <a:srgbClr val="F5D328"/>
                  </a:solidFill>
                  <a:latin typeface="Helvetica Light"/>
                  <a:ea typeface="Helvetica Light"/>
                  <a:cs typeface="Helvetica Light"/>
                  <a:sym typeface="Helvetica Light"/>
                </a:defRPr>
              </a:lvl1pPr>
            </a:lstStyle>
            <a:p>
              <a:pPr/>
              <a:r>
                <a:t>Continue</a:t>
              </a:r>
            </a:p>
          </p:txBody>
        </p:sp>
        <p:sp>
          <p:nvSpPr>
            <p:cNvPr id="716" name="Line"/>
            <p:cNvSpPr/>
            <p:nvPr/>
          </p:nvSpPr>
          <p:spPr>
            <a:xfrm>
              <a:off x="1358503" y="6307879"/>
              <a:ext cx="7431784" cy="2"/>
            </a:xfrm>
            <a:prstGeom prst="line">
              <a:avLst/>
            </a:prstGeom>
            <a:noFill/>
            <a:ln w="50800" cap="flat">
              <a:solidFill>
                <a:srgbClr val="70BF41"/>
              </a:solidFill>
              <a:prstDash val="solid"/>
              <a:miter lim="400000"/>
            </a:ln>
            <a:effectLst/>
          </p:spPr>
          <p:txBody>
            <a:bodyPr wrap="square" lIns="45718" tIns="45718" rIns="45718" bIns="45718" numCol="1" anchor="t">
              <a:noAutofit/>
            </a:bodyPr>
            <a:lstStyle/>
            <a:p>
              <a:pPr/>
            </a:p>
          </p:txBody>
        </p:sp>
        <p:sp>
          <p:nvSpPr>
            <p:cNvPr id="717" name="Discipline"/>
            <p:cNvSpPr txBox="1"/>
            <p:nvPr/>
          </p:nvSpPr>
          <p:spPr>
            <a:xfrm>
              <a:off x="8941019" y="5876079"/>
              <a:ext cx="2901316"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5000">
                  <a:solidFill>
                    <a:srgbClr val="70BF41"/>
                  </a:solidFill>
                  <a:latin typeface="Helvetica Light"/>
                  <a:ea typeface="Helvetica Light"/>
                  <a:cs typeface="Helvetica Light"/>
                  <a:sym typeface="Helvetica Light"/>
                </a:defRPr>
              </a:lvl1pPr>
            </a:lstStyle>
            <a:p>
              <a:pPr/>
              <a:r>
                <a:t>Discipline</a:t>
              </a:r>
            </a:p>
          </p:txBody>
        </p:sp>
        <p:sp>
          <p:nvSpPr>
            <p:cNvPr id="718" name="Line"/>
            <p:cNvSpPr/>
            <p:nvPr/>
          </p:nvSpPr>
          <p:spPr>
            <a:xfrm>
              <a:off x="1409303" y="7879081"/>
              <a:ext cx="7431784" cy="2"/>
            </a:xfrm>
            <a:prstGeom prst="line">
              <a:avLst/>
            </a:prstGeom>
            <a:noFill/>
            <a:ln w="50800" cap="flat">
              <a:solidFill>
                <a:srgbClr val="0365C0"/>
              </a:solidFill>
              <a:prstDash val="solid"/>
              <a:miter lim="400000"/>
            </a:ln>
            <a:effectLst/>
          </p:spPr>
          <p:txBody>
            <a:bodyPr wrap="square" lIns="45718" tIns="45718" rIns="45718" bIns="45718" numCol="1" anchor="t">
              <a:noAutofit/>
            </a:bodyPr>
            <a:lstStyle/>
            <a:p>
              <a:pPr/>
            </a:p>
          </p:txBody>
        </p:sp>
        <p:sp>
          <p:nvSpPr>
            <p:cNvPr id="719" name="Transformation"/>
            <p:cNvSpPr txBox="1"/>
            <p:nvPr/>
          </p:nvSpPr>
          <p:spPr>
            <a:xfrm>
              <a:off x="8951814" y="7447281"/>
              <a:ext cx="4302126"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5000">
                  <a:solidFill>
                    <a:srgbClr val="70BF41"/>
                  </a:solidFill>
                  <a:latin typeface="Helvetica Light"/>
                  <a:ea typeface="Helvetica Light"/>
                  <a:cs typeface="Helvetica Light"/>
                  <a:sym typeface="Helvetica Light"/>
                </a:defRPr>
              </a:lvl1pPr>
            </a:lstStyle>
            <a:p>
              <a:pPr/>
              <a:r>
                <a:t>Transformation</a:t>
              </a:r>
            </a:p>
          </p:txBody>
        </p:sp>
        <p:sp>
          <p:nvSpPr>
            <p:cNvPr id="720" name="Dator, 2009;…"/>
            <p:cNvSpPr txBox="1"/>
            <p:nvPr/>
          </p:nvSpPr>
          <p:spPr>
            <a:xfrm>
              <a:off x="9098809" y="10319465"/>
              <a:ext cx="3077859" cy="13004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8" tIns="91438" rIns="91438" bIns="91438" numCol="1" anchor="t">
              <a:spAutoFit/>
            </a:bodyPr>
            <a:lstStyle/>
            <a:p>
              <a:pPr defTabSz="1828800">
                <a:defRPr sz="3600">
                  <a:latin typeface="Calibri"/>
                  <a:ea typeface="Calibri"/>
                  <a:cs typeface="Calibri"/>
                  <a:sym typeface="Calibri"/>
                </a:defRPr>
              </a:pPr>
              <a:r>
                <a:t>Dator, 2009;</a:t>
              </a:r>
            </a:p>
            <a:p>
              <a:pPr defTabSz="1828800">
                <a:defRPr sz="3600">
                  <a:latin typeface="Calibri"/>
                  <a:ea typeface="Calibri"/>
                  <a:cs typeface="Calibri"/>
                  <a:sym typeface="Calibri"/>
                </a:defRPr>
              </a:pPr>
              <a:r>
                <a:t>Bengtson, 2018</a:t>
              </a:r>
            </a:p>
          </p:txBody>
        </p:sp>
        <p:sp>
          <p:nvSpPr>
            <p:cNvPr id="721" name="Archetypal futures"/>
            <p:cNvSpPr txBox="1"/>
            <p:nvPr/>
          </p:nvSpPr>
          <p:spPr>
            <a:xfrm>
              <a:off x="8770197" y="0"/>
              <a:ext cx="3735084" cy="7416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8" tIns="91438" rIns="91438" bIns="91438" numCol="1" anchor="t">
              <a:spAutoFit/>
            </a:bodyPr>
            <a:lstStyle>
              <a:lvl1pPr defTabSz="1828800">
                <a:defRPr sz="3600">
                  <a:latin typeface="Calibri"/>
                  <a:ea typeface="Calibri"/>
                  <a:cs typeface="Calibri"/>
                  <a:sym typeface="Calibri"/>
                </a:defRPr>
              </a:lvl1pPr>
            </a:lstStyle>
            <a:p>
              <a:pPr/>
              <a:r>
                <a:t>Archetypal futures </a:t>
              </a:r>
            </a:p>
          </p:txBody>
        </p:sp>
      </p:grpSp>
      <p:sp>
        <p:nvSpPr>
          <p:cNvPr id="723"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724" name="Mari_Logo1.jpg" descr="Mari_Logo1.jpg"/>
          <p:cNvPicPr>
            <a:picLocks noChangeAspect="1"/>
          </p:cNvPicPr>
          <p:nvPr/>
        </p:nvPicPr>
        <p:blipFill>
          <a:blip r:embed="rId3">
            <a:extLst/>
          </a:blip>
          <a:stretch>
            <a:fillRect/>
          </a:stretch>
        </p:blipFill>
        <p:spPr>
          <a:xfrm>
            <a:off x="23455571" y="91975"/>
            <a:ext cx="933018" cy="765475"/>
          </a:xfrm>
          <a:prstGeom prst="rect">
            <a:avLst/>
          </a:prstGeom>
          <a:ln w="12700">
            <a:miter lim="400000"/>
          </a:ln>
        </p:spPr>
      </p:pic>
      <p:sp>
        <p:nvSpPr>
          <p:cNvPr id="725" name="Oval"/>
          <p:cNvSpPr/>
          <p:nvPr/>
        </p:nvSpPr>
        <p:spPr>
          <a:xfrm>
            <a:off x="-2" y="6056757"/>
            <a:ext cx="776192" cy="2057403"/>
          </a:xfrm>
          <a:prstGeom prst="ellipse">
            <a:avLst/>
          </a:prstGeom>
          <a:solidFill>
            <a:srgbClr val="DCDEE0"/>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726" name="Past"/>
          <p:cNvSpPr txBox="1"/>
          <p:nvPr/>
        </p:nvSpPr>
        <p:spPr>
          <a:xfrm rot="16200000">
            <a:off x="-177305" y="6729859"/>
            <a:ext cx="1130798"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atin typeface="+mn-lt"/>
                <a:ea typeface="+mn-ea"/>
                <a:cs typeface="+mn-cs"/>
                <a:sym typeface="Helvetica"/>
              </a:defRPr>
            </a:lvl1pPr>
          </a:lstStyle>
          <a:p>
            <a:pPr/>
            <a:r>
              <a:t>Past</a:t>
            </a:r>
          </a:p>
        </p:txBody>
      </p:sp>
      <p:sp>
        <p:nvSpPr>
          <p:cNvPr id="727" name="Line"/>
          <p:cNvSpPr/>
          <p:nvPr/>
        </p:nvSpPr>
        <p:spPr>
          <a:xfrm>
            <a:off x="431799" y="5998633"/>
            <a:ext cx="1112837" cy="1112837"/>
          </a:xfrm>
          <a:prstGeom prst="line">
            <a:avLst/>
          </a:prstGeom>
          <a:ln w="25400">
            <a:solidFill>
              <a:srgbClr val="A6AAA8"/>
            </a:solidFill>
            <a:miter lim="400000"/>
          </a:ln>
        </p:spPr>
        <p:txBody>
          <a:bodyPr lIns="45718" tIns="45718" rIns="45718" bIns="45718"/>
          <a:lstStyle/>
          <a:p>
            <a:pPr/>
          </a:p>
        </p:txBody>
      </p:sp>
      <p:sp>
        <p:nvSpPr>
          <p:cNvPr id="728" name="Line"/>
          <p:cNvSpPr/>
          <p:nvPr/>
        </p:nvSpPr>
        <p:spPr>
          <a:xfrm flipV="1">
            <a:off x="431799" y="7339023"/>
            <a:ext cx="1112837" cy="793212"/>
          </a:xfrm>
          <a:prstGeom prst="line">
            <a:avLst/>
          </a:prstGeom>
          <a:ln w="25400">
            <a:solidFill>
              <a:srgbClr val="A6AAA8"/>
            </a:solidFill>
            <a:miter lim="400000"/>
          </a:ln>
        </p:spPr>
        <p:txBody>
          <a:bodyPr lIns="45718" tIns="45718" rIns="45718" bIns="45718"/>
          <a:lstStyle/>
          <a:p>
            <a:pPr/>
          </a:p>
        </p:txBody>
      </p:sp>
      <p:sp>
        <p:nvSpPr>
          <p:cNvPr id="729" name="Spectrum of Possible Futures"/>
          <p:cNvSpPr txBox="1"/>
          <p:nvPr/>
        </p:nvSpPr>
        <p:spPr>
          <a:xfrm>
            <a:off x="134118" y="1028169"/>
            <a:ext cx="793190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Spectrum of Possible Futures</a:t>
            </a:r>
          </a:p>
        </p:txBody>
      </p:sp>
      <p:sp>
        <p:nvSpPr>
          <p:cNvPr id="730" name="Understanding the Spectrum of Possible Future"/>
          <p:cNvSpPr txBox="1"/>
          <p:nvPr/>
        </p:nvSpPr>
        <p:spPr>
          <a:xfrm>
            <a:off x="158699" y="68312"/>
            <a:ext cx="1277514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Understanding the Spectrum of Possible Future</a:t>
            </a:r>
          </a:p>
        </p:txBody>
      </p:sp>
      <p:sp>
        <p:nvSpPr>
          <p:cNvPr id="731" name="Group"/>
          <p:cNvSpPr/>
          <p:nvPr/>
        </p:nvSpPr>
        <p:spPr>
          <a:xfrm>
            <a:off x="18214010" y="3958332"/>
            <a:ext cx="3086383" cy="1328937"/>
          </a:xfrm>
          <a:prstGeom prst="ellipse">
            <a:avLst/>
          </a:prstGeom>
          <a:ln w="63500">
            <a:solidFill>
              <a:schemeClr val="accent5"/>
            </a:solidFill>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722"/>
                                        </p:tgtEl>
                                        <p:attrNameLst>
                                          <p:attrName>style.visibility</p:attrName>
                                        </p:attrNameLst>
                                      </p:cBhvr>
                                      <p:to>
                                        <p:strVal val="visible"/>
                                      </p:to>
                                    </p:set>
                                    <p:animEffect filter="fade" transition="in">
                                      <p:cBhvr>
                                        <p:cTn id="7" dur="1000"/>
                                        <p:tgtEl>
                                          <p:spTgt spid="72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731"/>
                                        </p:tgtEl>
                                        <p:attrNameLst>
                                          <p:attrName>style.visibility</p:attrName>
                                        </p:attrNameLst>
                                      </p:cBhvr>
                                      <p:to>
                                        <p:strVal val="visible"/>
                                      </p:to>
                                    </p:set>
                                    <p:anim calcmode="lin" valueType="num">
                                      <p:cBhvr>
                                        <p:cTn id="12" dur="750" fill="hold"/>
                                        <p:tgtEl>
                                          <p:spTgt spid="731"/>
                                        </p:tgtEl>
                                        <p:attrNameLst>
                                          <p:attrName>ppt_w</p:attrName>
                                        </p:attrNameLst>
                                      </p:cBhvr>
                                      <p:tavLst>
                                        <p:tav tm="0">
                                          <p:val>
                                            <p:fltVal val="0"/>
                                          </p:val>
                                        </p:tav>
                                        <p:tav tm="100000">
                                          <p:val>
                                            <p:strVal val="#ppt_w"/>
                                          </p:val>
                                        </p:tav>
                                      </p:tavLst>
                                    </p:anim>
                                    <p:anim calcmode="lin" valueType="num">
                                      <p:cBhvr>
                                        <p:cTn id="13" dur="750" fill="hold"/>
                                        <p:tgtEl>
                                          <p:spTgt spid="7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31" grpId="2"/>
      <p:bldP build="whole" bldLvl="1" animBg="1" rev="0" advAuto="0" spid="722"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733"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734" name="Mari_Logo1.jpg" descr="Mari_Logo1.jpg"/>
          <p:cNvPicPr>
            <a:picLocks noChangeAspect="1"/>
          </p:cNvPicPr>
          <p:nvPr/>
        </p:nvPicPr>
        <p:blipFill>
          <a:blip r:embed="rId2">
            <a:extLst/>
          </a:blip>
          <a:stretch>
            <a:fillRect/>
          </a:stretch>
        </p:blipFill>
        <p:spPr>
          <a:xfrm>
            <a:off x="23455571" y="91975"/>
            <a:ext cx="933018" cy="765475"/>
          </a:xfrm>
          <a:prstGeom prst="rect">
            <a:avLst/>
          </a:prstGeom>
          <a:ln w="12700">
            <a:miter lim="400000"/>
          </a:ln>
        </p:spPr>
      </p:pic>
      <p:sp>
        <p:nvSpPr>
          <p:cNvPr id="735" name="A Warmer Atmosphere Can Store Far More Water"/>
          <p:cNvSpPr txBox="1"/>
          <p:nvPr/>
        </p:nvSpPr>
        <p:spPr>
          <a:xfrm>
            <a:off x="158700" y="68312"/>
            <a:ext cx="1321745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A Warmer Atmosphere Can Store Far More Water</a:t>
            </a:r>
          </a:p>
        </p:txBody>
      </p:sp>
      <p:pic>
        <p:nvPicPr>
          <p:cNvPr id="736" name="Relative_Humidity.png" descr="Relative_Humidity.png"/>
          <p:cNvPicPr>
            <a:picLocks noChangeAspect="1"/>
          </p:cNvPicPr>
          <p:nvPr/>
        </p:nvPicPr>
        <p:blipFill>
          <a:blip r:embed="rId3">
            <a:extLst/>
          </a:blip>
          <a:stretch>
            <a:fillRect/>
          </a:stretch>
        </p:blipFill>
        <p:spPr>
          <a:xfrm>
            <a:off x="475526" y="1428849"/>
            <a:ext cx="12020324" cy="11563550"/>
          </a:xfrm>
          <a:prstGeom prst="rect">
            <a:avLst/>
          </a:prstGeom>
          <a:ln w="12700">
            <a:miter lim="400000"/>
          </a:ln>
        </p:spPr>
      </p:pic>
      <p:sp>
        <p:nvSpPr>
          <p:cNvPr id="737" name="Density:…"/>
          <p:cNvSpPr txBox="1"/>
          <p:nvPr/>
        </p:nvSpPr>
        <p:spPr>
          <a:xfrm>
            <a:off x="12675588" y="5009651"/>
            <a:ext cx="11082446" cy="27557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500">
                <a:solidFill>
                  <a:srgbClr val="242729"/>
                </a:solidFill>
                <a:latin typeface="Helvetica Neue Light"/>
                <a:ea typeface="Helvetica Neue Light"/>
                <a:cs typeface="Helvetica Neue Light"/>
                <a:sym typeface="Helvetica Neue Light"/>
              </a:defRPr>
            </a:pPr>
            <a:r>
              <a:t>Density:</a:t>
            </a:r>
          </a:p>
          <a:p>
            <a:pPr>
              <a:defRPr sz="3500">
                <a:solidFill>
                  <a:srgbClr val="242729"/>
                </a:solidFill>
                <a:latin typeface="Helvetica Neue Light"/>
                <a:ea typeface="Helvetica Neue Light"/>
                <a:cs typeface="Helvetica Neue Light"/>
                <a:sym typeface="Helvetica Neue Light"/>
              </a:defRPr>
            </a:pPr>
            <a:r>
              <a:t>Water: 1000 kg/m</a:t>
            </a:r>
            <a:r>
              <a:rPr baseline="31999"/>
              <a:t>3</a:t>
            </a:r>
            <a:r>
              <a:t> </a:t>
            </a:r>
          </a:p>
          <a:p>
            <a:pPr>
              <a:defRPr sz="3500">
                <a:solidFill>
                  <a:srgbClr val="242729"/>
                </a:solidFill>
                <a:latin typeface="Helvetica Neue Light"/>
                <a:ea typeface="Helvetica Neue Light"/>
                <a:cs typeface="Helvetica Neue Light"/>
                <a:sym typeface="Helvetica Neue Light"/>
              </a:defRPr>
            </a:pPr>
            <a:r>
              <a:t>Air:            1.275 kg/m</a:t>
            </a:r>
            <a:r>
              <a:rPr baseline="31999"/>
              <a:t>3</a:t>
            </a:r>
            <a:r>
              <a:t> </a:t>
            </a:r>
          </a:p>
          <a:p>
            <a:pPr>
              <a:defRPr sz="3500">
                <a:solidFill>
                  <a:srgbClr val="242729"/>
                </a:solidFill>
                <a:latin typeface="Helvetica Neue Light"/>
                <a:ea typeface="Helvetica Neue Light"/>
                <a:cs typeface="Helvetica Neue Light"/>
                <a:sym typeface="Helvetica Neue Light"/>
              </a:defRPr>
            </a:pPr>
          </a:p>
          <a:p>
            <a:pPr>
              <a:defRPr sz="3500">
                <a:solidFill>
                  <a:srgbClr val="242729"/>
                </a:solidFill>
                <a:latin typeface="Helvetica Neue Light"/>
                <a:ea typeface="Helvetica Neue Light"/>
                <a:cs typeface="Helvetica Neue Light"/>
                <a:sym typeface="Helvetica Neue Light"/>
              </a:defRPr>
            </a:pPr>
            <a:r>
              <a:t>Water is about 785 times denser than air.</a:t>
            </a:r>
          </a:p>
        </p:txBody>
      </p:sp>
      <p:sp>
        <p:nvSpPr>
          <p:cNvPr id="738" name="Specific heat capacity:…"/>
          <p:cNvSpPr txBox="1"/>
          <p:nvPr/>
        </p:nvSpPr>
        <p:spPr>
          <a:xfrm>
            <a:off x="12675588" y="1600443"/>
            <a:ext cx="11082446" cy="27557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500">
                <a:solidFill>
                  <a:srgbClr val="242729"/>
                </a:solidFill>
                <a:latin typeface="Helvetica Neue Light"/>
                <a:ea typeface="Helvetica Neue Light"/>
                <a:cs typeface="Helvetica Neue Light"/>
                <a:sym typeface="Helvetica Neue Light"/>
              </a:defRPr>
            </a:pPr>
            <a:r>
              <a:t>Specific heat capacity: </a:t>
            </a:r>
          </a:p>
          <a:p>
            <a:pPr>
              <a:defRPr sz="3500">
                <a:solidFill>
                  <a:srgbClr val="242729"/>
                </a:solidFill>
                <a:latin typeface="Helvetica Neue Light"/>
                <a:ea typeface="Helvetica Neue Light"/>
                <a:cs typeface="Helvetica Neue Light"/>
                <a:sym typeface="Helvetica Neue Light"/>
              </a:defRPr>
            </a:pPr>
            <a:r>
              <a:t>Water: 4200 Jkg</a:t>
            </a:r>
            <a:r>
              <a:rPr baseline="31999"/>
              <a:t>-1</a:t>
            </a:r>
            <a:r>
              <a:t>K</a:t>
            </a:r>
            <a:r>
              <a:rPr baseline="31999"/>
              <a:t>-1</a:t>
            </a:r>
            <a:r>
              <a:t> </a:t>
            </a:r>
          </a:p>
          <a:p>
            <a:pPr>
              <a:defRPr sz="3500">
                <a:solidFill>
                  <a:srgbClr val="242729"/>
                </a:solidFill>
                <a:latin typeface="Helvetica Neue Light"/>
                <a:ea typeface="Helvetica Neue Light"/>
                <a:cs typeface="Helvetica Neue Light"/>
                <a:sym typeface="Helvetica Neue Light"/>
              </a:defRPr>
            </a:pPr>
            <a:r>
              <a:t>Air:        993 Jkg</a:t>
            </a:r>
            <a:r>
              <a:rPr baseline="31999"/>
              <a:t>-1</a:t>
            </a:r>
            <a:r>
              <a:t>K</a:t>
            </a:r>
            <a:r>
              <a:rPr baseline="31999"/>
              <a:t>-1</a:t>
            </a:r>
            <a:r>
              <a:t> </a:t>
            </a:r>
          </a:p>
          <a:p>
            <a:pPr>
              <a:defRPr sz="3500">
                <a:solidFill>
                  <a:srgbClr val="242729"/>
                </a:solidFill>
                <a:latin typeface="Helvetica Neue Light"/>
                <a:ea typeface="Helvetica Neue Light"/>
                <a:cs typeface="Helvetica Neue Light"/>
                <a:sym typeface="Helvetica Neue Light"/>
              </a:defRPr>
            </a:pPr>
          </a:p>
          <a:p>
            <a:pPr>
              <a:defRPr sz="3500">
                <a:solidFill>
                  <a:srgbClr val="242729"/>
                </a:solidFill>
                <a:latin typeface="Helvetica Neue Light"/>
                <a:ea typeface="Helvetica Neue Light"/>
                <a:cs typeface="Helvetica Neue Light"/>
                <a:sym typeface="Helvetica Neue Light"/>
              </a:defRPr>
            </a:pPr>
            <a:r>
              <a:t>Water has 4.23 times higher specific heat capacity.</a:t>
            </a:r>
          </a:p>
        </p:txBody>
      </p:sp>
      <p:sp>
        <p:nvSpPr>
          <p:cNvPr id="739" name="Volumetric heat capacity:…"/>
          <p:cNvSpPr txBox="1"/>
          <p:nvPr/>
        </p:nvSpPr>
        <p:spPr>
          <a:xfrm>
            <a:off x="12733187" y="8782146"/>
            <a:ext cx="10967247" cy="16889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500">
                <a:solidFill>
                  <a:srgbClr val="242729"/>
                </a:solidFill>
                <a:latin typeface="Helvetica Neue Light"/>
                <a:ea typeface="Helvetica Neue Light"/>
                <a:cs typeface="Helvetica Neue Light"/>
                <a:sym typeface="Helvetica Neue Light"/>
              </a:defRPr>
            </a:pPr>
            <a:r>
              <a:t>Volumetric heat capacity:</a:t>
            </a:r>
          </a:p>
          <a:p>
            <a:pPr>
              <a:defRPr sz="3500">
                <a:solidFill>
                  <a:srgbClr val="242729"/>
                </a:solidFill>
                <a:latin typeface="Helvetica Neue Light"/>
                <a:ea typeface="Helvetica Neue Light"/>
                <a:cs typeface="Helvetica Neue Light"/>
                <a:sym typeface="Helvetica Neue Light"/>
              </a:defRPr>
            </a:pPr>
            <a:r>
              <a:t>Water compared to air: </a:t>
            </a:r>
          </a:p>
          <a:p>
            <a:pPr>
              <a:defRPr sz="3500">
                <a:solidFill>
                  <a:srgbClr val="242729"/>
                </a:solidFill>
                <a:latin typeface="Helvetica Neue Light"/>
                <a:ea typeface="Helvetica Neue Light"/>
                <a:cs typeface="Helvetica Neue Light"/>
                <a:sym typeface="Helvetica Neue Light"/>
              </a:defRPr>
            </a:pPr>
            <a:r>
              <a:t>About 3300 time higher volumetric heat capacity</a:t>
            </a:r>
          </a:p>
        </p:txBody>
      </p:sp>
    </p:spTree>
  </p:cSld>
  <p:clrMapOvr>
    <a:masterClrMapping/>
  </p:clrMapOvr>
  <mc:AlternateContent xmlns:mc="http://schemas.openxmlformats.org/markup-compatibility/2006">
    <mc:Choice xmlns:p14="http://schemas.microsoft.com/office/powerpoint/2010/main" Requires="p14">
      <p:transition spd="fast" advClick="1" p14:dur="50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738"/>
                                        </p:tgtEl>
                                        <p:attrNameLst>
                                          <p:attrName>style.visibility</p:attrName>
                                        </p:attrNameLst>
                                      </p:cBhvr>
                                      <p:to>
                                        <p:strVal val="visible"/>
                                      </p:to>
                                    </p:set>
                                    <p:animEffect filter="fade" transition="in">
                                      <p:cBhvr>
                                        <p:cTn id="7" dur="1000"/>
                                        <p:tgtEl>
                                          <p:spTgt spid="73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737"/>
                                        </p:tgtEl>
                                        <p:attrNameLst>
                                          <p:attrName>style.visibility</p:attrName>
                                        </p:attrNameLst>
                                      </p:cBhvr>
                                      <p:to>
                                        <p:strVal val="visible"/>
                                      </p:to>
                                    </p:set>
                                    <p:animEffect filter="fade" transition="in">
                                      <p:cBhvr>
                                        <p:cTn id="12" dur="1000"/>
                                        <p:tgtEl>
                                          <p:spTgt spid="73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739"/>
                                        </p:tgtEl>
                                        <p:attrNameLst>
                                          <p:attrName>style.visibility</p:attrName>
                                        </p:attrNameLst>
                                      </p:cBhvr>
                                      <p:to>
                                        <p:strVal val="visible"/>
                                      </p:to>
                                    </p:set>
                                    <p:animEffect filter="fade" transition="in">
                                      <p:cBhvr>
                                        <p:cTn id="17" dur="1000"/>
                                        <p:tgtEl>
                                          <p:spTgt spid="7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39" grpId="3"/>
      <p:bldP build="whole" bldLvl="1" animBg="1" rev="0" advAuto="0" spid="738" grpId="1"/>
      <p:bldP build="whole" bldLvl="1" animBg="1" rev="0" advAuto="0" spid="737" grpId="2"/>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286" name="20141227_170610.jpg" descr="20141227_17061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87" name="Hans-Peter Plag…"/>
          <p:cNvSpPr txBox="1"/>
          <p:nvPr/>
        </p:nvSpPr>
        <p:spPr>
          <a:xfrm>
            <a:off x="53149" y="11899900"/>
            <a:ext cx="6400505" cy="167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400">
                <a:solidFill>
                  <a:srgbClr val="1B527B"/>
                </a:solidFill>
                <a:latin typeface="Gill Sans"/>
                <a:ea typeface="Gill Sans"/>
                <a:cs typeface="Gill Sans"/>
                <a:sym typeface="Gill Sans"/>
              </a:defRPr>
            </a:pPr>
            <a:r>
              <a:t>Hans-Peter Plag</a:t>
            </a:r>
          </a:p>
          <a:p>
            <a:pPr defTabSz="825500">
              <a:defRPr sz="5400">
                <a:solidFill>
                  <a:srgbClr val="1B527B"/>
                </a:solidFill>
                <a:latin typeface="Gill Sans"/>
                <a:ea typeface="Gill Sans"/>
                <a:cs typeface="Gill Sans"/>
                <a:sym typeface="Gill Sans"/>
              </a:defRPr>
            </a:pPr>
            <a:r>
              <a:t>February 9, 2016</a:t>
            </a:r>
          </a:p>
        </p:txBody>
      </p:sp>
      <p:pic>
        <p:nvPicPr>
          <p:cNvPr id="288" name="20141230_092638_006.jpg" descr="20141230_092638_00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289" name="Contents…"/>
          <p:cNvSpPr txBox="1"/>
          <p:nvPr/>
        </p:nvSpPr>
        <p:spPr>
          <a:xfrm>
            <a:off x="1583111" y="3487737"/>
            <a:ext cx="21217778" cy="3952875"/>
          </a:xfrm>
          <a:prstGeom prst="rect">
            <a:avLst/>
          </a:prstGeom>
          <a:solidFill>
            <a:srgbClr val="FFFFFF">
              <a:alpha val="52793"/>
            </a:srgbClr>
          </a:solidFill>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p>
            <a:pPr defTabSz="584200">
              <a:defRPr sz="4200">
                <a:latin typeface="Helvetica Light"/>
                <a:ea typeface="Helvetica Light"/>
                <a:cs typeface="Helvetica Light"/>
                <a:sym typeface="Helvetica Light"/>
              </a:defRPr>
            </a:pPr>
            <a:r>
              <a:t>Contents</a:t>
            </a:r>
          </a:p>
          <a:p>
            <a:pPr marL="518582" indent="-518582" defTabSz="584200">
              <a:buSzPct val="75000"/>
              <a:buChar char="-"/>
              <a:defRPr sz="4200">
                <a:latin typeface="Helvetica Light"/>
                <a:ea typeface="Helvetica Light"/>
                <a:cs typeface="Helvetica Light"/>
                <a:sym typeface="Helvetica Light"/>
              </a:defRPr>
            </a:pPr>
            <a:r>
              <a:t>The Baseline: Past Climate Changes</a:t>
            </a:r>
          </a:p>
          <a:p>
            <a:pPr marL="518582" indent="-518582" defTabSz="584200">
              <a:buSzPct val="75000"/>
              <a:buChar char="-"/>
              <a:defRPr sz="4200">
                <a:latin typeface="Helvetica Light"/>
                <a:ea typeface="Helvetica Light"/>
                <a:cs typeface="Helvetica Light"/>
                <a:sym typeface="Helvetica Light"/>
              </a:defRPr>
            </a:pPr>
            <a:r>
              <a:t>The Syndrome: Modern Climate and Global Change</a:t>
            </a:r>
          </a:p>
          <a:p>
            <a:pPr marL="518582" indent="-518582" defTabSz="584200">
              <a:buSzPct val="75000"/>
              <a:buChar char="-"/>
              <a:defRPr sz="4200">
                <a:latin typeface="Helvetica Light"/>
                <a:ea typeface="Helvetica Light"/>
                <a:cs typeface="Helvetica Light"/>
                <a:sym typeface="Helvetica Light"/>
              </a:defRPr>
            </a:pPr>
            <a:r>
              <a:t>The Diagnosis: Wealth Creation Through Increased Consumption</a:t>
            </a:r>
          </a:p>
          <a:p>
            <a:pPr marL="518582" indent="-518582" defTabSz="584200">
              <a:buSzPct val="75000"/>
              <a:buChar char="-"/>
              <a:defRPr sz="4200">
                <a:latin typeface="Helvetica Light"/>
                <a:ea typeface="Helvetica Light"/>
                <a:cs typeface="Helvetica Light"/>
                <a:sym typeface="Helvetica Light"/>
              </a:defRPr>
            </a:pPr>
            <a:r>
              <a:t>The Prognosis: Leaving the “Safe Operating Space” and into the Unknown</a:t>
            </a:r>
          </a:p>
          <a:p>
            <a:pPr marL="518582" indent="-518582" defTabSz="584200">
              <a:buSzPct val="75000"/>
              <a:buChar char="-"/>
              <a:defRPr sz="4200">
                <a:latin typeface="Helvetica Light"/>
                <a:ea typeface="Helvetica Light"/>
                <a:cs typeface="Helvetica Light"/>
                <a:sym typeface="Helvetica Light"/>
              </a:defRPr>
            </a:pPr>
            <a:r>
              <a:t>The Therapy: A new Ethos, Economy, and Global Governance</a:t>
            </a:r>
          </a:p>
        </p:txBody>
      </p:sp>
      <p:sp>
        <p:nvSpPr>
          <p:cNvPr id="290" name="The Syndrome of Modern Global Change:…"/>
          <p:cNvSpPr txBox="1"/>
          <p:nvPr/>
        </p:nvSpPr>
        <p:spPr>
          <a:xfrm>
            <a:off x="381346" y="266699"/>
            <a:ext cx="23621308" cy="2235201"/>
          </a:xfrm>
          <a:prstGeom prst="rect">
            <a:avLst/>
          </a:prstGeom>
          <a:solidFill>
            <a:srgbClr val="DCDEE0">
              <a:alpha val="45447"/>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7000">
                <a:latin typeface="+mn-lt"/>
                <a:ea typeface="+mn-ea"/>
                <a:cs typeface="+mn-cs"/>
                <a:sym typeface="Helvetica"/>
              </a:defRPr>
            </a:pPr>
            <a:r>
              <a:t>The Syndrome of Modern Global Change: </a:t>
            </a:r>
          </a:p>
          <a:p>
            <a:pPr>
              <a:defRPr sz="7000">
                <a:latin typeface="+mn-lt"/>
                <a:ea typeface="+mn-ea"/>
                <a:cs typeface="+mn-cs"/>
                <a:sym typeface="Helvetica"/>
              </a:defRPr>
            </a:pPr>
            <a:r>
              <a:t>A Cataclysmic Single-Species Energy Pulse</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d"/>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741" name="American_Desert.jpg" descr="American_Desert.jpg"/>
          <p:cNvPicPr>
            <a:picLocks noChangeAspect="1"/>
          </p:cNvPicPr>
          <p:nvPr/>
        </p:nvPicPr>
        <p:blipFill>
          <a:blip r:embed="rId2">
            <a:extLst/>
          </a:blip>
          <a:stretch>
            <a:fillRect/>
          </a:stretch>
        </p:blipFill>
        <p:spPr>
          <a:xfrm>
            <a:off x="-11330" y="6899968"/>
            <a:ext cx="12113060" cy="6816032"/>
          </a:xfrm>
          <a:prstGeom prst="rect">
            <a:avLst/>
          </a:prstGeom>
          <a:ln w="12700">
            <a:miter lim="400000"/>
          </a:ln>
        </p:spPr>
      </p:pic>
      <p:pic>
        <p:nvPicPr>
          <p:cNvPr id="742" name="Port-Stephens-Scenic.jpg" descr="Port-Stephens-Scenic.jpg"/>
          <p:cNvPicPr>
            <a:picLocks noChangeAspect="1"/>
          </p:cNvPicPr>
          <p:nvPr/>
        </p:nvPicPr>
        <p:blipFill>
          <a:blip r:embed="rId3">
            <a:extLst/>
          </a:blip>
          <a:stretch>
            <a:fillRect/>
          </a:stretch>
        </p:blipFill>
        <p:spPr>
          <a:xfrm>
            <a:off x="12032853" y="6912303"/>
            <a:ext cx="12370197" cy="8240051"/>
          </a:xfrm>
          <a:prstGeom prst="rect">
            <a:avLst/>
          </a:prstGeom>
          <a:ln w="12700">
            <a:miter lim="400000"/>
          </a:ln>
        </p:spPr>
      </p:pic>
      <p:sp>
        <p:nvSpPr>
          <p:cNvPr id="743"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744" name="Mari_Logo1.jpg" descr="Mari_Logo1.jpg"/>
          <p:cNvPicPr>
            <a:picLocks noChangeAspect="1"/>
          </p:cNvPicPr>
          <p:nvPr/>
        </p:nvPicPr>
        <p:blipFill>
          <a:blip r:embed="rId4">
            <a:extLst/>
          </a:blip>
          <a:stretch>
            <a:fillRect/>
          </a:stretch>
        </p:blipFill>
        <p:spPr>
          <a:xfrm>
            <a:off x="23455571" y="91975"/>
            <a:ext cx="933018" cy="765475"/>
          </a:xfrm>
          <a:prstGeom prst="rect">
            <a:avLst/>
          </a:prstGeom>
          <a:ln w="12700">
            <a:miter lim="400000"/>
          </a:ln>
        </p:spPr>
      </p:pic>
      <p:pic>
        <p:nvPicPr>
          <p:cNvPr id="745" name="hobby-greenhouse.jpg" descr="hobby-greenhouse.jpg"/>
          <p:cNvPicPr>
            <a:picLocks noChangeAspect="1"/>
          </p:cNvPicPr>
          <p:nvPr/>
        </p:nvPicPr>
        <p:blipFill>
          <a:blip r:embed="rId5">
            <a:extLst/>
          </a:blip>
          <a:stretch>
            <a:fillRect/>
          </a:stretch>
        </p:blipFill>
        <p:spPr>
          <a:xfrm>
            <a:off x="1267022" y="2113706"/>
            <a:ext cx="8286355" cy="6214767"/>
          </a:xfrm>
          <a:prstGeom prst="rect">
            <a:avLst/>
          </a:prstGeom>
          <a:ln w="12700">
            <a:miter lim="400000"/>
          </a:ln>
        </p:spPr>
      </p:pic>
      <p:sp>
        <p:nvSpPr>
          <p:cNvPr id="746" name="Greenhouse"/>
          <p:cNvSpPr txBox="1"/>
          <p:nvPr/>
        </p:nvSpPr>
        <p:spPr>
          <a:xfrm>
            <a:off x="4187792" y="1386133"/>
            <a:ext cx="2444815" cy="6221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Helvetica Neue Light"/>
                <a:ea typeface="Helvetica Neue Light"/>
                <a:cs typeface="Helvetica Neue Light"/>
                <a:sym typeface="Helvetica Neue Light"/>
              </a:defRPr>
            </a:lvl1pPr>
          </a:lstStyle>
          <a:p>
            <a:pPr/>
            <a:r>
              <a:t>Greenhouse</a:t>
            </a:r>
          </a:p>
        </p:txBody>
      </p:sp>
      <p:grpSp>
        <p:nvGrpSpPr>
          <p:cNvPr id="749" name="Group"/>
          <p:cNvGrpSpPr/>
          <p:nvPr/>
        </p:nvGrpSpPr>
        <p:grpSpPr>
          <a:xfrm>
            <a:off x="15048577" y="1386131"/>
            <a:ext cx="8155120" cy="6879537"/>
            <a:chOff x="0" y="0"/>
            <a:chExt cx="8155118" cy="6879534"/>
          </a:xfrm>
        </p:grpSpPr>
        <p:pic>
          <p:nvPicPr>
            <p:cNvPr id="747" name="White-and-blue-seem-like-a-perfect-combination-for-the-indoor-pool.jpg" descr="White-and-blue-seem-like-a-perfect-combination-for-the-indoor-pool.jpg"/>
            <p:cNvPicPr>
              <a:picLocks noChangeAspect="1"/>
            </p:cNvPicPr>
            <p:nvPr/>
          </p:nvPicPr>
          <p:blipFill>
            <a:blip r:embed="rId6">
              <a:extLst/>
            </a:blip>
            <a:stretch>
              <a:fillRect/>
            </a:stretch>
          </p:blipFill>
          <p:spPr>
            <a:xfrm>
              <a:off x="0" y="790378"/>
              <a:ext cx="8155119" cy="6089156"/>
            </a:xfrm>
            <a:prstGeom prst="rect">
              <a:avLst/>
            </a:prstGeom>
            <a:ln w="12700" cap="flat">
              <a:noFill/>
              <a:miter lim="400000"/>
            </a:ln>
            <a:effectLst/>
          </p:spPr>
        </p:pic>
        <p:sp>
          <p:nvSpPr>
            <p:cNvPr id="748" name="Poolhouse"/>
            <p:cNvSpPr txBox="1"/>
            <p:nvPr/>
          </p:nvSpPr>
          <p:spPr>
            <a:xfrm>
              <a:off x="3007616" y="-1"/>
              <a:ext cx="2139888" cy="6221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500">
                  <a:latin typeface="Helvetica Neue Light"/>
                  <a:ea typeface="Helvetica Neue Light"/>
                  <a:cs typeface="Helvetica Neue Light"/>
                  <a:sym typeface="Helvetica Neue Light"/>
                </a:defRPr>
              </a:lvl1pPr>
            </a:lstStyle>
            <a:p>
              <a:pPr/>
              <a:r>
                <a:t>Poolhouse</a:t>
              </a:r>
            </a:p>
          </p:txBody>
        </p:sp>
      </p:grpSp>
      <p:grpSp>
        <p:nvGrpSpPr>
          <p:cNvPr id="752" name="Volumetric heat capacity of water compared to air: About 3300 time higher"/>
          <p:cNvGrpSpPr/>
          <p:nvPr/>
        </p:nvGrpSpPr>
        <p:grpSpPr>
          <a:xfrm>
            <a:off x="9243217" y="8119168"/>
            <a:ext cx="10475319" cy="3446583"/>
            <a:chOff x="0" y="0"/>
            <a:chExt cx="10475317" cy="3446581"/>
          </a:xfrm>
        </p:grpSpPr>
        <p:sp>
          <p:nvSpPr>
            <p:cNvPr id="750" name="Quote Bubble"/>
            <p:cNvSpPr/>
            <p:nvPr/>
          </p:nvSpPr>
          <p:spPr>
            <a:xfrm>
              <a:off x="0" y="0"/>
              <a:ext cx="10475318" cy="3446582"/>
            </a:xfrm>
            <a:prstGeom prst="wedgeEllipseCallout">
              <a:avLst>
                <a:gd name="adj1" fmla="val 47703"/>
                <a:gd name="adj2" fmla="val -107485"/>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a:defRPr sz="3500">
                  <a:solidFill>
                    <a:srgbClr val="242729"/>
                  </a:solidFill>
                  <a:latin typeface="Helvetica Neue Light"/>
                  <a:ea typeface="Helvetica Neue Light"/>
                  <a:cs typeface="Helvetica Neue Light"/>
                  <a:sym typeface="Helvetica Neue Light"/>
                </a:defRPr>
              </a:pPr>
            </a:p>
          </p:txBody>
        </p:sp>
        <p:sp>
          <p:nvSpPr>
            <p:cNvPr id="751" name="Volumetric heat capacity of water compared to air: About 3300 time higher"/>
            <p:cNvSpPr txBox="1"/>
            <p:nvPr/>
          </p:nvSpPr>
          <p:spPr>
            <a:xfrm>
              <a:off x="1534074" y="878837"/>
              <a:ext cx="7407170" cy="16889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3500">
                  <a:solidFill>
                    <a:srgbClr val="242729"/>
                  </a:solidFill>
                  <a:latin typeface="Helvetica Neue Light"/>
                  <a:ea typeface="Helvetica Neue Light"/>
                  <a:cs typeface="Helvetica Neue Light"/>
                  <a:sym typeface="Helvetica Neue Light"/>
                </a:defRPr>
              </a:lvl1pPr>
            </a:lstStyle>
            <a:p>
              <a:pPr/>
              <a:r>
                <a:t>Volumetric heat capacity of water compared to air: About 3300 time higher</a:t>
              </a:r>
            </a:p>
          </p:txBody>
        </p:sp>
      </p:grpSp>
      <p:sp>
        <p:nvSpPr>
          <p:cNvPr id="753" name="The Syndrome: Recent Climate and Global Change"/>
          <p:cNvSpPr txBox="1"/>
          <p:nvPr/>
        </p:nvSpPr>
        <p:spPr>
          <a:xfrm>
            <a:off x="158699" y="68312"/>
            <a:ext cx="1380420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Recent Climate and Global Change</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741"/>
                                        </p:tgtEl>
                                        <p:attrNameLst>
                                          <p:attrName>style.visibility</p:attrName>
                                        </p:attrNameLst>
                                      </p:cBhvr>
                                      <p:to>
                                        <p:strVal val="visible"/>
                                      </p:to>
                                    </p:set>
                                    <p:animEffect filter="fade" transition="in">
                                      <p:cBhvr>
                                        <p:cTn id="7" dur="1000"/>
                                        <p:tgtEl>
                                          <p:spTgt spid="74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742"/>
                                        </p:tgtEl>
                                        <p:attrNameLst>
                                          <p:attrName>style.visibility</p:attrName>
                                        </p:attrNameLst>
                                      </p:cBhvr>
                                      <p:to>
                                        <p:strVal val="visible"/>
                                      </p:to>
                                    </p:set>
                                    <p:animEffect filter="fade" transition="in">
                                      <p:cBhvr>
                                        <p:cTn id="12" dur="1000"/>
                                        <p:tgtEl>
                                          <p:spTgt spid="74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749"/>
                                        </p:tgtEl>
                                        <p:attrNameLst>
                                          <p:attrName>style.visibility</p:attrName>
                                        </p:attrNameLst>
                                      </p:cBhvr>
                                      <p:to>
                                        <p:strVal val="visible"/>
                                      </p:to>
                                    </p:set>
                                    <p:animEffect filter="fade" transition="in">
                                      <p:cBhvr>
                                        <p:cTn id="17" dur="1000"/>
                                        <p:tgtEl>
                                          <p:spTgt spid="749"/>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6" presetID="23" grpId="4" fill="hold">
                                  <p:stCondLst>
                                    <p:cond delay="0"/>
                                  </p:stCondLst>
                                  <p:iterate type="el" backwards="0">
                                    <p:tmAbs val="0"/>
                                  </p:iterate>
                                  <p:childTnLst>
                                    <p:set>
                                      <p:cBhvr>
                                        <p:cTn id="21" fill="hold"/>
                                        <p:tgtEl>
                                          <p:spTgt spid="752"/>
                                        </p:tgtEl>
                                        <p:attrNameLst>
                                          <p:attrName>style.visibility</p:attrName>
                                        </p:attrNameLst>
                                      </p:cBhvr>
                                      <p:to>
                                        <p:strVal val="visible"/>
                                      </p:to>
                                    </p:set>
                                    <p:anim calcmode="lin" valueType="num">
                                      <p:cBhvr>
                                        <p:cTn id="22" dur="750" fill="hold"/>
                                        <p:tgtEl>
                                          <p:spTgt spid="752"/>
                                        </p:tgtEl>
                                        <p:attrNameLst>
                                          <p:attrName>ppt_w</p:attrName>
                                        </p:attrNameLst>
                                      </p:cBhvr>
                                      <p:tavLst>
                                        <p:tav tm="0">
                                          <p:val>
                                            <p:fltVal val="0"/>
                                          </p:val>
                                        </p:tav>
                                        <p:tav tm="100000">
                                          <p:val>
                                            <p:strVal val="#ppt_w"/>
                                          </p:val>
                                        </p:tav>
                                      </p:tavLst>
                                    </p:anim>
                                    <p:anim calcmode="lin" valueType="num">
                                      <p:cBhvr>
                                        <p:cTn id="23" dur="750" fill="hold"/>
                                        <p:tgtEl>
                                          <p:spTgt spid="7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41" grpId="1"/>
      <p:bldP build="whole" bldLvl="1" animBg="1" rev="0" advAuto="0" spid="749" grpId="3"/>
      <p:bldP build="whole" bldLvl="1" animBg="1" rev="0" advAuto="0" spid="742" grpId="2"/>
      <p:bldP build="whole" bldLvl="1" animBg="1" rev="0" advAuto="0" spid="752" grpId="4"/>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755"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756" name="Mari_Logo1.jpg" descr="Mari_Logo1.jpg"/>
          <p:cNvPicPr>
            <a:picLocks noChangeAspect="1"/>
          </p:cNvPicPr>
          <p:nvPr/>
        </p:nvPicPr>
        <p:blipFill>
          <a:blip r:embed="rId2">
            <a:extLst/>
          </a:blip>
          <a:stretch>
            <a:fillRect/>
          </a:stretch>
        </p:blipFill>
        <p:spPr>
          <a:xfrm>
            <a:off x="23455571" y="91975"/>
            <a:ext cx="933018" cy="765475"/>
          </a:xfrm>
          <a:prstGeom prst="rect">
            <a:avLst/>
          </a:prstGeom>
          <a:ln w="12700">
            <a:miter lim="400000"/>
          </a:ln>
        </p:spPr>
      </p:pic>
      <p:sp>
        <p:nvSpPr>
          <p:cNvPr id="757"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758" name="Mari_Logo1.jpg" descr="Mari_Logo1.jpg"/>
          <p:cNvPicPr>
            <a:picLocks noChangeAspect="1"/>
          </p:cNvPicPr>
          <p:nvPr/>
        </p:nvPicPr>
        <p:blipFill>
          <a:blip r:embed="rId2">
            <a:extLst/>
          </a:blip>
          <a:stretch>
            <a:fillRect/>
          </a:stretch>
        </p:blipFill>
        <p:spPr>
          <a:xfrm>
            <a:off x="23455571" y="91975"/>
            <a:ext cx="933018" cy="765475"/>
          </a:xfrm>
          <a:prstGeom prst="rect">
            <a:avLst/>
          </a:prstGeom>
          <a:ln w="12700">
            <a:miter lim="400000"/>
          </a:ln>
        </p:spPr>
      </p:pic>
      <p:sp>
        <p:nvSpPr>
          <p:cNvPr id="759" name="Extreme Events are getting more extreme"/>
          <p:cNvSpPr txBox="1"/>
          <p:nvPr/>
        </p:nvSpPr>
        <p:spPr>
          <a:xfrm>
            <a:off x="158700" y="68312"/>
            <a:ext cx="1111695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Extreme Events are getting more extreme</a:t>
            </a:r>
          </a:p>
        </p:txBody>
      </p:sp>
      <p:pic>
        <p:nvPicPr>
          <p:cNvPr id="760" name="trinidad_flood3.tiff" descr="trinidad_flood3.tiff"/>
          <p:cNvPicPr>
            <a:picLocks noChangeAspect="1"/>
          </p:cNvPicPr>
          <p:nvPr/>
        </p:nvPicPr>
        <p:blipFill>
          <a:blip r:embed="rId3">
            <a:extLst/>
          </a:blip>
          <a:stretch>
            <a:fillRect/>
          </a:stretch>
        </p:blipFill>
        <p:spPr>
          <a:xfrm>
            <a:off x="286566" y="2444203"/>
            <a:ext cx="6495466" cy="3357901"/>
          </a:xfrm>
          <a:prstGeom prst="rect">
            <a:avLst/>
          </a:prstGeom>
          <a:ln w="12700">
            <a:miter lim="400000"/>
          </a:ln>
        </p:spPr>
      </p:pic>
      <p:pic>
        <p:nvPicPr>
          <p:cNvPr id="761" name="flooding_2.tiff" descr="flooding_2.tiff"/>
          <p:cNvPicPr>
            <a:picLocks noChangeAspect="1"/>
          </p:cNvPicPr>
          <p:nvPr/>
        </p:nvPicPr>
        <p:blipFill>
          <a:blip r:embed="rId4">
            <a:extLst/>
          </a:blip>
          <a:stretch>
            <a:fillRect/>
          </a:stretch>
        </p:blipFill>
        <p:spPr>
          <a:xfrm>
            <a:off x="7029450" y="2406650"/>
            <a:ext cx="6565900" cy="6565900"/>
          </a:xfrm>
          <a:prstGeom prst="rect">
            <a:avLst/>
          </a:prstGeom>
          <a:ln w="12700">
            <a:miter lim="400000"/>
          </a:ln>
        </p:spPr>
      </p:pic>
      <p:pic>
        <p:nvPicPr>
          <p:cNvPr id="762" name="mega-drought-california-drought.jpg" descr="mega-drought-california-drought.jpg"/>
          <p:cNvPicPr>
            <a:picLocks noChangeAspect="1"/>
          </p:cNvPicPr>
          <p:nvPr/>
        </p:nvPicPr>
        <p:blipFill>
          <a:blip r:embed="rId5">
            <a:extLst/>
          </a:blip>
          <a:stretch>
            <a:fillRect/>
          </a:stretch>
        </p:blipFill>
        <p:spPr>
          <a:xfrm>
            <a:off x="44742" y="8936991"/>
            <a:ext cx="7365989" cy="4727627"/>
          </a:xfrm>
          <a:prstGeom prst="rect">
            <a:avLst/>
          </a:prstGeom>
          <a:ln w="12700">
            <a:miter lim="400000"/>
          </a:ln>
        </p:spPr>
      </p:pic>
      <p:pic>
        <p:nvPicPr>
          <p:cNvPr id="763" name="hurricane.tiff" descr="hurricane.tiff"/>
          <p:cNvPicPr>
            <a:picLocks noChangeAspect="1"/>
          </p:cNvPicPr>
          <p:nvPr/>
        </p:nvPicPr>
        <p:blipFill>
          <a:blip r:embed="rId6">
            <a:extLst/>
          </a:blip>
          <a:stretch>
            <a:fillRect/>
          </a:stretch>
        </p:blipFill>
        <p:spPr>
          <a:xfrm>
            <a:off x="13664969" y="1016000"/>
            <a:ext cx="6839181" cy="4519901"/>
          </a:xfrm>
          <a:prstGeom prst="rect">
            <a:avLst/>
          </a:prstGeom>
          <a:ln w="12700">
            <a:miter lim="400000"/>
          </a:ln>
        </p:spPr>
      </p:pic>
      <p:pic>
        <p:nvPicPr>
          <p:cNvPr id="764" name="Kenneth.tiff" descr="Kenneth.tiff"/>
          <p:cNvPicPr>
            <a:picLocks noChangeAspect="1"/>
          </p:cNvPicPr>
          <p:nvPr/>
        </p:nvPicPr>
        <p:blipFill>
          <a:blip r:embed="rId7">
            <a:extLst/>
          </a:blip>
          <a:stretch>
            <a:fillRect/>
          </a:stretch>
        </p:blipFill>
        <p:spPr>
          <a:xfrm>
            <a:off x="13563600" y="10495756"/>
            <a:ext cx="5842000" cy="3225802"/>
          </a:xfrm>
          <a:prstGeom prst="rect">
            <a:avLst/>
          </a:prstGeom>
          <a:ln w="12700">
            <a:miter lim="400000"/>
          </a:ln>
        </p:spPr>
      </p:pic>
      <p:pic>
        <p:nvPicPr>
          <p:cNvPr id="765" name="Idai.tiff" descr="Idai.tiff"/>
          <p:cNvPicPr>
            <a:picLocks noChangeAspect="1"/>
          </p:cNvPicPr>
          <p:nvPr/>
        </p:nvPicPr>
        <p:blipFill>
          <a:blip r:embed="rId8">
            <a:extLst/>
          </a:blip>
          <a:stretch>
            <a:fillRect/>
          </a:stretch>
        </p:blipFill>
        <p:spPr>
          <a:xfrm>
            <a:off x="19386550" y="7137400"/>
            <a:ext cx="4965700" cy="6553200"/>
          </a:xfrm>
          <a:prstGeom prst="rect">
            <a:avLst/>
          </a:prstGeom>
          <a:ln w="12700">
            <a:miter lim="400000"/>
          </a:ln>
        </p:spPr>
      </p:pic>
      <p:sp>
        <p:nvSpPr>
          <p:cNvPr id="766" name="Cyclone Idai,…"/>
          <p:cNvSpPr txBox="1"/>
          <p:nvPr/>
        </p:nvSpPr>
        <p:spPr>
          <a:xfrm>
            <a:off x="16001768" y="7124699"/>
            <a:ext cx="3203012"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500">
                <a:latin typeface="+mn-lt"/>
                <a:ea typeface="+mn-ea"/>
                <a:cs typeface="+mn-cs"/>
                <a:sym typeface="Helvetica"/>
              </a:defRPr>
            </a:pPr>
            <a:r>
              <a:t>Cyclone Idai, </a:t>
            </a:r>
          </a:p>
          <a:p>
            <a:pPr>
              <a:defRPr sz="3500">
                <a:latin typeface="+mn-lt"/>
                <a:ea typeface="+mn-ea"/>
                <a:cs typeface="+mn-cs"/>
                <a:sym typeface="Helvetica"/>
              </a:defRPr>
            </a:pPr>
            <a:r>
              <a:t>March 15, 2019</a:t>
            </a:r>
          </a:p>
        </p:txBody>
      </p:sp>
      <p:sp>
        <p:nvSpPr>
          <p:cNvPr id="767" name="Cyclone Kenneth,…"/>
          <p:cNvSpPr txBox="1"/>
          <p:nvPr/>
        </p:nvSpPr>
        <p:spPr>
          <a:xfrm>
            <a:off x="13614168" y="9258299"/>
            <a:ext cx="3746700"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500">
                <a:latin typeface="+mn-lt"/>
                <a:ea typeface="+mn-ea"/>
                <a:cs typeface="+mn-cs"/>
                <a:sym typeface="Helvetica"/>
              </a:defRPr>
            </a:pPr>
            <a:r>
              <a:t>Cyclone Kenneth, </a:t>
            </a:r>
          </a:p>
          <a:p>
            <a:pPr>
              <a:defRPr sz="3500">
                <a:latin typeface="+mn-lt"/>
                <a:ea typeface="+mn-ea"/>
                <a:cs typeface="+mn-cs"/>
                <a:sym typeface="Helvetica"/>
              </a:defRPr>
            </a:pPr>
            <a:r>
              <a:t>April 22, 2019</a:t>
            </a:r>
          </a:p>
        </p:txBody>
      </p:sp>
      <p:sp>
        <p:nvSpPr>
          <p:cNvPr id="768" name="Hurricane Dorian…"/>
          <p:cNvSpPr txBox="1"/>
          <p:nvPr/>
        </p:nvSpPr>
        <p:spPr>
          <a:xfrm>
            <a:off x="20522969" y="1015999"/>
            <a:ext cx="3895155"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500">
                <a:latin typeface="+mn-lt"/>
                <a:ea typeface="+mn-ea"/>
                <a:cs typeface="+mn-cs"/>
                <a:sym typeface="Helvetica"/>
              </a:defRPr>
            </a:pPr>
            <a:r>
              <a:t>Hurricane Dorian</a:t>
            </a:r>
          </a:p>
          <a:p>
            <a:pPr>
              <a:defRPr sz="3500">
                <a:latin typeface="+mn-lt"/>
                <a:ea typeface="+mn-ea"/>
                <a:cs typeface="+mn-cs"/>
                <a:sym typeface="Helvetica"/>
              </a:defRPr>
            </a:pPr>
            <a:r>
              <a:t>September 1, 2019</a:t>
            </a:r>
          </a:p>
        </p:txBody>
      </p:sp>
      <p:sp>
        <p:nvSpPr>
          <p:cNvPr id="769" name="Heat waves and droughts"/>
          <p:cNvSpPr txBox="1"/>
          <p:nvPr/>
        </p:nvSpPr>
        <p:spPr>
          <a:xfrm>
            <a:off x="364531" y="7872313"/>
            <a:ext cx="6595300"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atin typeface="+mn-lt"/>
                <a:ea typeface="+mn-ea"/>
                <a:cs typeface="+mn-cs"/>
                <a:sym typeface="Helvetica"/>
              </a:defRPr>
            </a:lvl1pPr>
          </a:lstStyle>
          <a:p>
            <a:pPr/>
            <a:r>
              <a:t>Heat waves and droughts</a:t>
            </a:r>
          </a:p>
        </p:txBody>
      </p:sp>
      <p:sp>
        <p:nvSpPr>
          <p:cNvPr id="770" name="Rainfall and floods"/>
          <p:cNvSpPr txBox="1"/>
          <p:nvPr/>
        </p:nvSpPr>
        <p:spPr>
          <a:xfrm>
            <a:off x="236647" y="1471512"/>
            <a:ext cx="4816340"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atin typeface="+mn-lt"/>
                <a:ea typeface="+mn-ea"/>
                <a:cs typeface="+mn-cs"/>
                <a:sym typeface="Helvetica"/>
              </a:defRPr>
            </a:lvl1pPr>
          </a:lstStyle>
          <a:p>
            <a:pPr/>
            <a:r>
              <a:t>Rainfall and floods</a:t>
            </a:r>
          </a:p>
        </p:txBody>
      </p:sp>
      <p:sp>
        <p:nvSpPr>
          <p:cNvPr id="771" name="Cyclones and storms"/>
          <p:cNvSpPr txBox="1"/>
          <p:nvPr/>
        </p:nvSpPr>
        <p:spPr>
          <a:xfrm>
            <a:off x="16899049" y="5942950"/>
            <a:ext cx="5450347"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atin typeface="+mn-lt"/>
                <a:ea typeface="+mn-ea"/>
                <a:cs typeface="+mn-cs"/>
                <a:sym typeface="Helvetica"/>
              </a:defRPr>
            </a:lvl1pPr>
          </a:lstStyle>
          <a:p>
            <a:pPr/>
            <a:r>
              <a:t>Cyclones and storms</a:t>
            </a:r>
          </a:p>
        </p:txBody>
      </p:sp>
      <p:sp>
        <p:nvSpPr>
          <p:cNvPr id="772" name="Extreme weather-related disasters are increasing"/>
          <p:cNvSpPr txBox="1"/>
          <p:nvPr/>
        </p:nvSpPr>
        <p:spPr>
          <a:xfrm>
            <a:off x="2116632" y="7954218"/>
            <a:ext cx="19971692" cy="1016001"/>
          </a:xfrm>
          <a:prstGeom prst="rect">
            <a:avLst/>
          </a:prstGeom>
          <a:solidFill>
            <a:srgbClr val="909696"/>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6000">
                <a:latin typeface="Helvetica Light"/>
                <a:ea typeface="Helvetica Light"/>
                <a:cs typeface="Helvetica Light"/>
                <a:sym typeface="Helvetica Light"/>
              </a:defRPr>
            </a:lvl1pPr>
          </a:lstStyle>
          <a:p>
            <a:pPr/>
            <a:r>
              <a:t>Extreme weather-related disasters are increasing</a:t>
            </a:r>
          </a:p>
        </p:txBody>
      </p:sp>
      <p:pic>
        <p:nvPicPr>
          <p:cNvPr id="773" name="Image" descr="Image"/>
          <p:cNvPicPr>
            <a:picLocks noChangeAspect="1"/>
          </p:cNvPicPr>
          <p:nvPr/>
        </p:nvPicPr>
        <p:blipFill>
          <a:blip r:embed="rId9">
            <a:extLst/>
          </a:blip>
          <a:stretch>
            <a:fillRect/>
          </a:stretch>
        </p:blipFill>
        <p:spPr>
          <a:xfrm>
            <a:off x="3779865" y="1016000"/>
            <a:ext cx="16645226" cy="1270568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circ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772"/>
                                        </p:tgtEl>
                                        <p:attrNameLst>
                                          <p:attrName>style.visibility</p:attrName>
                                        </p:attrNameLst>
                                      </p:cBhvr>
                                      <p:to>
                                        <p:strVal val="visible"/>
                                      </p:to>
                                    </p:set>
                                    <p:animEffect filter="fade" transition="in">
                                      <p:cBhvr>
                                        <p:cTn id="7" dur="1000"/>
                                        <p:tgtEl>
                                          <p:spTgt spid="77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773"/>
                                        </p:tgtEl>
                                        <p:attrNameLst>
                                          <p:attrName>style.visibility</p:attrName>
                                        </p:attrNameLst>
                                      </p:cBhvr>
                                      <p:to>
                                        <p:strVal val="visible"/>
                                      </p:to>
                                    </p:set>
                                    <p:animEffect filter="fade" transition="in">
                                      <p:cBhvr>
                                        <p:cTn id="12" dur="1000"/>
                                        <p:tgtEl>
                                          <p:spTgt spid="7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73" grpId="2"/>
      <p:bldP build="whole" bldLvl="1" animBg="1" rev="0" advAuto="0" spid="772"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775"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776" name="Mari_Logo1.jpg" descr="Mari_Logo1.jpg"/>
          <p:cNvPicPr>
            <a:picLocks noChangeAspect="1"/>
          </p:cNvPicPr>
          <p:nvPr/>
        </p:nvPicPr>
        <p:blipFill>
          <a:blip r:embed="rId2">
            <a:extLst/>
          </a:blip>
          <a:stretch>
            <a:fillRect/>
          </a:stretch>
        </p:blipFill>
        <p:spPr>
          <a:xfrm>
            <a:off x="23455571" y="91975"/>
            <a:ext cx="933018" cy="765475"/>
          </a:xfrm>
          <a:prstGeom prst="rect">
            <a:avLst/>
          </a:prstGeom>
          <a:ln w="12700">
            <a:miter lim="400000"/>
          </a:ln>
        </p:spPr>
      </p:pic>
      <p:sp>
        <p:nvSpPr>
          <p:cNvPr id="777"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778" name="Mari_Logo1.jpg" descr="Mari_Logo1.jpg"/>
          <p:cNvPicPr>
            <a:picLocks noChangeAspect="1"/>
          </p:cNvPicPr>
          <p:nvPr/>
        </p:nvPicPr>
        <p:blipFill>
          <a:blip r:embed="rId2">
            <a:extLst/>
          </a:blip>
          <a:stretch>
            <a:fillRect/>
          </a:stretch>
        </p:blipFill>
        <p:spPr>
          <a:xfrm>
            <a:off x="23455571" y="91975"/>
            <a:ext cx="933018" cy="765475"/>
          </a:xfrm>
          <a:prstGeom prst="rect">
            <a:avLst/>
          </a:prstGeom>
          <a:ln w="12700">
            <a:miter lim="400000"/>
          </a:ln>
        </p:spPr>
      </p:pic>
      <p:sp>
        <p:nvSpPr>
          <p:cNvPr id="779" name="Humans have to find new Homes"/>
          <p:cNvSpPr txBox="1"/>
          <p:nvPr/>
        </p:nvSpPr>
        <p:spPr>
          <a:xfrm>
            <a:off x="158700" y="68312"/>
            <a:ext cx="893827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Humans have to find new Homes</a:t>
            </a:r>
          </a:p>
        </p:txBody>
      </p:sp>
      <p:pic>
        <p:nvPicPr>
          <p:cNvPr id="780" name="migration_map.tiff" descr="migration_map.tiff"/>
          <p:cNvPicPr>
            <a:picLocks noChangeAspect="1"/>
          </p:cNvPicPr>
          <p:nvPr/>
        </p:nvPicPr>
        <p:blipFill>
          <a:blip r:embed="rId3">
            <a:extLst/>
          </a:blip>
          <a:stretch>
            <a:fillRect/>
          </a:stretch>
        </p:blipFill>
        <p:spPr>
          <a:xfrm>
            <a:off x="22853" y="3274074"/>
            <a:ext cx="14612773" cy="9276052"/>
          </a:xfrm>
          <a:prstGeom prst="rect">
            <a:avLst/>
          </a:prstGeom>
          <a:ln w="12700">
            <a:miter lim="400000"/>
          </a:ln>
        </p:spPr>
      </p:pic>
      <p:pic>
        <p:nvPicPr>
          <p:cNvPr id="781" name="migration.tiff" descr="migration.tiff"/>
          <p:cNvPicPr>
            <a:picLocks noChangeAspect="1"/>
          </p:cNvPicPr>
          <p:nvPr/>
        </p:nvPicPr>
        <p:blipFill>
          <a:blip r:embed="rId4">
            <a:extLst/>
          </a:blip>
          <a:stretch>
            <a:fillRect/>
          </a:stretch>
        </p:blipFill>
        <p:spPr>
          <a:xfrm>
            <a:off x="14178509" y="2430065"/>
            <a:ext cx="9787829" cy="9868187"/>
          </a:xfrm>
          <a:prstGeom prst="rect">
            <a:avLst/>
          </a:prstGeom>
          <a:ln w="12700">
            <a:miter lim="400000"/>
          </a:ln>
        </p:spPr>
      </p:pic>
      <p:sp>
        <p:nvSpPr>
          <p:cNvPr id="782" name="Involuntary Migration is Causing Massive Harm"/>
          <p:cNvSpPr txBox="1"/>
          <p:nvPr/>
        </p:nvSpPr>
        <p:spPr>
          <a:xfrm>
            <a:off x="1825450" y="6579034"/>
            <a:ext cx="19971688" cy="1016001"/>
          </a:xfrm>
          <a:prstGeom prst="rect">
            <a:avLst/>
          </a:prstGeom>
          <a:solidFill>
            <a:srgbClr val="909696"/>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6000">
                <a:latin typeface="Helvetica Light"/>
                <a:ea typeface="Helvetica Light"/>
                <a:cs typeface="Helvetica Light"/>
                <a:sym typeface="Helvetica Light"/>
              </a:defRPr>
            </a:lvl1pPr>
          </a:lstStyle>
          <a:p>
            <a:pPr/>
            <a:r>
              <a:t>Involuntary Migration is Causing Massive Harm</a:t>
            </a:r>
          </a:p>
        </p:txBody>
      </p:sp>
    </p:spTree>
  </p:cSld>
  <p:clrMapOvr>
    <a:masterClrMapping/>
  </p:clrMapOvr>
  <mc:AlternateContent xmlns:mc="http://schemas.openxmlformats.org/markup-compatibility/2006">
    <mc:Choice xmlns:p14="http://schemas.microsoft.com/office/powerpoint/2010/main" Requires="p14">
      <p:transition spd="slow" advClick="1" p14:dur="1200">
        <p:circ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782"/>
                                        </p:tgtEl>
                                        <p:attrNameLst>
                                          <p:attrName>style.visibility</p:attrName>
                                        </p:attrNameLst>
                                      </p:cBhvr>
                                      <p:to>
                                        <p:strVal val="visible"/>
                                      </p:to>
                                    </p:set>
                                    <p:animEffect filter="fade" transition="in">
                                      <p:cBhvr>
                                        <p:cTn id="7" dur="1000"/>
                                        <p:tgtEl>
                                          <p:spTgt spid="7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82"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784"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785" name="Mari_Logo1.jpg" descr="Mari_Logo1.jpg"/>
          <p:cNvPicPr>
            <a:picLocks noChangeAspect="1"/>
          </p:cNvPicPr>
          <p:nvPr/>
        </p:nvPicPr>
        <p:blipFill>
          <a:blip r:embed="rId2">
            <a:extLst/>
          </a:blip>
          <a:stretch>
            <a:fillRect/>
          </a:stretch>
        </p:blipFill>
        <p:spPr>
          <a:xfrm>
            <a:off x="23455571" y="91975"/>
            <a:ext cx="933018" cy="765475"/>
          </a:xfrm>
          <a:prstGeom prst="rect">
            <a:avLst/>
          </a:prstGeom>
          <a:ln w="12700">
            <a:miter lim="400000"/>
          </a:ln>
        </p:spPr>
      </p:pic>
      <p:sp>
        <p:nvSpPr>
          <p:cNvPr id="786"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787" name="Mari_Logo1.jpg" descr="Mari_Logo1.jpg"/>
          <p:cNvPicPr>
            <a:picLocks noChangeAspect="1"/>
          </p:cNvPicPr>
          <p:nvPr/>
        </p:nvPicPr>
        <p:blipFill>
          <a:blip r:embed="rId2">
            <a:extLst/>
          </a:blip>
          <a:stretch>
            <a:fillRect/>
          </a:stretch>
        </p:blipFill>
        <p:spPr>
          <a:xfrm>
            <a:off x="23455571" y="91975"/>
            <a:ext cx="933018" cy="765475"/>
          </a:xfrm>
          <a:prstGeom prst="rect">
            <a:avLst/>
          </a:prstGeom>
          <a:ln w="12700">
            <a:miter lim="400000"/>
          </a:ln>
        </p:spPr>
      </p:pic>
      <p:sp>
        <p:nvSpPr>
          <p:cNvPr id="788" name="Wildfires are more frequent and more intense"/>
          <p:cNvSpPr txBox="1"/>
          <p:nvPr/>
        </p:nvSpPr>
        <p:spPr>
          <a:xfrm>
            <a:off x="158699" y="68312"/>
            <a:ext cx="1210184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Wildfires are more frequent and more intense</a:t>
            </a:r>
          </a:p>
        </p:txBody>
      </p:sp>
      <p:pic>
        <p:nvPicPr>
          <p:cNvPr id="789" name="wildfires.tiff" descr="wildfires.tiff"/>
          <p:cNvPicPr>
            <a:picLocks noChangeAspect="1"/>
          </p:cNvPicPr>
          <p:nvPr/>
        </p:nvPicPr>
        <p:blipFill>
          <a:blip r:embed="rId3">
            <a:extLst/>
          </a:blip>
          <a:stretch>
            <a:fillRect/>
          </a:stretch>
        </p:blipFill>
        <p:spPr>
          <a:xfrm>
            <a:off x="280946" y="1333016"/>
            <a:ext cx="10303620" cy="7465761"/>
          </a:xfrm>
          <a:prstGeom prst="rect">
            <a:avLst/>
          </a:prstGeom>
          <a:ln w="12700">
            <a:miter lim="400000"/>
          </a:ln>
        </p:spPr>
      </p:pic>
      <p:sp>
        <p:nvSpPr>
          <p:cNvPr id="790" name="Anthropocene or Pyrocene?"/>
          <p:cNvSpPr txBox="1"/>
          <p:nvPr/>
        </p:nvSpPr>
        <p:spPr>
          <a:xfrm>
            <a:off x="6942708" y="11993112"/>
            <a:ext cx="9787384" cy="1016001"/>
          </a:xfrm>
          <a:prstGeom prst="rect">
            <a:avLst/>
          </a:prstGeom>
          <a:solidFill>
            <a:srgbClr val="FFADA6"/>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000">
                <a:latin typeface="Helvetica Light"/>
                <a:ea typeface="Helvetica Light"/>
                <a:cs typeface="Helvetica Light"/>
                <a:sym typeface="Helvetica Light"/>
              </a:defRPr>
            </a:lvl1pPr>
          </a:lstStyle>
          <a:p>
            <a:pPr/>
            <a:r>
              <a:t>Anthropocene or Pyrocene?</a:t>
            </a:r>
          </a:p>
        </p:txBody>
      </p:sp>
      <p:pic>
        <p:nvPicPr>
          <p:cNvPr id="791" name="fireimpact.tiff" descr="fireimpact.tiff"/>
          <p:cNvPicPr>
            <a:picLocks noChangeAspect="1"/>
          </p:cNvPicPr>
          <p:nvPr/>
        </p:nvPicPr>
        <p:blipFill>
          <a:blip r:embed="rId4">
            <a:extLst/>
          </a:blip>
          <a:stretch>
            <a:fillRect/>
          </a:stretch>
        </p:blipFill>
        <p:spPr>
          <a:xfrm>
            <a:off x="7778750" y="3924300"/>
            <a:ext cx="8115300" cy="7975600"/>
          </a:xfrm>
          <a:prstGeom prst="rect">
            <a:avLst/>
          </a:prstGeom>
          <a:ln w="12700">
            <a:miter lim="400000"/>
          </a:ln>
        </p:spPr>
      </p:pic>
      <p:pic>
        <p:nvPicPr>
          <p:cNvPr id="792" name="fire_emission.tiff" descr="fire_emission.tiff"/>
          <p:cNvPicPr>
            <a:picLocks noChangeAspect="1"/>
          </p:cNvPicPr>
          <p:nvPr/>
        </p:nvPicPr>
        <p:blipFill>
          <a:blip r:embed="rId5">
            <a:extLst/>
          </a:blip>
          <a:stretch>
            <a:fillRect/>
          </a:stretch>
        </p:blipFill>
        <p:spPr>
          <a:xfrm>
            <a:off x="15982950" y="1244600"/>
            <a:ext cx="8166100" cy="8382000"/>
          </a:xfrm>
          <a:prstGeom prst="rect">
            <a:avLst/>
          </a:prstGeom>
          <a:ln w="12700">
            <a:miter lim="400000"/>
          </a:ln>
        </p:spPr>
      </p:pic>
      <p:sp>
        <p:nvSpPr>
          <p:cNvPr id="793" name="Wildfires are impacting both humans and other animals"/>
          <p:cNvSpPr txBox="1"/>
          <p:nvPr/>
        </p:nvSpPr>
        <p:spPr>
          <a:xfrm>
            <a:off x="1825450" y="6579034"/>
            <a:ext cx="19971688" cy="1016001"/>
          </a:xfrm>
          <a:prstGeom prst="rect">
            <a:avLst/>
          </a:prstGeom>
          <a:solidFill>
            <a:srgbClr val="909696"/>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6000">
                <a:latin typeface="Helvetica Light"/>
                <a:ea typeface="Helvetica Light"/>
                <a:cs typeface="Helvetica Light"/>
                <a:sym typeface="Helvetica Light"/>
              </a:defRPr>
            </a:lvl1pPr>
          </a:lstStyle>
          <a:p>
            <a:pPr/>
            <a:r>
              <a:t>Wildfires are impacting both humans and other animals</a:t>
            </a:r>
          </a:p>
        </p:txBody>
      </p:sp>
    </p:spTree>
  </p:cSld>
  <p:clrMapOvr>
    <a:masterClrMapping/>
  </p:clrMapOvr>
  <mc:AlternateContent xmlns:mc="http://schemas.openxmlformats.org/markup-compatibility/2006">
    <mc:Choice xmlns:p14="http://schemas.microsoft.com/office/powerpoint/2010/main" Requires="p14">
      <p:transition spd="slow" advClick="1" p14:dur="1200">
        <p:circ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793"/>
                                        </p:tgtEl>
                                        <p:attrNameLst>
                                          <p:attrName>style.visibility</p:attrName>
                                        </p:attrNameLst>
                                      </p:cBhvr>
                                      <p:to>
                                        <p:strVal val="visible"/>
                                      </p:to>
                                    </p:set>
                                    <p:animEffect filter="fade" transition="in">
                                      <p:cBhvr>
                                        <p:cTn id="7" dur="1000"/>
                                        <p:tgtEl>
                                          <p:spTgt spid="79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2" grpId="2" fill="hold">
                                  <p:stCondLst>
                                    <p:cond delay="0"/>
                                  </p:stCondLst>
                                  <p:iterate type="el" backwards="0">
                                    <p:tmAbs val="0"/>
                                  </p:iterate>
                                  <p:childTnLst>
                                    <p:set>
                                      <p:cBhvr>
                                        <p:cTn id="11" fill="hold"/>
                                        <p:tgtEl>
                                          <p:spTgt spid="790"/>
                                        </p:tgtEl>
                                        <p:attrNameLst>
                                          <p:attrName>style.visibility</p:attrName>
                                        </p:attrNameLst>
                                      </p:cBhvr>
                                      <p:to>
                                        <p:strVal val="visible"/>
                                      </p:to>
                                    </p:set>
                                    <p:animEffect filter="wipe(down)" transition="in">
                                      <p:cBhvr>
                                        <p:cTn id="12" dur="1000"/>
                                        <p:tgtEl>
                                          <p:spTgt spid="7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3" grpId="1"/>
      <p:bldP build="whole" bldLvl="1" animBg="1" rev="0" advAuto="0" spid="790" grpId="2"/>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795" name="Image" descr="Image"/>
          <p:cNvPicPr>
            <a:picLocks noChangeAspect="1"/>
          </p:cNvPicPr>
          <p:nvPr/>
        </p:nvPicPr>
        <p:blipFill>
          <a:blip r:embed="rId2">
            <a:extLst/>
          </a:blip>
          <a:stretch>
            <a:fillRect/>
          </a:stretch>
        </p:blipFill>
        <p:spPr>
          <a:xfrm>
            <a:off x="224259" y="952500"/>
            <a:ext cx="8385673" cy="6245710"/>
          </a:xfrm>
          <a:prstGeom prst="rect">
            <a:avLst/>
          </a:prstGeom>
          <a:ln w="12700">
            <a:miter lim="400000"/>
          </a:ln>
        </p:spPr>
      </p:pic>
      <p:pic>
        <p:nvPicPr>
          <p:cNvPr id="796" name="Image" descr="Image"/>
          <p:cNvPicPr>
            <a:picLocks noChangeAspect="1"/>
          </p:cNvPicPr>
          <p:nvPr/>
        </p:nvPicPr>
        <p:blipFill>
          <a:blip r:embed="rId3">
            <a:extLst/>
          </a:blip>
          <a:stretch>
            <a:fillRect/>
          </a:stretch>
        </p:blipFill>
        <p:spPr>
          <a:xfrm>
            <a:off x="1640184" y="7095641"/>
            <a:ext cx="4339632" cy="6245710"/>
          </a:xfrm>
          <a:prstGeom prst="rect">
            <a:avLst/>
          </a:prstGeom>
          <a:ln w="12700">
            <a:miter lim="400000"/>
          </a:ln>
        </p:spPr>
      </p:pic>
      <p:pic>
        <p:nvPicPr>
          <p:cNvPr id="797" name="Image" descr="Image"/>
          <p:cNvPicPr>
            <a:picLocks noChangeAspect="1"/>
          </p:cNvPicPr>
          <p:nvPr/>
        </p:nvPicPr>
        <p:blipFill>
          <a:blip r:embed="rId4">
            <a:extLst/>
          </a:blip>
          <a:stretch>
            <a:fillRect/>
          </a:stretch>
        </p:blipFill>
        <p:spPr>
          <a:xfrm>
            <a:off x="8623575" y="5316542"/>
            <a:ext cx="15580122" cy="8084026"/>
          </a:xfrm>
          <a:prstGeom prst="rect">
            <a:avLst/>
          </a:prstGeom>
          <a:ln w="12700">
            <a:miter lim="400000"/>
          </a:ln>
        </p:spPr>
      </p:pic>
      <p:sp>
        <p:nvSpPr>
          <p:cNvPr id="798"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799" name="Mari_Logo1.jpg" descr="Mari_Logo1.jpg"/>
          <p:cNvPicPr>
            <a:picLocks noChangeAspect="1"/>
          </p:cNvPicPr>
          <p:nvPr/>
        </p:nvPicPr>
        <p:blipFill>
          <a:blip r:embed="rId5">
            <a:extLst/>
          </a:blip>
          <a:stretch>
            <a:fillRect/>
          </a:stretch>
        </p:blipFill>
        <p:spPr>
          <a:xfrm>
            <a:off x="23455571" y="91975"/>
            <a:ext cx="933018" cy="765475"/>
          </a:xfrm>
          <a:prstGeom prst="rect">
            <a:avLst/>
          </a:prstGeom>
          <a:ln w="12700">
            <a:miter lim="400000"/>
          </a:ln>
        </p:spPr>
      </p:pic>
      <p:sp>
        <p:nvSpPr>
          <p:cNvPr id="800" name="Elimination of Wildlife and Extinction"/>
          <p:cNvSpPr txBox="1"/>
          <p:nvPr/>
        </p:nvSpPr>
        <p:spPr>
          <a:xfrm>
            <a:off x="158700" y="68312"/>
            <a:ext cx="970051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Elimination of Wildlife and Extinction</a:t>
            </a:r>
          </a:p>
        </p:txBody>
      </p:sp>
    </p:spTree>
  </p:cSld>
  <p:clrMapOvr>
    <a:masterClrMapping/>
  </p:clrMapOvr>
  <mc:AlternateContent xmlns:mc="http://schemas.openxmlformats.org/markup-compatibility/2006">
    <mc:Choice xmlns:p14="http://schemas.microsoft.com/office/powerpoint/2010/main" Requires="p14">
      <p:transition spd="slow" advClick="1" p14:dur="1200">
        <p:circl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02" name="pcb4e-fig-05-01-0" descr="pcb4e-fig-05-01-0"/>
          <p:cNvPicPr>
            <a:picLocks noChangeAspect="1"/>
          </p:cNvPicPr>
          <p:nvPr/>
        </p:nvPicPr>
        <p:blipFill>
          <a:blip r:embed="rId2">
            <a:extLst/>
          </a:blip>
          <a:stretch>
            <a:fillRect/>
          </a:stretch>
        </p:blipFill>
        <p:spPr>
          <a:xfrm>
            <a:off x="4403145" y="1011038"/>
            <a:ext cx="16640281" cy="12754274"/>
          </a:xfrm>
          <a:prstGeom prst="rect">
            <a:avLst/>
          </a:prstGeom>
          <a:ln w="12700">
            <a:miter lim="400000"/>
          </a:ln>
        </p:spPr>
      </p:pic>
      <p:sp>
        <p:nvSpPr>
          <p:cNvPr id="803" name="Oval"/>
          <p:cNvSpPr/>
          <p:nvPr/>
        </p:nvSpPr>
        <p:spPr>
          <a:xfrm>
            <a:off x="12783343" y="1828800"/>
            <a:ext cx="8256886" cy="1219200"/>
          </a:xfrm>
          <a:prstGeom prst="ellipse">
            <a:avLst/>
          </a:prstGeom>
          <a:ln w="63500">
            <a:solidFill>
              <a:srgbClr val="E8A432"/>
            </a:solidFill>
          </a:ln>
        </p:spPr>
        <p:txBody>
          <a:bodyPr lIns="50800" tIns="50800" rIns="50800" bIns="50800" anchor="ctr"/>
          <a:lstStyle/>
          <a:p>
            <a:pPr defTabSz="2438338">
              <a:defRPr sz="4800">
                <a:latin typeface="Times New Roman"/>
                <a:ea typeface="Times New Roman"/>
                <a:cs typeface="Times New Roman"/>
                <a:sym typeface="Times New Roman"/>
              </a:defRPr>
            </a:pPr>
          </a:p>
        </p:txBody>
      </p:sp>
      <p:sp>
        <p:nvSpPr>
          <p:cNvPr id="804"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805" name="Mari_Logo1.jpg" descr="Mari_Logo1.jpg"/>
          <p:cNvPicPr>
            <a:picLocks noChangeAspect="1"/>
          </p:cNvPicPr>
          <p:nvPr/>
        </p:nvPicPr>
        <p:blipFill>
          <a:blip r:embed="rId3">
            <a:extLst/>
          </a:blip>
          <a:stretch>
            <a:fillRect/>
          </a:stretch>
        </p:blipFill>
        <p:spPr>
          <a:xfrm>
            <a:off x="23455571" y="91975"/>
            <a:ext cx="933018" cy="765475"/>
          </a:xfrm>
          <a:prstGeom prst="rect">
            <a:avLst/>
          </a:prstGeom>
          <a:ln w="12700">
            <a:miter lim="400000"/>
          </a:ln>
        </p:spPr>
      </p:pic>
      <p:sp>
        <p:nvSpPr>
          <p:cNvPr id="806" name="Extinctions have happened before"/>
          <p:cNvSpPr txBox="1"/>
          <p:nvPr/>
        </p:nvSpPr>
        <p:spPr>
          <a:xfrm>
            <a:off x="158700" y="68312"/>
            <a:ext cx="926000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Extinctions have happened before</a:t>
            </a:r>
          </a:p>
        </p:txBody>
      </p:sp>
      <p:sp>
        <p:nvSpPr>
          <p:cNvPr id="807" name="Extinction"/>
          <p:cNvSpPr txBox="1"/>
          <p:nvPr>
            <p:ph type="title"/>
          </p:nvPr>
        </p:nvSpPr>
        <p:spPr>
          <a:xfrm>
            <a:off x="243345" y="1193799"/>
            <a:ext cx="22352004" cy="1107999"/>
          </a:xfrm>
          <a:prstGeom prst="rect">
            <a:avLst/>
          </a:prstGeom>
        </p:spPr>
        <p:txBody>
          <a:bodyPr/>
          <a:lstStyle>
            <a:lvl1pPr>
              <a:lnSpc>
                <a:spcPct val="100000"/>
              </a:lnSpc>
              <a:defRPr b="0" sz="5000">
                <a:latin typeface="Helvetica Neue Light"/>
                <a:ea typeface="Helvetica Neue Light"/>
                <a:cs typeface="Helvetica Neue Light"/>
                <a:sym typeface="Helvetica Neue Light"/>
              </a:defRPr>
            </a:lvl1pPr>
          </a:lstStyle>
          <a:p>
            <a:pPr/>
            <a:r>
              <a:t>Extinction</a:t>
            </a:r>
          </a:p>
        </p:txBody>
      </p:sp>
      <p:sp>
        <p:nvSpPr>
          <p:cNvPr id="808" name="Oval"/>
          <p:cNvSpPr/>
          <p:nvPr/>
        </p:nvSpPr>
        <p:spPr>
          <a:xfrm>
            <a:off x="8251490" y="6305884"/>
            <a:ext cx="3845015" cy="471935"/>
          </a:xfrm>
          <a:prstGeom prst="ellipse">
            <a:avLst/>
          </a:prstGeom>
          <a:ln w="76200">
            <a:solidFill>
              <a:srgbClr val="570706"/>
            </a:solidFill>
            <a:miter/>
          </a:ln>
        </p:spPr>
        <p:txBody>
          <a:bodyPr lIns="50800" tIns="50800" rIns="50800" bIns="50800" anchor="ctr"/>
          <a:lstStyle/>
          <a:p>
            <a:pPr algn="ctr" defTabSz="1828800">
              <a:defRPr sz="3600">
                <a:solidFill>
                  <a:srgbClr val="FFFFFF"/>
                </a:solidFill>
                <a:latin typeface="Calibri"/>
                <a:ea typeface="Calibri"/>
                <a:cs typeface="Calibri"/>
                <a:sym typeface="Calibri"/>
              </a:defRPr>
            </a:pPr>
          </a:p>
        </p:txBody>
      </p:sp>
      <p:grpSp>
        <p:nvGrpSpPr>
          <p:cNvPr id="812" name="Group"/>
          <p:cNvGrpSpPr/>
          <p:nvPr/>
        </p:nvGrpSpPr>
        <p:grpSpPr>
          <a:xfrm>
            <a:off x="8988179" y="1392195"/>
            <a:ext cx="2281628" cy="917204"/>
            <a:chOff x="0" y="0"/>
            <a:chExt cx="2281627" cy="917202"/>
          </a:xfrm>
        </p:grpSpPr>
        <p:sp>
          <p:nvSpPr>
            <p:cNvPr id="809" name="Line"/>
            <p:cNvSpPr/>
            <p:nvPr/>
          </p:nvSpPr>
          <p:spPr>
            <a:xfrm flipV="1">
              <a:off x="1371599" y="153597"/>
              <a:ext cx="910028" cy="763605"/>
            </a:xfrm>
            <a:prstGeom prst="line">
              <a:avLst/>
            </a:prstGeom>
            <a:noFill/>
            <a:ln w="50800" cap="flat">
              <a:solidFill>
                <a:srgbClr val="E8A432"/>
              </a:solidFill>
              <a:prstDash val="solid"/>
              <a:miter lim="400000"/>
            </a:ln>
            <a:effectLst/>
          </p:spPr>
          <p:txBody>
            <a:bodyPr wrap="square" lIns="45718" tIns="45718" rIns="45718" bIns="45718" numCol="1" anchor="t">
              <a:noAutofit/>
            </a:bodyPr>
            <a:lstStyle/>
            <a:p>
              <a:pPr/>
            </a:p>
          </p:txBody>
        </p:sp>
        <p:sp>
          <p:nvSpPr>
            <p:cNvPr id="810" name="Line"/>
            <p:cNvSpPr/>
            <p:nvPr/>
          </p:nvSpPr>
          <p:spPr>
            <a:xfrm flipH="1" flipV="1">
              <a:off x="-1" y="153597"/>
              <a:ext cx="910028" cy="763605"/>
            </a:xfrm>
            <a:prstGeom prst="line">
              <a:avLst/>
            </a:prstGeom>
            <a:noFill/>
            <a:ln w="50800" cap="flat">
              <a:solidFill>
                <a:srgbClr val="E8A432"/>
              </a:solidFill>
              <a:prstDash val="solid"/>
              <a:miter lim="400000"/>
            </a:ln>
            <a:effectLst/>
          </p:spPr>
          <p:txBody>
            <a:bodyPr wrap="square" lIns="45718" tIns="45718" rIns="45718" bIns="45718" numCol="1" anchor="t">
              <a:noAutofit/>
            </a:bodyPr>
            <a:lstStyle/>
            <a:p>
              <a:pPr/>
            </a:p>
          </p:txBody>
        </p:sp>
        <p:sp>
          <p:nvSpPr>
            <p:cNvPr id="811" name="?"/>
            <p:cNvSpPr txBox="1"/>
            <p:nvPr/>
          </p:nvSpPr>
          <p:spPr>
            <a:xfrm>
              <a:off x="987405" y="-1"/>
              <a:ext cx="396826"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solidFill>
                    <a:srgbClr val="E8A432"/>
                  </a:solidFill>
                  <a:latin typeface="+mn-lt"/>
                  <a:ea typeface="+mn-ea"/>
                  <a:cs typeface="+mn-cs"/>
                  <a:sym typeface="Helvetica"/>
                </a:defRPr>
              </a:lvl1pPr>
            </a:lstStyle>
            <a:p>
              <a:pPr/>
              <a:r>
                <a:t>?</a:t>
              </a:r>
            </a:p>
          </p:txBody>
        </p:sp>
      </p:grpSp>
      <p:grpSp>
        <p:nvGrpSpPr>
          <p:cNvPr id="815" name="End of Permian:…"/>
          <p:cNvGrpSpPr/>
          <p:nvPr/>
        </p:nvGrpSpPr>
        <p:grpSpPr>
          <a:xfrm>
            <a:off x="14552367" y="8088028"/>
            <a:ext cx="8942726" cy="4078803"/>
            <a:chOff x="0" y="0"/>
            <a:chExt cx="8942724" cy="4078802"/>
          </a:xfrm>
        </p:grpSpPr>
        <p:sp>
          <p:nvSpPr>
            <p:cNvPr id="813" name="Quote Bubble"/>
            <p:cNvSpPr/>
            <p:nvPr/>
          </p:nvSpPr>
          <p:spPr>
            <a:xfrm>
              <a:off x="0" y="0"/>
              <a:ext cx="8942725" cy="4078803"/>
            </a:xfrm>
            <a:prstGeom prst="wedgeEllipseCallout">
              <a:avLst>
                <a:gd name="adj1" fmla="val -93889"/>
                <a:gd name="adj2" fmla="val -89082"/>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b="1" sz="3800">
                  <a:effectLst>
                    <a:outerShdw sx="100000" sy="100000" kx="0" ky="0" algn="b" rotWithShape="0" blurRad="25400" dist="23998" dir="2700000">
                      <a:srgbClr val="000000">
                        <a:alpha val="31033"/>
                      </a:srgbClr>
                    </a:outerShdw>
                  </a:effectLst>
                  <a:latin typeface="Helvetica Neue"/>
                  <a:ea typeface="Helvetica Neue"/>
                  <a:cs typeface="Helvetica Neue"/>
                  <a:sym typeface="Helvetica Neue"/>
                </a:defRPr>
              </a:pPr>
            </a:p>
          </p:txBody>
        </p:sp>
        <p:sp>
          <p:nvSpPr>
            <p:cNvPr id="814" name="End of Permian:…"/>
            <p:cNvSpPr txBox="1"/>
            <p:nvPr/>
          </p:nvSpPr>
          <p:spPr>
            <a:xfrm>
              <a:off x="1309632" y="535100"/>
              <a:ext cx="6323461" cy="30086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End of Permian:</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50% of all animal families</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95% of marine species</a:t>
              </a:r>
            </a:p>
            <a:p>
              <a:pPr algn="ctr" defTabSz="1130300">
                <a:defRPr b="1" sz="3800">
                  <a:effectLst>
                    <a:outerShdw sx="100000" sy="100000" kx="0" ky="0" algn="b" rotWithShape="0" blurRad="25400" dist="23998" dir="2700000">
                      <a:srgbClr val="000000">
                        <a:alpha val="31033"/>
                      </a:srgbClr>
                    </a:outerShdw>
                  </a:effectLst>
                  <a:latin typeface="Helvetica Neue"/>
                  <a:ea typeface="Helvetica Neue"/>
                  <a:cs typeface="Helvetica Neue"/>
                  <a:sym typeface="Helvetica Neue"/>
                </a:defRPr>
              </a:pPr>
              <a:r>
                <a:t>more that 5 million years before recovery started</a:t>
              </a:r>
            </a:p>
          </p:txBody>
        </p:sp>
      </p:grpSp>
    </p:spTree>
  </p:cSld>
  <p:clrMapOvr>
    <a:masterClrMapping/>
  </p:clrMapOvr>
  <mc:AlternateContent xmlns:mc="http://schemas.openxmlformats.org/markup-compatibility/2006">
    <mc:Choice xmlns:p14="http://schemas.microsoft.com/office/powerpoint/2010/main" Requires="p14">
      <p:transition spd="fast" advClick="1" p14:dur="50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803"/>
                                        </p:tgtEl>
                                        <p:attrNameLst>
                                          <p:attrName>style.visibility</p:attrName>
                                        </p:attrNameLst>
                                      </p:cBhvr>
                                      <p:to>
                                        <p:strVal val="visible"/>
                                      </p:to>
                                    </p:set>
                                    <p:animEffect filter="fade" transition="in">
                                      <p:cBhvr>
                                        <p:cTn id="7" dur="1000"/>
                                        <p:tgtEl>
                                          <p:spTgt spid="803"/>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812"/>
                                        </p:tgtEl>
                                        <p:attrNameLst>
                                          <p:attrName>style.visibility</p:attrName>
                                        </p:attrNameLst>
                                      </p:cBhvr>
                                      <p:to>
                                        <p:strVal val="visible"/>
                                      </p:to>
                                    </p:set>
                                    <p:animEffect filter="fade" transition="in">
                                      <p:cBhvr>
                                        <p:cTn id="11" dur="1000"/>
                                        <p:tgtEl>
                                          <p:spTgt spid="812"/>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808"/>
                                        </p:tgtEl>
                                        <p:attrNameLst>
                                          <p:attrName>style.visibility</p:attrName>
                                        </p:attrNameLst>
                                      </p:cBhvr>
                                      <p:to>
                                        <p:strVal val="visible"/>
                                      </p:to>
                                    </p:set>
                                    <p:animEffect filter="fade" transition="in">
                                      <p:cBhvr>
                                        <p:cTn id="16" dur="1000"/>
                                        <p:tgtEl>
                                          <p:spTgt spid="808"/>
                                        </p:tgtEl>
                                      </p:cBhvr>
                                    </p:animEffect>
                                  </p:childTnLst>
                                </p:cTn>
                              </p:par>
                            </p:childTnLst>
                          </p:cTn>
                        </p:par>
                        <p:par>
                          <p:cTn id="17" fill="hold">
                            <p:stCondLst>
                              <p:cond delay="1000"/>
                            </p:stCondLst>
                            <p:childTnLst>
                              <p:par>
                                <p:cTn id="18" presetClass="entr" nodeType="afterEffect" presetSubtype="16" presetID="23" grpId="4" fill="hold">
                                  <p:stCondLst>
                                    <p:cond delay="0"/>
                                  </p:stCondLst>
                                  <p:iterate type="el" backwards="0">
                                    <p:tmAbs val="0"/>
                                  </p:iterate>
                                  <p:childTnLst>
                                    <p:set>
                                      <p:cBhvr>
                                        <p:cTn id="19" fill="hold"/>
                                        <p:tgtEl>
                                          <p:spTgt spid="815"/>
                                        </p:tgtEl>
                                        <p:attrNameLst>
                                          <p:attrName>style.visibility</p:attrName>
                                        </p:attrNameLst>
                                      </p:cBhvr>
                                      <p:to>
                                        <p:strVal val="visible"/>
                                      </p:to>
                                    </p:set>
                                    <p:anim calcmode="lin" valueType="num">
                                      <p:cBhvr>
                                        <p:cTn id="20" dur="1000" fill="hold"/>
                                        <p:tgtEl>
                                          <p:spTgt spid="815"/>
                                        </p:tgtEl>
                                        <p:attrNameLst>
                                          <p:attrName>ppt_w</p:attrName>
                                        </p:attrNameLst>
                                      </p:cBhvr>
                                      <p:tavLst>
                                        <p:tav tm="0">
                                          <p:val>
                                            <p:fltVal val="0"/>
                                          </p:val>
                                        </p:tav>
                                        <p:tav tm="100000">
                                          <p:val>
                                            <p:strVal val="#ppt_w"/>
                                          </p:val>
                                        </p:tav>
                                      </p:tavLst>
                                    </p:anim>
                                    <p:anim calcmode="lin" valueType="num">
                                      <p:cBhvr>
                                        <p:cTn id="21" dur="1000" fill="hold"/>
                                        <p:tgtEl>
                                          <p:spTgt spid="8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5" grpId="4"/>
      <p:bldP build="whole" bldLvl="1" animBg="1" rev="0" advAuto="0" spid="803" grpId="1"/>
      <p:bldP build="whole" bldLvl="1" animBg="1" rev="0" advAuto="0" spid="812" grpId="2"/>
      <p:bldP build="whole" bldLvl="1" animBg="1" rev="0" advAuto="0" spid="808" grpId="3"/>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7"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818" name="Mari_Logo1.jpg" descr="Mari_Logo1.jpg"/>
          <p:cNvPicPr>
            <a:picLocks noChangeAspect="1"/>
          </p:cNvPicPr>
          <p:nvPr/>
        </p:nvPicPr>
        <p:blipFill>
          <a:blip r:embed="rId2">
            <a:extLst/>
          </a:blip>
          <a:stretch>
            <a:fillRect/>
          </a:stretch>
        </p:blipFill>
        <p:spPr>
          <a:xfrm>
            <a:off x="23455571" y="91975"/>
            <a:ext cx="933018" cy="765475"/>
          </a:xfrm>
          <a:prstGeom prst="rect">
            <a:avLst/>
          </a:prstGeom>
          <a:ln w="12700">
            <a:miter lim="400000"/>
          </a:ln>
        </p:spPr>
      </p:pic>
      <p:sp>
        <p:nvSpPr>
          <p:cNvPr id="819" name="What Caused the Largest and Longest-Lasting Mass Extinction?"/>
          <p:cNvSpPr txBox="1"/>
          <p:nvPr/>
        </p:nvSpPr>
        <p:spPr>
          <a:xfrm>
            <a:off x="158700" y="68312"/>
            <a:ext cx="1723219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What Caused the Largest and Longest-Lasting Mass Extinction?</a:t>
            </a:r>
          </a:p>
        </p:txBody>
      </p:sp>
      <p:pic>
        <p:nvPicPr>
          <p:cNvPr id="820" name="Image" descr="Image"/>
          <p:cNvPicPr>
            <a:picLocks noChangeAspect="1"/>
          </p:cNvPicPr>
          <p:nvPr/>
        </p:nvPicPr>
        <p:blipFill>
          <a:blip r:embed="rId3">
            <a:extLst/>
          </a:blip>
          <a:stretch>
            <a:fillRect/>
          </a:stretch>
        </p:blipFill>
        <p:spPr>
          <a:xfrm>
            <a:off x="254000" y="1270000"/>
            <a:ext cx="10759396" cy="10353380"/>
          </a:xfrm>
          <a:prstGeom prst="rect">
            <a:avLst/>
          </a:prstGeom>
          <a:ln w="12700">
            <a:miter lim="400000"/>
          </a:ln>
        </p:spPr>
      </p:pic>
      <p:grpSp>
        <p:nvGrpSpPr>
          <p:cNvPr id="823" name="Group"/>
          <p:cNvGrpSpPr/>
          <p:nvPr/>
        </p:nvGrpSpPr>
        <p:grpSpPr>
          <a:xfrm>
            <a:off x="2245173" y="10256638"/>
            <a:ext cx="7516413" cy="2895206"/>
            <a:chOff x="0" y="0"/>
            <a:chExt cx="7516411" cy="2895205"/>
          </a:xfrm>
        </p:grpSpPr>
        <p:sp>
          <p:nvSpPr>
            <p:cNvPr id="821" name="Quote Bubble"/>
            <p:cNvSpPr/>
            <p:nvPr/>
          </p:nvSpPr>
          <p:spPr>
            <a:xfrm>
              <a:off x="457395" y="-1"/>
              <a:ext cx="6601720" cy="2895206"/>
            </a:xfrm>
            <a:prstGeom prst="wedgeEllipseCallout">
              <a:avLst>
                <a:gd name="adj1" fmla="val -8771"/>
                <a:gd name="adj2" fmla="val -144049"/>
              </a:avLst>
            </a:prstGeom>
            <a:solidFill>
              <a:srgbClr val="A6AAA9"/>
            </a:solidFill>
            <a:ln w="9525" cap="flat">
              <a:solidFill>
                <a:srgbClr val="000000"/>
              </a:solidFill>
              <a:prstDash val="solid"/>
              <a:round/>
            </a:ln>
            <a:effectLst/>
          </p:spPr>
          <p:txBody>
            <a:bodyPr wrap="square" lIns="50800" tIns="50800" rIns="50800" bIns="50800" numCol="1" anchor="ctr">
              <a:noAutofit/>
            </a:bodyPr>
            <a:lstStyle/>
            <a:p>
              <a:pPr marR="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822" name="Source of second pulse: carbon-rich layers"/>
            <p:cNvSpPr txBox="1"/>
            <p:nvPr/>
          </p:nvSpPr>
          <p:spPr>
            <a:xfrm>
              <a:off x="-1" y="816298"/>
              <a:ext cx="7516413" cy="12781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lvl1pPr>
            </a:lstStyle>
            <a:p>
              <a:pPr/>
              <a:r>
                <a:t>Source of second pulse: carbon-rich layers</a:t>
              </a:r>
            </a:p>
          </p:txBody>
        </p:sp>
      </p:grpSp>
      <p:pic>
        <p:nvPicPr>
          <p:cNvPr id="824" name="Image" descr="Image"/>
          <p:cNvPicPr>
            <a:picLocks noChangeAspect="1"/>
          </p:cNvPicPr>
          <p:nvPr/>
        </p:nvPicPr>
        <p:blipFill>
          <a:blip r:embed="rId4">
            <a:extLst/>
          </a:blip>
          <a:stretch>
            <a:fillRect/>
          </a:stretch>
        </p:blipFill>
        <p:spPr>
          <a:xfrm>
            <a:off x="10995207" y="1011038"/>
            <a:ext cx="6660786" cy="8803036"/>
          </a:xfrm>
          <a:prstGeom prst="rect">
            <a:avLst/>
          </a:prstGeom>
          <a:ln w="12700">
            <a:miter lim="400000"/>
          </a:ln>
        </p:spPr>
      </p:pic>
      <p:pic>
        <p:nvPicPr>
          <p:cNvPr id="825" name="Image" descr="Image"/>
          <p:cNvPicPr>
            <a:picLocks noChangeAspect="1"/>
          </p:cNvPicPr>
          <p:nvPr/>
        </p:nvPicPr>
        <p:blipFill>
          <a:blip r:embed="rId5">
            <a:extLst/>
          </a:blip>
          <a:stretch>
            <a:fillRect/>
          </a:stretch>
        </p:blipFill>
        <p:spPr>
          <a:xfrm>
            <a:off x="12540484" y="7882455"/>
            <a:ext cx="11568384" cy="5571091"/>
          </a:xfrm>
          <a:prstGeom prst="rect">
            <a:avLst/>
          </a:prstGeom>
          <a:ln w="12700">
            <a:miter lim="400000"/>
          </a:ln>
        </p:spPr>
      </p:pic>
      <p:grpSp>
        <p:nvGrpSpPr>
          <p:cNvPr id="828" name="Group"/>
          <p:cNvGrpSpPr/>
          <p:nvPr/>
        </p:nvGrpSpPr>
        <p:grpSpPr>
          <a:xfrm>
            <a:off x="16164373" y="3170038"/>
            <a:ext cx="7516413" cy="2895206"/>
            <a:chOff x="0" y="0"/>
            <a:chExt cx="7516411" cy="2895205"/>
          </a:xfrm>
        </p:grpSpPr>
        <p:sp>
          <p:nvSpPr>
            <p:cNvPr id="826" name="Quote Bubble"/>
            <p:cNvSpPr/>
            <p:nvPr/>
          </p:nvSpPr>
          <p:spPr>
            <a:xfrm>
              <a:off x="457395" y="-1"/>
              <a:ext cx="6601720" cy="2895206"/>
            </a:xfrm>
            <a:prstGeom prst="wedgeEllipseCallout">
              <a:avLst>
                <a:gd name="adj1" fmla="val -29075"/>
                <a:gd name="adj2" fmla="val 233710"/>
              </a:avLst>
            </a:prstGeom>
            <a:solidFill>
              <a:srgbClr val="A6AAA9"/>
            </a:solidFill>
            <a:ln w="9525" cap="flat">
              <a:solidFill>
                <a:srgbClr val="000000"/>
              </a:solidFill>
              <a:prstDash val="solid"/>
              <a:round/>
            </a:ln>
            <a:effectLst/>
          </p:spPr>
          <p:txBody>
            <a:bodyPr wrap="square" lIns="50800" tIns="50800" rIns="50800" bIns="50800" numCol="1" anchor="ctr">
              <a:noAutofit/>
            </a:bodyPr>
            <a:lstStyle/>
            <a:p>
              <a:pPr marR="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827" name="Breakdown of flora delayed end of super-greenhouse"/>
            <p:cNvSpPr txBox="1"/>
            <p:nvPr/>
          </p:nvSpPr>
          <p:spPr>
            <a:xfrm>
              <a:off x="-1" y="816298"/>
              <a:ext cx="7516413" cy="12781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lvl1pPr>
            </a:lstStyle>
            <a:p>
              <a:pPr/>
              <a:r>
                <a:t>Breakdown of flora delayed end of super-greenhouse</a:t>
              </a:r>
            </a:p>
          </p:txBody>
        </p:sp>
      </p:grpSp>
    </p:spTree>
  </p:cSld>
  <p:clrMapOvr>
    <a:masterClrMapping/>
  </p:clrMapOvr>
  <mc:AlternateContent xmlns:mc="http://schemas.openxmlformats.org/markup-compatibility/2006">
    <mc:Choice xmlns:p14="http://schemas.microsoft.com/office/powerpoint/2010/main" Requires="p14">
      <p:transition spd="fast" advClick="1" p14:dur="50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823"/>
                                        </p:tgtEl>
                                        <p:attrNameLst>
                                          <p:attrName>style.visibility</p:attrName>
                                        </p:attrNameLst>
                                      </p:cBhvr>
                                      <p:to>
                                        <p:strVal val="visible"/>
                                      </p:to>
                                    </p:set>
                                    <p:anim calcmode="lin" valueType="num">
                                      <p:cBhvr>
                                        <p:cTn id="7" dur="750" fill="hold"/>
                                        <p:tgtEl>
                                          <p:spTgt spid="823"/>
                                        </p:tgtEl>
                                        <p:attrNameLst>
                                          <p:attrName>ppt_w</p:attrName>
                                        </p:attrNameLst>
                                      </p:cBhvr>
                                      <p:tavLst>
                                        <p:tav tm="0">
                                          <p:val>
                                            <p:fltVal val="0"/>
                                          </p:val>
                                        </p:tav>
                                        <p:tav tm="100000">
                                          <p:val>
                                            <p:strVal val="#ppt_w"/>
                                          </p:val>
                                        </p:tav>
                                      </p:tavLst>
                                    </p:anim>
                                    <p:anim calcmode="lin" valueType="num">
                                      <p:cBhvr>
                                        <p:cTn id="8" dur="750" fill="hold"/>
                                        <p:tgtEl>
                                          <p:spTgt spid="823"/>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Class="entr" nodeType="afterEffect" presetSubtype="16" presetID="23" grpId="2" fill="hold">
                                  <p:stCondLst>
                                    <p:cond delay="0"/>
                                  </p:stCondLst>
                                  <p:iterate type="el" backwards="0">
                                    <p:tmAbs val="0"/>
                                  </p:iterate>
                                  <p:childTnLst>
                                    <p:set>
                                      <p:cBhvr>
                                        <p:cTn id="11" fill="hold"/>
                                        <p:tgtEl>
                                          <p:spTgt spid="828"/>
                                        </p:tgtEl>
                                        <p:attrNameLst>
                                          <p:attrName>style.visibility</p:attrName>
                                        </p:attrNameLst>
                                      </p:cBhvr>
                                      <p:to>
                                        <p:strVal val="visible"/>
                                      </p:to>
                                    </p:set>
                                    <p:anim calcmode="lin" valueType="num">
                                      <p:cBhvr>
                                        <p:cTn id="12" dur="750" fill="hold"/>
                                        <p:tgtEl>
                                          <p:spTgt spid="828"/>
                                        </p:tgtEl>
                                        <p:attrNameLst>
                                          <p:attrName>ppt_w</p:attrName>
                                        </p:attrNameLst>
                                      </p:cBhvr>
                                      <p:tavLst>
                                        <p:tav tm="0">
                                          <p:val>
                                            <p:fltVal val="0"/>
                                          </p:val>
                                        </p:tav>
                                        <p:tav tm="100000">
                                          <p:val>
                                            <p:strVal val="#ppt_w"/>
                                          </p:val>
                                        </p:tav>
                                      </p:tavLst>
                                    </p:anim>
                                    <p:anim calcmode="lin" valueType="num">
                                      <p:cBhvr>
                                        <p:cTn id="13" dur="750" fill="hold"/>
                                        <p:tgtEl>
                                          <p:spTgt spid="8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28" grpId="2"/>
      <p:bldP build="whole" bldLvl="1" animBg="1" rev="0" advAuto="0" spid="823"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30" name="Image" descr="Image"/>
          <p:cNvPicPr>
            <a:picLocks noChangeAspect="1"/>
          </p:cNvPicPr>
          <p:nvPr/>
        </p:nvPicPr>
        <p:blipFill>
          <a:blip r:embed="rId2">
            <a:extLst/>
          </a:blip>
          <a:stretch>
            <a:fillRect/>
          </a:stretch>
        </p:blipFill>
        <p:spPr>
          <a:xfrm>
            <a:off x="-47963" y="872737"/>
            <a:ext cx="11627526" cy="10030959"/>
          </a:xfrm>
          <a:prstGeom prst="rect">
            <a:avLst/>
          </a:prstGeom>
          <a:ln w="12700">
            <a:miter lim="400000"/>
          </a:ln>
        </p:spPr>
      </p:pic>
      <p:pic>
        <p:nvPicPr>
          <p:cNvPr id="831" name="Image" descr="Image"/>
          <p:cNvPicPr>
            <a:picLocks noChangeAspect="1"/>
          </p:cNvPicPr>
          <p:nvPr/>
        </p:nvPicPr>
        <p:blipFill>
          <a:blip r:embed="rId3">
            <a:extLst/>
          </a:blip>
          <a:stretch>
            <a:fillRect/>
          </a:stretch>
        </p:blipFill>
        <p:spPr>
          <a:xfrm>
            <a:off x="14319250" y="1117996"/>
            <a:ext cx="8242300" cy="7899401"/>
          </a:xfrm>
          <a:prstGeom prst="rect">
            <a:avLst/>
          </a:prstGeom>
          <a:ln w="12700">
            <a:miter lim="400000"/>
          </a:ln>
        </p:spPr>
      </p:pic>
      <p:pic>
        <p:nvPicPr>
          <p:cNvPr id="832" name="Image" descr="Image"/>
          <p:cNvPicPr>
            <a:picLocks noChangeAspect="1"/>
          </p:cNvPicPr>
          <p:nvPr/>
        </p:nvPicPr>
        <p:blipFill>
          <a:blip r:embed="rId4">
            <a:extLst/>
          </a:blip>
          <a:stretch>
            <a:fillRect/>
          </a:stretch>
        </p:blipFill>
        <p:spPr>
          <a:xfrm>
            <a:off x="11201400" y="9188450"/>
            <a:ext cx="12547600" cy="3924300"/>
          </a:xfrm>
          <a:prstGeom prst="rect">
            <a:avLst/>
          </a:prstGeom>
          <a:ln w="12700">
            <a:miter lim="400000"/>
          </a:ln>
        </p:spPr>
      </p:pic>
      <p:sp>
        <p:nvSpPr>
          <p:cNvPr id="833" name="https://www.pnas.org/doi/10.1073/pnas.1810141115"/>
          <p:cNvSpPr txBox="1"/>
          <p:nvPr/>
        </p:nvSpPr>
        <p:spPr>
          <a:xfrm>
            <a:off x="284796" y="13161962"/>
            <a:ext cx="6085205" cy="447675"/>
          </a:xfrm>
          <a:prstGeom prst="rect">
            <a:avLst/>
          </a:prstGeom>
          <a:ln w="12700">
            <a:miter lim="400000"/>
          </a:ln>
          <a:extLst>
            <a:ext uri="{C572A759-6A51-4108-AA02-DFA0A04FC94B}">
              <ma14:wrappingTextBoxFlag xmlns:ma14="http://schemas.microsoft.com/office/mac/drawingml/2011/main" val="1"/>
            </a:ext>
          </a:extLst>
        </p:spPr>
        <p:txBody>
          <a:bodyPr wrap="none" lIns="71436" tIns="71436" rIns="71436" bIns="71436" anchor="ctr">
            <a:spAutoFit/>
          </a:bodyPr>
          <a:lstStyle>
            <a:lvl1pPr algn="ctr" defTabSz="584200">
              <a:defRPr sz="2000">
                <a:latin typeface="Helvetica Light"/>
                <a:ea typeface="Helvetica Light"/>
                <a:cs typeface="Helvetica Light"/>
                <a:sym typeface="Helvetica Light"/>
              </a:defRPr>
            </a:lvl1pPr>
          </a:lstStyle>
          <a:p>
            <a:pPr/>
            <a:r>
              <a:t>https://www.pnas.org/doi/10.1073/pnas.1810141115</a:t>
            </a:r>
          </a:p>
        </p:txBody>
      </p:sp>
      <p:sp>
        <p:nvSpPr>
          <p:cNvPr id="834"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835" name="Mari_Logo1.jpg" descr="Mari_Logo1.jpg"/>
          <p:cNvPicPr>
            <a:picLocks noChangeAspect="1"/>
          </p:cNvPicPr>
          <p:nvPr/>
        </p:nvPicPr>
        <p:blipFill>
          <a:blip r:embed="rId5">
            <a:extLst/>
          </a:blip>
          <a:stretch>
            <a:fillRect/>
          </a:stretch>
        </p:blipFill>
        <p:spPr>
          <a:xfrm>
            <a:off x="23455571" y="91975"/>
            <a:ext cx="933018" cy="765475"/>
          </a:xfrm>
          <a:prstGeom prst="rect">
            <a:avLst/>
          </a:prstGeom>
          <a:ln w="12700">
            <a:miter lim="400000"/>
          </a:ln>
        </p:spPr>
      </p:pic>
      <p:sp>
        <p:nvSpPr>
          <p:cNvPr id="836" name="Could Earth Drift into a Hot-House Climate?"/>
          <p:cNvSpPr txBox="1"/>
          <p:nvPr/>
        </p:nvSpPr>
        <p:spPr>
          <a:xfrm>
            <a:off x="158699" y="68312"/>
            <a:ext cx="1166789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Could Earth Drift into a Hot-House Climate?</a:t>
            </a:r>
          </a:p>
        </p:txBody>
      </p:sp>
      <p:grpSp>
        <p:nvGrpSpPr>
          <p:cNvPr id="841" name="Group"/>
          <p:cNvGrpSpPr/>
          <p:nvPr/>
        </p:nvGrpSpPr>
        <p:grpSpPr>
          <a:xfrm>
            <a:off x="17564106" y="3935643"/>
            <a:ext cx="5726711" cy="4086782"/>
            <a:chOff x="0" y="0"/>
            <a:chExt cx="5726710" cy="4086781"/>
          </a:xfrm>
        </p:grpSpPr>
        <p:sp>
          <p:nvSpPr>
            <p:cNvPr id="837" name="Oval"/>
            <p:cNvSpPr/>
            <p:nvPr/>
          </p:nvSpPr>
          <p:spPr>
            <a:xfrm>
              <a:off x="-1" y="-1"/>
              <a:ext cx="3070461" cy="1390069"/>
            </a:xfrm>
            <a:prstGeom prst="ellipse">
              <a:avLst/>
            </a:prstGeom>
            <a:noFill/>
            <a:ln w="63500" cap="flat">
              <a:solidFill>
                <a:schemeClr val="accent5"/>
              </a:solidFill>
              <a:prstDash val="solid"/>
              <a:round/>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grpSp>
          <p:nvGrpSpPr>
            <p:cNvPr id="840" name="Our Hope"/>
            <p:cNvGrpSpPr/>
            <p:nvPr/>
          </p:nvGrpSpPr>
          <p:grpSpPr>
            <a:xfrm>
              <a:off x="2387593" y="2668356"/>
              <a:ext cx="3339118" cy="1418426"/>
              <a:chOff x="0" y="0"/>
              <a:chExt cx="3339116" cy="1418424"/>
            </a:xfrm>
          </p:grpSpPr>
          <p:sp>
            <p:nvSpPr>
              <p:cNvPr id="838" name="Quote Bubble"/>
              <p:cNvSpPr/>
              <p:nvPr/>
            </p:nvSpPr>
            <p:spPr>
              <a:xfrm>
                <a:off x="0" y="0"/>
                <a:ext cx="3339117" cy="1418425"/>
              </a:xfrm>
              <a:prstGeom prst="wedgeEllipseCallout">
                <a:avLst>
                  <a:gd name="adj1" fmla="val -84871"/>
                  <a:gd name="adj2" fmla="val -157045"/>
                </a:avLst>
              </a:prstGeom>
              <a:solidFill>
                <a:srgbClr val="A6AAA8"/>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4000">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839" name="Our Hope"/>
              <p:cNvSpPr txBox="1"/>
              <p:nvPr/>
            </p:nvSpPr>
            <p:spPr>
              <a:xfrm>
                <a:off x="489001" y="366311"/>
                <a:ext cx="2361114" cy="685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1130300">
                  <a:defRPr sz="4000">
                    <a:effectLst>
                      <a:outerShdw sx="100000" sy="100000" kx="0" ky="0" algn="b" rotWithShape="0" blurRad="25400" dist="23998" dir="2700000">
                        <a:srgbClr val="000000">
                          <a:alpha val="31033"/>
                        </a:srgbClr>
                      </a:outerShdw>
                    </a:effectLst>
                    <a:latin typeface="Gill Sans"/>
                    <a:ea typeface="Gill Sans"/>
                    <a:cs typeface="Gill Sans"/>
                    <a:sym typeface="Gill Sans"/>
                  </a:defRPr>
                </a:lvl1pPr>
              </a:lstStyle>
              <a:p>
                <a:pPr/>
                <a:r>
                  <a:t>Our Hope</a:t>
                </a:r>
              </a:p>
            </p:txBody>
          </p:sp>
        </p:grpSp>
      </p:grpSp>
    </p:spTree>
  </p:cSld>
  <p:clrMapOvr>
    <a:masterClrMapping/>
  </p:clrMapOvr>
  <mc:AlternateContent xmlns:mc="http://schemas.openxmlformats.org/markup-compatibility/2006">
    <mc:Choice xmlns:p14="http://schemas.microsoft.com/office/powerpoint/2010/main" Requires="p14">
      <p:transition spd="fast" advClick="1" p14:dur="50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841"/>
                                        </p:tgtEl>
                                        <p:attrNameLst>
                                          <p:attrName>style.visibility</p:attrName>
                                        </p:attrNameLst>
                                      </p:cBhvr>
                                      <p:to>
                                        <p:strVal val="visible"/>
                                      </p:to>
                                    </p:set>
                                    <p:anim calcmode="lin" valueType="num">
                                      <p:cBhvr>
                                        <p:cTn id="7" dur="750" fill="hold"/>
                                        <p:tgtEl>
                                          <p:spTgt spid="841"/>
                                        </p:tgtEl>
                                        <p:attrNameLst>
                                          <p:attrName>ppt_w</p:attrName>
                                        </p:attrNameLst>
                                      </p:cBhvr>
                                      <p:tavLst>
                                        <p:tav tm="0">
                                          <p:val>
                                            <p:fltVal val="0"/>
                                          </p:val>
                                        </p:tav>
                                        <p:tav tm="100000">
                                          <p:val>
                                            <p:strVal val="#ppt_w"/>
                                          </p:val>
                                        </p:tav>
                                      </p:tavLst>
                                    </p:anim>
                                    <p:anim calcmode="lin" valueType="num">
                                      <p:cBhvr>
                                        <p:cTn id="8" dur="750" fill="hold"/>
                                        <p:tgtEl>
                                          <p:spTgt spid="84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41"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43" name="Image" descr="Image"/>
          <p:cNvPicPr>
            <a:picLocks noChangeAspect="1"/>
          </p:cNvPicPr>
          <p:nvPr/>
        </p:nvPicPr>
        <p:blipFill>
          <a:blip r:embed="rId2">
            <a:extLst/>
          </a:blip>
          <a:stretch>
            <a:fillRect/>
          </a:stretch>
        </p:blipFill>
        <p:spPr>
          <a:xfrm>
            <a:off x="-47963" y="872737"/>
            <a:ext cx="11627526" cy="10030959"/>
          </a:xfrm>
          <a:prstGeom prst="rect">
            <a:avLst/>
          </a:prstGeom>
          <a:ln w="12700">
            <a:miter lim="400000"/>
          </a:ln>
        </p:spPr>
      </p:pic>
      <p:sp>
        <p:nvSpPr>
          <p:cNvPr id="844" name="https://www.pnas.org/doi/10.1073/pnas.1810141115"/>
          <p:cNvSpPr txBox="1"/>
          <p:nvPr/>
        </p:nvSpPr>
        <p:spPr>
          <a:xfrm>
            <a:off x="284796" y="13161962"/>
            <a:ext cx="6085205" cy="447675"/>
          </a:xfrm>
          <a:prstGeom prst="rect">
            <a:avLst/>
          </a:prstGeom>
          <a:ln w="12700">
            <a:miter lim="400000"/>
          </a:ln>
          <a:extLst>
            <a:ext uri="{C572A759-6A51-4108-AA02-DFA0A04FC94B}">
              <ma14:wrappingTextBoxFlag xmlns:ma14="http://schemas.microsoft.com/office/mac/drawingml/2011/main" val="1"/>
            </a:ext>
          </a:extLst>
        </p:spPr>
        <p:txBody>
          <a:bodyPr wrap="none" lIns="71436" tIns="71436" rIns="71436" bIns="71436" anchor="ctr">
            <a:spAutoFit/>
          </a:bodyPr>
          <a:lstStyle>
            <a:lvl1pPr algn="ctr" defTabSz="584200">
              <a:defRPr sz="2000">
                <a:latin typeface="Helvetica Light"/>
                <a:ea typeface="Helvetica Light"/>
                <a:cs typeface="Helvetica Light"/>
                <a:sym typeface="Helvetica Light"/>
              </a:defRPr>
            </a:lvl1pPr>
          </a:lstStyle>
          <a:p>
            <a:pPr/>
            <a:r>
              <a:t>https://www.pnas.org/doi/10.1073/pnas.1810141115</a:t>
            </a:r>
          </a:p>
        </p:txBody>
      </p:sp>
      <p:sp>
        <p:nvSpPr>
          <p:cNvPr id="845"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846" name="Mari_Logo1.jpg" descr="Mari_Logo1.jpg"/>
          <p:cNvPicPr>
            <a:picLocks noChangeAspect="1"/>
          </p:cNvPicPr>
          <p:nvPr/>
        </p:nvPicPr>
        <p:blipFill>
          <a:blip r:embed="rId3">
            <a:extLst/>
          </a:blip>
          <a:stretch>
            <a:fillRect/>
          </a:stretch>
        </p:blipFill>
        <p:spPr>
          <a:xfrm>
            <a:off x="23455571" y="91975"/>
            <a:ext cx="933018" cy="765475"/>
          </a:xfrm>
          <a:prstGeom prst="rect">
            <a:avLst/>
          </a:prstGeom>
          <a:ln w="12700">
            <a:miter lim="400000"/>
          </a:ln>
        </p:spPr>
      </p:pic>
      <p:sp>
        <p:nvSpPr>
          <p:cNvPr id="847" name="Could Earth Drift into a Hot-House Climate?"/>
          <p:cNvSpPr txBox="1"/>
          <p:nvPr/>
        </p:nvSpPr>
        <p:spPr>
          <a:xfrm>
            <a:off x="158699" y="68312"/>
            <a:ext cx="1166789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Could Earth Drift into a Hot-House Climate?</a:t>
            </a:r>
          </a:p>
        </p:txBody>
      </p:sp>
      <p:pic>
        <p:nvPicPr>
          <p:cNvPr id="848" name="Image" descr="Image"/>
          <p:cNvPicPr>
            <a:picLocks noChangeAspect="1"/>
          </p:cNvPicPr>
          <p:nvPr/>
        </p:nvPicPr>
        <p:blipFill>
          <a:blip r:embed="rId4">
            <a:extLst/>
          </a:blip>
          <a:stretch>
            <a:fillRect/>
          </a:stretch>
        </p:blipFill>
        <p:spPr>
          <a:xfrm>
            <a:off x="12725400" y="1327150"/>
            <a:ext cx="11023600" cy="7048500"/>
          </a:xfrm>
          <a:prstGeom prst="rect">
            <a:avLst/>
          </a:prstGeom>
          <a:ln w="12700">
            <a:miter lim="400000"/>
          </a:ln>
        </p:spPr>
      </p:pic>
      <p:pic>
        <p:nvPicPr>
          <p:cNvPr id="849" name="Image" descr="Image"/>
          <p:cNvPicPr>
            <a:picLocks noChangeAspect="1"/>
          </p:cNvPicPr>
          <p:nvPr/>
        </p:nvPicPr>
        <p:blipFill>
          <a:blip r:embed="rId5">
            <a:extLst/>
          </a:blip>
          <a:stretch>
            <a:fillRect/>
          </a:stretch>
        </p:blipFill>
        <p:spPr>
          <a:xfrm>
            <a:off x="11053701" y="8407400"/>
            <a:ext cx="13503398" cy="510855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wipe dir="d"/>
      </p:transition>
    </mc:Choice>
    <mc:Fallback>
      <p:transition spd="fast">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1"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852" name="Mari_Logo1.jpg" descr="Mari_Logo1.jpg"/>
          <p:cNvPicPr>
            <a:picLocks noChangeAspect="1"/>
          </p:cNvPicPr>
          <p:nvPr/>
        </p:nvPicPr>
        <p:blipFill>
          <a:blip r:embed="rId2">
            <a:extLst/>
          </a:blip>
          <a:stretch>
            <a:fillRect/>
          </a:stretch>
        </p:blipFill>
        <p:spPr>
          <a:xfrm>
            <a:off x="23455571" y="91975"/>
            <a:ext cx="933018" cy="765475"/>
          </a:xfrm>
          <a:prstGeom prst="rect">
            <a:avLst/>
          </a:prstGeom>
          <a:ln w="12700">
            <a:miter lim="400000"/>
          </a:ln>
        </p:spPr>
      </p:pic>
      <p:sp>
        <p:nvSpPr>
          <p:cNvPr id="853" name="Is There Still a Desirable Future for us?"/>
          <p:cNvSpPr txBox="1"/>
          <p:nvPr/>
        </p:nvSpPr>
        <p:spPr>
          <a:xfrm>
            <a:off x="158699" y="68312"/>
            <a:ext cx="1037620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Is There Still a Desirable Future for us?</a:t>
            </a:r>
          </a:p>
        </p:txBody>
      </p:sp>
      <p:pic>
        <p:nvPicPr>
          <p:cNvPr id="854" name="Image" descr="Image"/>
          <p:cNvPicPr>
            <a:picLocks noChangeAspect="1"/>
          </p:cNvPicPr>
          <p:nvPr/>
        </p:nvPicPr>
        <p:blipFill>
          <a:blip r:embed="rId3">
            <a:extLst/>
          </a:blip>
          <a:stretch>
            <a:fillRect/>
          </a:stretch>
        </p:blipFill>
        <p:spPr>
          <a:xfrm>
            <a:off x="12998450" y="5391150"/>
            <a:ext cx="11422292" cy="8227485"/>
          </a:xfrm>
          <a:prstGeom prst="rect">
            <a:avLst/>
          </a:prstGeom>
          <a:ln w="12700">
            <a:miter lim="400000"/>
          </a:ln>
        </p:spPr>
      </p:pic>
      <p:pic>
        <p:nvPicPr>
          <p:cNvPr id="855" name="Image" descr="Image"/>
          <p:cNvPicPr>
            <a:picLocks noChangeAspect="1"/>
          </p:cNvPicPr>
          <p:nvPr/>
        </p:nvPicPr>
        <p:blipFill>
          <a:blip r:embed="rId4">
            <a:extLst/>
          </a:blip>
          <a:stretch>
            <a:fillRect/>
          </a:stretch>
        </p:blipFill>
        <p:spPr>
          <a:xfrm>
            <a:off x="187459" y="1011038"/>
            <a:ext cx="12490278" cy="685779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wipe dir="d"/>
      </p:transition>
    </mc:Choice>
    <mc:Fallback>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292" name="Delta_CO2.jpeg" descr="Delta_CO2.jpeg"/>
          <p:cNvPicPr>
            <a:picLocks noChangeAspect="1"/>
          </p:cNvPicPr>
          <p:nvPr/>
        </p:nvPicPr>
        <p:blipFill>
          <a:blip r:embed="rId2">
            <a:extLst/>
          </a:blip>
          <a:stretch>
            <a:fillRect/>
          </a:stretch>
        </p:blipFill>
        <p:spPr>
          <a:xfrm>
            <a:off x="342900" y="422580"/>
            <a:ext cx="15794864" cy="11753239"/>
          </a:xfrm>
          <a:prstGeom prst="rect">
            <a:avLst/>
          </a:prstGeom>
          <a:ln w="12700">
            <a:miter lim="400000"/>
          </a:ln>
        </p:spPr>
      </p:pic>
      <p:sp>
        <p:nvSpPr>
          <p:cNvPr id="293" name="Rectangle"/>
          <p:cNvSpPr/>
          <p:nvPr/>
        </p:nvSpPr>
        <p:spPr>
          <a:xfrm>
            <a:off x="3289077" y="1473199"/>
            <a:ext cx="3024893" cy="5193479"/>
          </a:xfrm>
          <a:prstGeom prst="rect">
            <a:avLst/>
          </a:prstGeom>
          <a:solidFill>
            <a:srgbClr val="FFFFFF"/>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294" name="Rectangle"/>
          <p:cNvSpPr/>
          <p:nvPr/>
        </p:nvSpPr>
        <p:spPr>
          <a:xfrm>
            <a:off x="4063999" y="6271991"/>
            <a:ext cx="187824" cy="2975417"/>
          </a:xfrm>
          <a:prstGeom prst="rect">
            <a:avLst/>
          </a:prstGeom>
          <a:solidFill>
            <a:srgbClr val="FFFFFF"/>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295" name="Rectangle"/>
          <p:cNvSpPr/>
          <p:nvPr/>
        </p:nvSpPr>
        <p:spPr>
          <a:xfrm>
            <a:off x="2451099" y="9998616"/>
            <a:ext cx="4251824" cy="659266"/>
          </a:xfrm>
          <a:prstGeom prst="rect">
            <a:avLst/>
          </a:prstGeom>
          <a:solidFill>
            <a:srgbClr val="FFFFFF"/>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296" name="Triangle"/>
          <p:cNvSpPr/>
          <p:nvPr/>
        </p:nvSpPr>
        <p:spPr>
          <a:xfrm flipH="1">
            <a:off x="2606107" y="9657177"/>
            <a:ext cx="1655807" cy="5412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rgbClr val="FFFFFF"/>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297" name="Triangle"/>
          <p:cNvSpPr/>
          <p:nvPr/>
        </p:nvSpPr>
        <p:spPr>
          <a:xfrm flipH="1" rot="10800000">
            <a:off x="4007758" y="8184722"/>
            <a:ext cx="579707" cy="12136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rgbClr val="FFFFFF"/>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298" name="Rectangle"/>
          <p:cNvSpPr/>
          <p:nvPr/>
        </p:nvSpPr>
        <p:spPr>
          <a:xfrm>
            <a:off x="2656797" y="9981873"/>
            <a:ext cx="187824" cy="692751"/>
          </a:xfrm>
          <a:prstGeom prst="rect">
            <a:avLst/>
          </a:prstGeom>
          <a:solidFill>
            <a:srgbClr val="FFFFFF"/>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299" name="Rectangle"/>
          <p:cNvSpPr/>
          <p:nvPr/>
        </p:nvSpPr>
        <p:spPr>
          <a:xfrm>
            <a:off x="3172737" y="11526036"/>
            <a:ext cx="139822" cy="196185"/>
          </a:xfrm>
          <a:prstGeom prst="rect">
            <a:avLst/>
          </a:prstGeom>
          <a:solidFill>
            <a:srgbClr val="DCDEE0"/>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300" name="Rectangle"/>
          <p:cNvSpPr/>
          <p:nvPr/>
        </p:nvSpPr>
        <p:spPr>
          <a:xfrm>
            <a:off x="2678309" y="3817904"/>
            <a:ext cx="1891102" cy="4962593"/>
          </a:xfrm>
          <a:prstGeom prst="rect">
            <a:avLst/>
          </a:prstGeom>
          <a:solidFill>
            <a:srgbClr val="FFFFFF"/>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301" name="~ 200 ppm"/>
          <p:cNvSpPr txBox="1"/>
          <p:nvPr/>
        </p:nvSpPr>
        <p:spPr>
          <a:xfrm>
            <a:off x="311199" y="9218103"/>
            <a:ext cx="2879751"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800">
                <a:latin typeface="+mn-lt"/>
                <a:ea typeface="+mn-ea"/>
                <a:cs typeface="+mn-cs"/>
                <a:sym typeface="Helvetica"/>
              </a:defRPr>
            </a:lvl1pPr>
          </a:lstStyle>
          <a:p>
            <a:pPr/>
            <a:r>
              <a:t>~ 200 ppm</a:t>
            </a:r>
          </a:p>
        </p:txBody>
      </p:sp>
      <p:sp>
        <p:nvSpPr>
          <p:cNvPr id="302" name="~ 300 ppm"/>
          <p:cNvSpPr txBox="1"/>
          <p:nvPr/>
        </p:nvSpPr>
        <p:spPr>
          <a:xfrm>
            <a:off x="260399" y="3211003"/>
            <a:ext cx="287975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atin typeface="+mn-lt"/>
                <a:ea typeface="+mn-ea"/>
                <a:cs typeface="+mn-cs"/>
                <a:sym typeface="Helvetica"/>
              </a:defRPr>
            </a:lvl1pPr>
          </a:lstStyle>
          <a:p>
            <a:pPr/>
            <a:r>
              <a:t>~ 300 ppm</a:t>
            </a:r>
          </a:p>
        </p:txBody>
      </p:sp>
      <p:pic>
        <p:nvPicPr>
          <p:cNvPr id="303" name="Delta_CO2.jpeg" descr="Delta_CO2.jpeg"/>
          <p:cNvPicPr>
            <a:picLocks noChangeAspect="1"/>
          </p:cNvPicPr>
          <p:nvPr/>
        </p:nvPicPr>
        <p:blipFill>
          <a:blip r:embed="rId2">
            <a:extLst/>
          </a:blip>
          <a:stretch>
            <a:fillRect/>
          </a:stretch>
        </p:blipFill>
        <p:spPr>
          <a:xfrm>
            <a:off x="342900" y="419100"/>
            <a:ext cx="15787156" cy="11747500"/>
          </a:xfrm>
          <a:prstGeom prst="rect">
            <a:avLst/>
          </a:prstGeom>
          <a:ln w="12700">
            <a:miter lim="400000"/>
          </a:ln>
        </p:spPr>
      </p:pic>
      <p:pic>
        <p:nvPicPr>
          <p:cNvPr id="304" name="figure2.jpg" descr="figure2.jpg"/>
          <p:cNvPicPr>
            <a:picLocks noChangeAspect="1"/>
          </p:cNvPicPr>
          <p:nvPr/>
        </p:nvPicPr>
        <p:blipFill>
          <a:blip r:embed="rId3">
            <a:extLst/>
          </a:blip>
          <a:stretch>
            <a:fillRect/>
          </a:stretch>
        </p:blipFill>
        <p:spPr>
          <a:xfrm>
            <a:off x="15041088" y="355401"/>
            <a:ext cx="10049824" cy="11671500"/>
          </a:xfrm>
          <a:prstGeom prst="rect">
            <a:avLst/>
          </a:prstGeom>
          <a:ln w="12700">
            <a:miter lim="400000"/>
          </a:ln>
        </p:spPr>
      </p:pic>
      <p:sp>
        <p:nvSpPr>
          <p:cNvPr id="305" name="Rectangle"/>
          <p:cNvSpPr/>
          <p:nvPr/>
        </p:nvSpPr>
        <p:spPr>
          <a:xfrm>
            <a:off x="20341225" y="271743"/>
            <a:ext cx="4077168" cy="7699913"/>
          </a:xfrm>
          <a:prstGeom prst="rect">
            <a:avLst/>
          </a:prstGeom>
          <a:solidFill>
            <a:srgbClr val="FFFFFF"/>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306" name="Rectangle"/>
          <p:cNvSpPr/>
          <p:nvPr/>
        </p:nvSpPr>
        <p:spPr>
          <a:xfrm>
            <a:off x="21069211" y="311680"/>
            <a:ext cx="3310926" cy="9116716"/>
          </a:xfrm>
          <a:prstGeom prst="rect">
            <a:avLst/>
          </a:prstGeom>
          <a:solidFill>
            <a:srgbClr val="FFFFFF"/>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grpSp>
        <p:nvGrpSpPr>
          <p:cNvPr id="309" name="Group"/>
          <p:cNvGrpSpPr/>
          <p:nvPr/>
        </p:nvGrpSpPr>
        <p:grpSpPr>
          <a:xfrm>
            <a:off x="21314676" y="9332402"/>
            <a:ext cx="1380010" cy="457201"/>
            <a:chOff x="0" y="-1"/>
            <a:chExt cx="1380008" cy="457200"/>
          </a:xfrm>
        </p:grpSpPr>
        <p:sp>
          <p:nvSpPr>
            <p:cNvPr id="307" name="1900"/>
            <p:cNvSpPr txBox="1"/>
            <p:nvPr/>
          </p:nvSpPr>
          <p:spPr>
            <a:xfrm>
              <a:off x="615900" y="-2"/>
              <a:ext cx="764110"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300">
                  <a:latin typeface="+mn-lt"/>
                  <a:ea typeface="+mn-ea"/>
                  <a:cs typeface="+mn-cs"/>
                  <a:sym typeface="Helvetica"/>
                </a:defRPr>
              </a:lvl1pPr>
            </a:lstStyle>
            <a:p>
              <a:pPr/>
              <a:r>
                <a:t>1900</a:t>
              </a:r>
            </a:p>
          </p:txBody>
        </p:sp>
        <p:sp>
          <p:nvSpPr>
            <p:cNvPr id="308" name="Line"/>
            <p:cNvSpPr/>
            <p:nvPr/>
          </p:nvSpPr>
          <p:spPr>
            <a:xfrm flipH="1" flipV="1">
              <a:off x="0" y="176307"/>
              <a:ext cx="579706" cy="2"/>
            </a:xfrm>
            <a:prstGeom prst="line">
              <a:avLst/>
            </a:prstGeom>
            <a:noFill/>
            <a:ln w="50800" cap="flat">
              <a:solidFill>
                <a:srgbClr val="000000"/>
              </a:solidFill>
              <a:prstDash val="solid"/>
              <a:miter lim="400000"/>
              <a:tailEnd type="triangle" w="med" len="med"/>
            </a:ln>
            <a:effectLst/>
          </p:spPr>
          <p:txBody>
            <a:bodyPr wrap="square" lIns="45718" tIns="45718" rIns="45718" bIns="45718" numCol="1" anchor="t">
              <a:noAutofit/>
            </a:bodyPr>
            <a:lstStyle/>
            <a:p>
              <a:pPr/>
            </a:p>
          </p:txBody>
        </p:sp>
      </p:grpSp>
      <p:sp>
        <p:nvSpPr>
          <p:cNvPr id="310" name="Rectangle"/>
          <p:cNvSpPr/>
          <p:nvPr/>
        </p:nvSpPr>
        <p:spPr>
          <a:xfrm>
            <a:off x="13638262" y="11057132"/>
            <a:ext cx="1380010" cy="958657"/>
          </a:xfrm>
          <a:prstGeom prst="rect">
            <a:avLst/>
          </a:prstGeom>
          <a:solidFill>
            <a:srgbClr val="FFFFFF"/>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311" name="~ 300 ppm"/>
          <p:cNvSpPr txBox="1"/>
          <p:nvPr/>
        </p:nvSpPr>
        <p:spPr>
          <a:xfrm>
            <a:off x="57198" y="9205403"/>
            <a:ext cx="287975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atin typeface="+mn-lt"/>
                <a:ea typeface="+mn-ea"/>
                <a:cs typeface="+mn-cs"/>
                <a:sym typeface="Helvetica"/>
              </a:defRPr>
            </a:lvl1pPr>
          </a:lstStyle>
          <a:p>
            <a:pPr/>
            <a:r>
              <a:t>~ 300 ppm</a:t>
            </a:r>
          </a:p>
        </p:txBody>
      </p:sp>
      <p:sp>
        <p:nvSpPr>
          <p:cNvPr id="312" name="~ 420 ppm"/>
          <p:cNvSpPr txBox="1"/>
          <p:nvPr/>
        </p:nvSpPr>
        <p:spPr>
          <a:xfrm>
            <a:off x="57198" y="1905324"/>
            <a:ext cx="287975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atin typeface="+mn-lt"/>
                <a:ea typeface="+mn-ea"/>
                <a:cs typeface="+mn-cs"/>
                <a:sym typeface="Helvetica"/>
              </a:defRPr>
            </a:lvl1pPr>
          </a:lstStyle>
          <a:p>
            <a:pPr/>
            <a:r>
              <a:t>~ 420 ppm</a:t>
            </a:r>
          </a:p>
        </p:txBody>
      </p:sp>
      <p:grpSp>
        <p:nvGrpSpPr>
          <p:cNvPr id="315" name="Group"/>
          <p:cNvGrpSpPr/>
          <p:nvPr/>
        </p:nvGrpSpPr>
        <p:grpSpPr>
          <a:xfrm>
            <a:off x="10521536" y="2330350"/>
            <a:ext cx="3513352" cy="7721601"/>
            <a:chOff x="0" y="0"/>
            <a:chExt cx="3513351" cy="7721600"/>
          </a:xfrm>
        </p:grpSpPr>
        <p:sp>
          <p:nvSpPr>
            <p:cNvPr id="313" name="}"/>
            <p:cNvSpPr txBox="1"/>
            <p:nvPr/>
          </p:nvSpPr>
          <p:spPr>
            <a:xfrm>
              <a:off x="0" y="0"/>
              <a:ext cx="2228851" cy="7721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50000">
                  <a:latin typeface="Helvetica Light"/>
                  <a:ea typeface="Helvetica Light"/>
                  <a:cs typeface="Helvetica Light"/>
                  <a:sym typeface="Helvetica Light"/>
                </a:defRPr>
              </a:lvl1pPr>
            </a:lstStyle>
            <a:p>
              <a:pPr/>
              <a:r>
                <a:t>}</a:t>
              </a:r>
            </a:p>
          </p:txBody>
        </p:sp>
        <p:sp>
          <p:nvSpPr>
            <p:cNvPr id="314" name="~5oC"/>
            <p:cNvSpPr txBox="1"/>
            <p:nvPr/>
          </p:nvSpPr>
          <p:spPr>
            <a:xfrm>
              <a:off x="1981050" y="3994249"/>
              <a:ext cx="1532302"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5000">
                  <a:latin typeface="+mn-lt"/>
                  <a:ea typeface="+mn-ea"/>
                  <a:cs typeface="+mn-cs"/>
                  <a:sym typeface="Helvetica"/>
                </a:defRPr>
              </a:pPr>
              <a:r>
                <a:t>~5</a:t>
              </a:r>
              <a:r>
                <a:rPr baseline="31999"/>
                <a:t>o</a:t>
              </a:r>
              <a:r>
                <a:t>C</a:t>
              </a:r>
            </a:p>
          </p:txBody>
        </p:sp>
      </p:grpSp>
      <p:sp>
        <p:nvSpPr>
          <p:cNvPr id="316" name="Global Mean Air Temperature"/>
          <p:cNvSpPr txBox="1"/>
          <p:nvPr/>
        </p:nvSpPr>
        <p:spPr>
          <a:xfrm rot="16200000">
            <a:off x="11931553" y="5848251"/>
            <a:ext cx="6382916"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latin typeface="+mn-lt"/>
                <a:ea typeface="+mn-ea"/>
                <a:cs typeface="+mn-cs"/>
                <a:sym typeface="Helvetica"/>
              </a:defRPr>
            </a:lvl1pPr>
          </a:lstStyle>
          <a:p>
            <a:pPr/>
            <a:r>
              <a:t>Global Mean Air Temperature</a:t>
            </a:r>
          </a:p>
        </p:txBody>
      </p:sp>
      <p:grpSp>
        <p:nvGrpSpPr>
          <p:cNvPr id="319" name="If ~100 ppm increase in CO2 corresponds to ~4oC increase, why are we not experiencing the full impact of the dramatic increase of 120 ppm in Greenhouse Gasses?"/>
          <p:cNvGrpSpPr/>
          <p:nvPr/>
        </p:nvGrpSpPr>
        <p:grpSpPr>
          <a:xfrm>
            <a:off x="5658272" y="8814765"/>
            <a:ext cx="9312283" cy="4883266"/>
            <a:chOff x="0" y="0"/>
            <a:chExt cx="9312281" cy="4883265"/>
          </a:xfrm>
        </p:grpSpPr>
        <p:sp>
          <p:nvSpPr>
            <p:cNvPr id="317" name="Quote Bubble"/>
            <p:cNvSpPr/>
            <p:nvPr/>
          </p:nvSpPr>
          <p:spPr>
            <a:xfrm>
              <a:off x="0" y="0"/>
              <a:ext cx="9312282" cy="4883266"/>
            </a:xfrm>
            <a:prstGeom prst="wedgeEllipseCallout">
              <a:avLst>
                <a:gd name="adj1" fmla="val 114227"/>
                <a:gd name="adj2" fmla="val -57364"/>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a:ea typeface="Helvetica Neue"/>
                  <a:cs typeface="Helvetica Neue"/>
                  <a:sym typeface="Helvetica Neue"/>
                </a:defRPr>
              </a:pPr>
            </a:p>
          </p:txBody>
        </p:sp>
        <p:sp>
          <p:nvSpPr>
            <p:cNvPr id="318" name="If ~100 ppm increase in CO2 corresponds to ~4oC increase, why are we not experiencing the full impact of the dramatic increase of 120 ppm in Greenhouse Gasses?"/>
            <p:cNvSpPr txBox="1"/>
            <p:nvPr/>
          </p:nvSpPr>
          <p:spPr>
            <a:xfrm>
              <a:off x="1363752" y="397338"/>
              <a:ext cx="6584778" cy="40885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1130300">
                <a:defRPr sz="3800">
                  <a:effectLst>
                    <a:outerShdw sx="100000" sy="100000" kx="0" ky="0" algn="b" rotWithShape="0" blurRad="25400" dist="23998" dir="2700000">
                      <a:srgbClr val="000000">
                        <a:alpha val="31033"/>
                      </a:srgbClr>
                    </a:outerShdw>
                  </a:effectLst>
                  <a:latin typeface="Helvetica Neue"/>
                  <a:ea typeface="Helvetica Neue"/>
                  <a:cs typeface="Helvetica Neue"/>
                  <a:sym typeface="Helvetica Neue"/>
                </a:defRPr>
              </a:pPr>
              <a:r>
                <a:t>If ~100 ppm increase in CO</a:t>
              </a:r>
              <a:r>
                <a:rPr baseline="-5998"/>
                <a:t>2</a:t>
              </a:r>
              <a:r>
                <a:t> corresponds to ~4</a:t>
              </a:r>
              <a:r>
                <a:rPr baseline="31999"/>
                <a:t>o</a:t>
              </a:r>
              <a:r>
                <a:t>C increase, why are we not experiencing the full impact of the dramatic increase of 120 ppm in Greenhouse Gasses?</a:t>
              </a:r>
            </a:p>
          </p:txBody>
        </p:sp>
      </p:grpSp>
      <p:sp>
        <p:nvSpPr>
          <p:cNvPr id="320"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321" name="Mari_Logo1.jpg" descr="Mari_Logo1.jpg"/>
          <p:cNvPicPr>
            <a:picLocks noChangeAspect="1"/>
          </p:cNvPicPr>
          <p:nvPr/>
        </p:nvPicPr>
        <p:blipFill>
          <a:blip r:embed="rId4">
            <a:extLst/>
          </a:blip>
          <a:stretch>
            <a:fillRect/>
          </a:stretch>
        </p:blipFill>
        <p:spPr>
          <a:xfrm>
            <a:off x="23455571" y="91975"/>
            <a:ext cx="933018" cy="765475"/>
          </a:xfrm>
          <a:prstGeom prst="rect">
            <a:avLst/>
          </a:prstGeom>
          <a:ln w="12700">
            <a:miter lim="400000"/>
          </a:ln>
        </p:spPr>
      </p:pic>
      <p:sp>
        <p:nvSpPr>
          <p:cNvPr id="322" name="Modern Global Change: A Mega Event"/>
          <p:cNvSpPr txBox="1"/>
          <p:nvPr/>
        </p:nvSpPr>
        <p:spPr>
          <a:xfrm>
            <a:off x="158700" y="68312"/>
            <a:ext cx="1047469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Modern Global Change: A Mega Event</a:t>
            </a:r>
          </a:p>
        </p:txBody>
      </p:sp>
      <p:sp>
        <p:nvSpPr>
          <p:cNvPr id="323" name="Plag, 2020"/>
          <p:cNvSpPr txBox="1"/>
          <p:nvPr/>
        </p:nvSpPr>
        <p:spPr>
          <a:xfrm>
            <a:off x="22022263" y="11674927"/>
            <a:ext cx="1936143"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atin typeface="+mn-lt"/>
                <a:ea typeface="+mn-ea"/>
                <a:cs typeface="+mn-cs"/>
                <a:sym typeface="Helvetica"/>
              </a:defRPr>
            </a:lvl1pPr>
          </a:lstStyle>
          <a:p>
            <a:pPr/>
            <a:r>
              <a:t>Plag, 2020</a:t>
            </a:r>
          </a:p>
        </p:txBody>
      </p:sp>
    </p:spTree>
  </p:cSld>
  <p:clrMapOvr>
    <a:masterClrMapping/>
  </p:clrMapOvr>
  <mc:AlternateContent xmlns:mc="http://schemas.openxmlformats.org/markup-compatibility/2006">
    <mc:Choice xmlns:p14="http://schemas.microsoft.com/office/powerpoint/2010/main" Requires="p14">
      <p:transition spd="slow" advClick="1" p14:dur="12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1"/>
                                        </p:tgtEl>
                                        <p:attrNameLst>
                                          <p:attrName>style.visibility</p:attrName>
                                        </p:attrNameLst>
                                      </p:cBhvr>
                                      <p:to>
                                        <p:strVal val="visible"/>
                                      </p:to>
                                    </p:set>
                                    <p:animEffect filter="fade" transition="in">
                                      <p:cBhvr>
                                        <p:cTn id="7" dur="1000"/>
                                        <p:tgtEl>
                                          <p:spTgt spid="301"/>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302"/>
                                        </p:tgtEl>
                                        <p:attrNameLst>
                                          <p:attrName>style.visibility</p:attrName>
                                        </p:attrNameLst>
                                      </p:cBhvr>
                                      <p:to>
                                        <p:strVal val="visible"/>
                                      </p:to>
                                    </p:set>
                                    <p:animEffect filter="fade" transition="in">
                                      <p:cBhvr>
                                        <p:cTn id="11" dur="1000"/>
                                        <p:tgtEl>
                                          <p:spTgt spid="302"/>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315"/>
                                        </p:tgtEl>
                                        <p:attrNameLst>
                                          <p:attrName>style.visibility</p:attrName>
                                        </p:attrNameLst>
                                      </p:cBhvr>
                                      <p:to>
                                        <p:strVal val="visible"/>
                                      </p:to>
                                    </p:set>
                                    <p:animEffect filter="fade" transition="in">
                                      <p:cBhvr>
                                        <p:cTn id="16" dur="1000"/>
                                        <p:tgtEl>
                                          <p:spTgt spid="315"/>
                                        </p:tgtEl>
                                      </p:cBhvr>
                                    </p:animEffect>
                                  </p:childTnLst>
                                </p:cTn>
                              </p:par>
                            </p:childTnLst>
                          </p:cTn>
                        </p:par>
                      </p:childTnLst>
                    </p:cTn>
                  </p:par>
                  <p:par>
                    <p:cTn id="17" fill="hold">
                      <p:stCondLst>
                        <p:cond delay="indefinite"/>
                      </p:stCondLst>
                      <p:childTnLst>
                        <p:par>
                          <p:cTn id="18" fill="hold">
                            <p:stCondLst>
                              <p:cond delay="0"/>
                            </p:stCondLst>
                            <p:childTnLst>
                              <p:par>
                                <p:cTn id="19" presetClass="exit" nodeType="clickEffect" presetID="10" grpId="4" fill="hold">
                                  <p:stCondLst>
                                    <p:cond delay="0"/>
                                  </p:stCondLst>
                                  <p:iterate type="el" backwards="0">
                                    <p:tmAbs val="0"/>
                                  </p:iterate>
                                  <p:childTnLst>
                                    <p:animEffect filter="fade" transition="out">
                                      <p:cBhvr>
                                        <p:cTn id="20" dur="500" fill="hold"/>
                                        <p:tgtEl>
                                          <p:spTgt spid="315"/>
                                        </p:tgtEl>
                                      </p:cBhvr>
                                    </p:animEffect>
                                    <p:set>
                                      <p:cBhvr>
                                        <p:cTn id="21" fill="hold">
                                          <p:stCondLst>
                                            <p:cond delay="499"/>
                                          </p:stCondLst>
                                        </p:cTn>
                                        <p:tgtEl>
                                          <p:spTgt spid="315"/>
                                        </p:tgtEl>
                                        <p:attrNameLst>
                                          <p:attrName>style.visibility</p:attrName>
                                        </p:attrNameLst>
                                      </p:cBhvr>
                                      <p:to>
                                        <p:strVal val="hidden"/>
                                      </p:to>
                                    </p:set>
                                  </p:childTnLst>
                                </p:cTn>
                              </p:par>
                            </p:childTnLst>
                          </p:cTn>
                        </p:par>
                        <p:par>
                          <p:cTn id="22" fill="hold">
                            <p:stCondLst>
                              <p:cond delay="500"/>
                            </p:stCondLst>
                            <p:childTnLst>
                              <p:par>
                                <p:cTn id="23" presetClass="entr" nodeType="afterEffect" presetID="10" grpId="5" fill="hold">
                                  <p:stCondLst>
                                    <p:cond delay="0"/>
                                  </p:stCondLst>
                                  <p:iterate type="el" backwards="0">
                                    <p:tmAbs val="0"/>
                                  </p:iterate>
                                  <p:childTnLst>
                                    <p:set>
                                      <p:cBhvr>
                                        <p:cTn id="24" fill="hold"/>
                                        <p:tgtEl>
                                          <p:spTgt spid="303"/>
                                        </p:tgtEl>
                                        <p:attrNameLst>
                                          <p:attrName>style.visibility</p:attrName>
                                        </p:attrNameLst>
                                      </p:cBhvr>
                                      <p:to>
                                        <p:strVal val="visible"/>
                                      </p:to>
                                    </p:set>
                                    <p:animEffect filter="fade" transition="in">
                                      <p:cBhvr>
                                        <p:cTn id="25" dur="1000"/>
                                        <p:tgtEl>
                                          <p:spTgt spid="303"/>
                                        </p:tgtEl>
                                      </p:cBhvr>
                                    </p:animEffect>
                                  </p:childTnLst>
                                </p:cTn>
                              </p:par>
                            </p:childTnLst>
                          </p:cTn>
                        </p:par>
                        <p:par>
                          <p:cTn id="26" fill="hold">
                            <p:stCondLst>
                              <p:cond delay="1500"/>
                            </p:stCondLst>
                            <p:childTnLst>
                              <p:par>
                                <p:cTn id="27" presetClass="entr" nodeType="afterEffect" presetID="10" grpId="6" fill="hold">
                                  <p:stCondLst>
                                    <p:cond delay="0"/>
                                  </p:stCondLst>
                                  <p:iterate type="el" backwards="0">
                                    <p:tmAbs val="0"/>
                                  </p:iterate>
                                  <p:childTnLst>
                                    <p:set>
                                      <p:cBhvr>
                                        <p:cTn id="28" fill="hold"/>
                                        <p:tgtEl>
                                          <p:spTgt spid="311"/>
                                        </p:tgtEl>
                                        <p:attrNameLst>
                                          <p:attrName>style.visibility</p:attrName>
                                        </p:attrNameLst>
                                      </p:cBhvr>
                                      <p:to>
                                        <p:strVal val="visible"/>
                                      </p:to>
                                    </p:set>
                                    <p:animEffect filter="fade" transition="in">
                                      <p:cBhvr>
                                        <p:cTn id="29" dur="1000"/>
                                        <p:tgtEl>
                                          <p:spTgt spid="311"/>
                                        </p:tgtEl>
                                      </p:cBhvr>
                                    </p:animEffect>
                                  </p:childTnLst>
                                </p:cTn>
                              </p:par>
                            </p:childTnLst>
                          </p:cTn>
                        </p:par>
                        <p:par>
                          <p:cTn id="30" fill="hold">
                            <p:stCondLst>
                              <p:cond delay="2500"/>
                            </p:stCondLst>
                            <p:childTnLst>
                              <p:par>
                                <p:cTn id="31" presetClass="entr" nodeType="afterEffect" presetID="10" grpId="7" fill="hold">
                                  <p:stCondLst>
                                    <p:cond delay="0"/>
                                  </p:stCondLst>
                                  <p:iterate type="el" backwards="0">
                                    <p:tmAbs val="0"/>
                                  </p:iterate>
                                  <p:childTnLst>
                                    <p:set>
                                      <p:cBhvr>
                                        <p:cTn id="32" fill="hold"/>
                                        <p:tgtEl>
                                          <p:spTgt spid="312"/>
                                        </p:tgtEl>
                                        <p:attrNameLst>
                                          <p:attrName>style.visibility</p:attrName>
                                        </p:attrNameLst>
                                      </p:cBhvr>
                                      <p:to>
                                        <p:strVal val="visible"/>
                                      </p:to>
                                    </p:set>
                                    <p:animEffect filter="fade" transition="in">
                                      <p:cBhvr>
                                        <p:cTn id="33" dur="1000"/>
                                        <p:tgtEl>
                                          <p:spTgt spid="312"/>
                                        </p:tgtEl>
                                      </p:cBhvr>
                                    </p:animEffect>
                                  </p:childTnLst>
                                </p:cTn>
                              </p:par>
                            </p:childTnLst>
                          </p:cTn>
                        </p:par>
                      </p:childTnLst>
                    </p:cTn>
                  </p:par>
                  <p:par>
                    <p:cTn id="34" fill="hold">
                      <p:stCondLst>
                        <p:cond delay="indefinite"/>
                      </p:stCondLst>
                      <p:childTnLst>
                        <p:par>
                          <p:cTn id="35" fill="hold">
                            <p:stCondLst>
                              <p:cond delay="0"/>
                            </p:stCondLst>
                            <p:childTnLst>
                              <p:par>
                                <p:cTn id="36" presetClass="entr" nodeType="clickEffect" presetID="10" grpId="8" fill="hold">
                                  <p:stCondLst>
                                    <p:cond delay="0"/>
                                  </p:stCondLst>
                                  <p:iterate type="el" backwards="0">
                                    <p:tmAbs val="0"/>
                                  </p:iterate>
                                  <p:childTnLst>
                                    <p:set>
                                      <p:cBhvr>
                                        <p:cTn id="37" fill="hold"/>
                                        <p:tgtEl>
                                          <p:spTgt spid="316"/>
                                        </p:tgtEl>
                                        <p:attrNameLst>
                                          <p:attrName>style.visibility</p:attrName>
                                        </p:attrNameLst>
                                      </p:cBhvr>
                                      <p:to>
                                        <p:strVal val="visible"/>
                                      </p:to>
                                    </p:set>
                                    <p:animEffect filter="fade" transition="in">
                                      <p:cBhvr>
                                        <p:cTn id="38" dur="1000"/>
                                        <p:tgtEl>
                                          <p:spTgt spid="316"/>
                                        </p:tgtEl>
                                      </p:cBhvr>
                                    </p:animEffect>
                                  </p:childTnLst>
                                </p:cTn>
                              </p:par>
                            </p:childTnLst>
                          </p:cTn>
                        </p:par>
                        <p:par>
                          <p:cTn id="39" fill="hold">
                            <p:stCondLst>
                              <p:cond delay="1000"/>
                            </p:stCondLst>
                            <p:childTnLst>
                              <p:par>
                                <p:cTn id="40" presetClass="entr" nodeType="afterEffect" presetID="10" grpId="9" fill="hold">
                                  <p:stCondLst>
                                    <p:cond delay="0"/>
                                  </p:stCondLst>
                                  <p:iterate type="el" backwards="0">
                                    <p:tmAbs val="0"/>
                                  </p:iterate>
                                  <p:childTnLst>
                                    <p:set>
                                      <p:cBhvr>
                                        <p:cTn id="41" fill="hold"/>
                                        <p:tgtEl>
                                          <p:spTgt spid="323"/>
                                        </p:tgtEl>
                                        <p:attrNameLst>
                                          <p:attrName>style.visibility</p:attrName>
                                        </p:attrNameLst>
                                      </p:cBhvr>
                                      <p:to>
                                        <p:strVal val="visible"/>
                                      </p:to>
                                    </p:set>
                                    <p:animEffect filter="fade" transition="in">
                                      <p:cBhvr>
                                        <p:cTn id="42" dur="1000"/>
                                        <p:tgtEl>
                                          <p:spTgt spid="323"/>
                                        </p:tgtEl>
                                      </p:cBhvr>
                                    </p:animEffect>
                                  </p:childTnLst>
                                </p:cTn>
                              </p:par>
                            </p:childTnLst>
                          </p:cTn>
                        </p:par>
                        <p:par>
                          <p:cTn id="43" fill="hold">
                            <p:stCondLst>
                              <p:cond delay="2000"/>
                            </p:stCondLst>
                            <p:childTnLst>
                              <p:par>
                                <p:cTn id="44" presetClass="entr" nodeType="afterEffect" presetID="10" grpId="10" fill="hold">
                                  <p:stCondLst>
                                    <p:cond delay="0"/>
                                  </p:stCondLst>
                                  <p:iterate type="el" backwards="0">
                                    <p:tmAbs val="0"/>
                                  </p:iterate>
                                  <p:childTnLst>
                                    <p:set>
                                      <p:cBhvr>
                                        <p:cTn id="45" fill="hold"/>
                                        <p:tgtEl>
                                          <p:spTgt spid="304"/>
                                        </p:tgtEl>
                                        <p:attrNameLst>
                                          <p:attrName>style.visibility</p:attrName>
                                        </p:attrNameLst>
                                      </p:cBhvr>
                                      <p:to>
                                        <p:strVal val="visible"/>
                                      </p:to>
                                    </p:set>
                                    <p:animEffect filter="fade" transition="in">
                                      <p:cBhvr>
                                        <p:cTn id="46" dur="1000"/>
                                        <p:tgtEl>
                                          <p:spTgt spid="304"/>
                                        </p:tgtEl>
                                      </p:cBhvr>
                                    </p:animEffect>
                                  </p:childTnLst>
                                </p:cTn>
                              </p:par>
                            </p:childTnLst>
                          </p:cTn>
                        </p:par>
                        <p:par>
                          <p:cTn id="47" fill="hold">
                            <p:stCondLst>
                              <p:cond delay="3000"/>
                            </p:stCondLst>
                            <p:childTnLst>
                              <p:par>
                                <p:cTn id="48" presetClass="entr" nodeType="afterEffect" presetID="10" grpId="11" fill="hold">
                                  <p:stCondLst>
                                    <p:cond delay="0"/>
                                  </p:stCondLst>
                                  <p:iterate type="el" backwards="0">
                                    <p:tmAbs val="0"/>
                                  </p:iterate>
                                  <p:childTnLst>
                                    <p:set>
                                      <p:cBhvr>
                                        <p:cTn id="49" fill="hold"/>
                                        <p:tgtEl>
                                          <p:spTgt spid="309"/>
                                        </p:tgtEl>
                                        <p:attrNameLst>
                                          <p:attrName>style.visibility</p:attrName>
                                        </p:attrNameLst>
                                      </p:cBhvr>
                                      <p:to>
                                        <p:strVal val="visible"/>
                                      </p:to>
                                    </p:set>
                                    <p:animEffect filter="fade" transition="in">
                                      <p:cBhvr>
                                        <p:cTn id="50" dur="1000"/>
                                        <p:tgtEl>
                                          <p:spTgt spid="309"/>
                                        </p:tgtEl>
                                      </p:cBhvr>
                                    </p:animEffect>
                                  </p:childTnLst>
                                </p:cTn>
                              </p:par>
                            </p:childTnLst>
                          </p:cTn>
                        </p:par>
                      </p:childTnLst>
                    </p:cTn>
                  </p:par>
                  <p:par>
                    <p:cTn id="51" fill="hold">
                      <p:stCondLst>
                        <p:cond delay="indefinite"/>
                      </p:stCondLst>
                      <p:childTnLst>
                        <p:par>
                          <p:cTn id="52" fill="hold">
                            <p:stCondLst>
                              <p:cond delay="0"/>
                            </p:stCondLst>
                            <p:childTnLst>
                              <p:par>
                                <p:cTn id="53" presetClass="exit" nodeType="clickEffect" presetID="10" grpId="12" fill="hold">
                                  <p:stCondLst>
                                    <p:cond delay="0"/>
                                  </p:stCondLst>
                                  <p:iterate type="el" backwards="0">
                                    <p:tmAbs val="0"/>
                                  </p:iterate>
                                  <p:childTnLst>
                                    <p:animEffect filter="fade" transition="out">
                                      <p:cBhvr>
                                        <p:cTn id="54" dur="1000" fill="hold"/>
                                        <p:tgtEl>
                                          <p:spTgt spid="306"/>
                                        </p:tgtEl>
                                      </p:cBhvr>
                                    </p:animEffect>
                                    <p:set>
                                      <p:cBhvr>
                                        <p:cTn id="55" fill="hold">
                                          <p:stCondLst>
                                            <p:cond delay="999"/>
                                          </p:stCondLst>
                                        </p:cTn>
                                        <p:tgtEl>
                                          <p:spTgt spid="30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Class="exit" nodeType="clickEffect" presetID="10" grpId="13" fill="hold">
                                  <p:stCondLst>
                                    <p:cond delay="0"/>
                                  </p:stCondLst>
                                  <p:iterate type="el" backwards="0">
                                    <p:tmAbs val="0"/>
                                  </p:iterate>
                                  <p:childTnLst>
                                    <p:animEffect filter="fade" transition="out">
                                      <p:cBhvr>
                                        <p:cTn id="59" dur="1000" fill="hold"/>
                                        <p:tgtEl>
                                          <p:spTgt spid="305"/>
                                        </p:tgtEl>
                                      </p:cBhvr>
                                    </p:animEffect>
                                    <p:set>
                                      <p:cBhvr>
                                        <p:cTn id="60" fill="hold">
                                          <p:stCondLst>
                                            <p:cond delay="999"/>
                                          </p:stCondLst>
                                        </p:cTn>
                                        <p:tgtEl>
                                          <p:spTgt spid="30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Class="entr" nodeType="clickEffect" presetSubtype="16" presetID="23" grpId="14" fill="hold">
                                  <p:stCondLst>
                                    <p:cond delay="0"/>
                                  </p:stCondLst>
                                  <p:iterate type="el" backwards="0">
                                    <p:tmAbs val="0"/>
                                  </p:iterate>
                                  <p:childTnLst>
                                    <p:set>
                                      <p:cBhvr>
                                        <p:cTn id="64" fill="hold"/>
                                        <p:tgtEl>
                                          <p:spTgt spid="319"/>
                                        </p:tgtEl>
                                        <p:attrNameLst>
                                          <p:attrName>style.visibility</p:attrName>
                                        </p:attrNameLst>
                                      </p:cBhvr>
                                      <p:to>
                                        <p:strVal val="visible"/>
                                      </p:to>
                                    </p:set>
                                    <p:anim calcmode="lin" valueType="num">
                                      <p:cBhvr>
                                        <p:cTn id="65" dur="1000" fill="hold"/>
                                        <p:tgtEl>
                                          <p:spTgt spid="319"/>
                                        </p:tgtEl>
                                        <p:attrNameLst>
                                          <p:attrName>ppt_w</p:attrName>
                                        </p:attrNameLst>
                                      </p:cBhvr>
                                      <p:tavLst>
                                        <p:tav tm="0">
                                          <p:val>
                                            <p:fltVal val="0"/>
                                          </p:val>
                                        </p:tav>
                                        <p:tav tm="100000">
                                          <p:val>
                                            <p:strVal val="#ppt_w"/>
                                          </p:val>
                                        </p:tav>
                                      </p:tavLst>
                                    </p:anim>
                                    <p:anim calcmode="lin" valueType="num">
                                      <p:cBhvr>
                                        <p:cTn id="66" dur="1000" fill="hold"/>
                                        <p:tgtEl>
                                          <p:spTgt spid="3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2" grpId="2"/>
      <p:bldP build="whole" bldLvl="1" animBg="1" rev="0" advAuto="0" spid="312" grpId="7"/>
      <p:bldP build="whole" bldLvl="1" animBg="1" rev="0" advAuto="0" spid="311" grpId="6"/>
      <p:bldP build="whole" bldLvl="1" animBg="1" rev="0" advAuto="0" spid="306" grpId="12"/>
      <p:bldP build="whole" bldLvl="1" animBg="1" rev="0" advAuto="0" spid="309" grpId="11"/>
      <p:bldP build="whole" bldLvl="1" animBg="1" rev="0" advAuto="0" spid="319" grpId="14"/>
      <p:bldP build="whole" bldLvl="1" animBg="1" rev="0" advAuto="0" spid="301" grpId="1"/>
      <p:bldP build="whole" bldLvl="1" animBg="1" rev="0" advAuto="0" spid="304" grpId="10"/>
      <p:bldP build="whole" bldLvl="1" animBg="1" rev="0" advAuto="0" spid="323" grpId="9"/>
      <p:bldP build="whole" bldLvl="1" animBg="1" rev="0" advAuto="0" spid="316" grpId="8"/>
      <p:bldP build="whole" bldLvl="1" animBg="1" rev="0" advAuto="0" spid="315" grpId="3"/>
      <p:bldP build="whole" bldLvl="1" animBg="1" rev="0" advAuto="0" spid="315" grpId="4"/>
      <p:bldP build="whole" bldLvl="1" animBg="1" rev="0" advAuto="0" spid="305" grpId="13"/>
      <p:bldP build="whole" bldLvl="1" animBg="1" rev="0" advAuto="0" spid="303" grpId="5"/>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857" name="droppedImage.pdf" descr="droppedImage.pdf"/>
          <p:cNvPicPr>
            <a:picLocks noChangeAspect="1"/>
          </p:cNvPicPr>
          <p:nvPr/>
        </p:nvPicPr>
        <p:blipFill>
          <a:blip r:embed="rId2">
            <a:extLst/>
          </a:blip>
          <a:stretch>
            <a:fillRect/>
          </a:stretch>
        </p:blipFill>
        <p:spPr>
          <a:xfrm>
            <a:off x="22517100" y="698500"/>
            <a:ext cx="1460500" cy="1194955"/>
          </a:xfrm>
          <a:prstGeom prst="rect">
            <a:avLst/>
          </a:prstGeom>
          <a:ln w="12700">
            <a:miter lim="400000"/>
          </a:ln>
        </p:spPr>
      </p:pic>
      <p:sp>
        <p:nvSpPr>
          <p:cNvPr id="858"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859" name="Mari_Logo1.jpg" descr="Mari_Logo1.jpg"/>
          <p:cNvPicPr>
            <a:picLocks noChangeAspect="1"/>
          </p:cNvPicPr>
          <p:nvPr/>
        </p:nvPicPr>
        <p:blipFill>
          <a:blip r:embed="rId3">
            <a:extLst/>
          </a:blip>
          <a:stretch>
            <a:fillRect/>
          </a:stretch>
        </p:blipFill>
        <p:spPr>
          <a:xfrm>
            <a:off x="23455571" y="91975"/>
            <a:ext cx="933018" cy="765475"/>
          </a:xfrm>
          <a:prstGeom prst="rect">
            <a:avLst/>
          </a:prstGeom>
          <a:ln w="12700">
            <a:miter lim="400000"/>
          </a:ln>
        </p:spPr>
      </p:pic>
      <p:pic>
        <p:nvPicPr>
          <p:cNvPr id="860" name="figure3.jpg" descr="figure3.jpg"/>
          <p:cNvPicPr>
            <a:picLocks noChangeAspect="1"/>
          </p:cNvPicPr>
          <p:nvPr/>
        </p:nvPicPr>
        <p:blipFill>
          <a:blip r:embed="rId4">
            <a:extLst/>
          </a:blip>
          <a:stretch>
            <a:fillRect/>
          </a:stretch>
        </p:blipFill>
        <p:spPr>
          <a:xfrm>
            <a:off x="1979964" y="1324074"/>
            <a:ext cx="18493671" cy="12112526"/>
          </a:xfrm>
          <a:prstGeom prst="rect">
            <a:avLst/>
          </a:prstGeom>
          <a:ln w="12700">
            <a:miter lim="400000"/>
          </a:ln>
        </p:spPr>
      </p:pic>
      <p:sp>
        <p:nvSpPr>
          <p:cNvPr id="861" name="Plag, 2020"/>
          <p:cNvSpPr txBox="1"/>
          <p:nvPr/>
        </p:nvSpPr>
        <p:spPr>
          <a:xfrm>
            <a:off x="20932457" y="12819061"/>
            <a:ext cx="2280285" cy="676275"/>
          </a:xfrm>
          <a:prstGeom prst="rect">
            <a:avLst/>
          </a:prstGeom>
          <a:ln w="12700">
            <a:miter lim="400000"/>
          </a:ln>
          <a:extLst>
            <a:ext uri="{C572A759-6A51-4108-AA02-DFA0A04FC94B}">
              <ma14:wrappingTextBoxFlag xmlns:ma14="http://schemas.microsoft.com/office/mac/drawingml/2011/main" val="1"/>
            </a:ext>
          </a:extLst>
        </p:spPr>
        <p:txBody>
          <a:bodyPr wrap="none" lIns="71436" tIns="71436" rIns="71436" bIns="71436" anchor="ctr">
            <a:spAutoFit/>
          </a:bodyPr>
          <a:lstStyle>
            <a:lvl1pPr algn="ctr" defTabSz="584200">
              <a:defRPr sz="3500">
                <a:latin typeface="Helvetica Light"/>
                <a:ea typeface="Helvetica Light"/>
                <a:cs typeface="Helvetica Light"/>
                <a:sym typeface="Helvetica Light"/>
              </a:defRPr>
            </a:lvl1pPr>
          </a:lstStyle>
          <a:p>
            <a:pPr/>
            <a:r>
              <a:t>Plag, 2020</a:t>
            </a:r>
          </a:p>
        </p:txBody>
      </p:sp>
      <p:sp>
        <p:nvSpPr>
          <p:cNvPr id="862" name="Towards a Population Collapse?"/>
          <p:cNvSpPr txBox="1"/>
          <p:nvPr/>
        </p:nvSpPr>
        <p:spPr>
          <a:xfrm>
            <a:off x="158700" y="68312"/>
            <a:ext cx="862848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Towards a Population Collapse?</a:t>
            </a:r>
          </a:p>
        </p:txBody>
      </p:sp>
      <p:sp>
        <p:nvSpPr>
          <p:cNvPr id="863" name="Tipping Point: Population growth and carrying capacity"/>
          <p:cNvSpPr txBox="1"/>
          <p:nvPr/>
        </p:nvSpPr>
        <p:spPr>
          <a:xfrm>
            <a:off x="2901899" y="1371599"/>
            <a:ext cx="12351198"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atin typeface="+mn-lt"/>
                <a:ea typeface="+mn-ea"/>
                <a:cs typeface="+mn-cs"/>
                <a:sym typeface="Helvetica"/>
              </a:defRPr>
            </a:lvl1pPr>
          </a:lstStyle>
          <a:p>
            <a:pPr/>
            <a:r>
              <a:t>Tipping Point: Population growth and carrying capacity</a:t>
            </a:r>
          </a:p>
        </p:txBody>
      </p:sp>
      <p:grpSp>
        <p:nvGrpSpPr>
          <p:cNvPr id="866" name="Group"/>
          <p:cNvGrpSpPr/>
          <p:nvPr/>
        </p:nvGrpSpPr>
        <p:grpSpPr>
          <a:xfrm>
            <a:off x="17485173" y="2433438"/>
            <a:ext cx="7516413" cy="2895206"/>
            <a:chOff x="0" y="0"/>
            <a:chExt cx="7516411" cy="2895205"/>
          </a:xfrm>
        </p:grpSpPr>
        <p:sp>
          <p:nvSpPr>
            <p:cNvPr id="864" name="Quote Bubble"/>
            <p:cNvSpPr/>
            <p:nvPr/>
          </p:nvSpPr>
          <p:spPr>
            <a:xfrm>
              <a:off x="457395" y="-1"/>
              <a:ext cx="6601720" cy="2895206"/>
            </a:xfrm>
            <a:prstGeom prst="wedgeEllipseCallout">
              <a:avLst>
                <a:gd name="adj1" fmla="val -96692"/>
                <a:gd name="adj2" fmla="val 147057"/>
              </a:avLst>
            </a:prstGeom>
            <a:solidFill>
              <a:srgbClr val="A6AAA9"/>
            </a:solidFill>
            <a:ln w="9525" cap="flat">
              <a:solidFill>
                <a:srgbClr val="000000"/>
              </a:solidFill>
              <a:prstDash val="solid"/>
              <a:round/>
            </a:ln>
            <a:effectLst/>
          </p:spPr>
          <p:txBody>
            <a:bodyPr wrap="square" lIns="50800" tIns="50800" rIns="50800" bIns="50800" numCol="1" anchor="ctr">
              <a:noAutofit/>
            </a:bodyPr>
            <a:lstStyle/>
            <a:p>
              <a:pPr marR="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865" name="The recent increase in carrying capacity could be transient"/>
            <p:cNvSpPr txBox="1"/>
            <p:nvPr/>
          </p:nvSpPr>
          <p:spPr>
            <a:xfrm>
              <a:off x="-1" y="532834"/>
              <a:ext cx="7516413" cy="18450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R="71123" indent="71123" algn="ctr" defTabSz="815124">
                <a:lnSpc>
                  <a:spcPct val="93000"/>
                </a:lnSpc>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lvl1pPr>
            </a:lstStyle>
            <a:p>
              <a:pPr/>
              <a:r>
                <a:t>The recent increase in carrying capacity could be transient</a:t>
              </a:r>
            </a:p>
          </p:txBody>
        </p:sp>
      </p:grpSp>
      <p:grpSp>
        <p:nvGrpSpPr>
          <p:cNvPr id="869" name="Increasing carrying capacity without self-limitation leads to population growth falling the carrying capacity"/>
          <p:cNvGrpSpPr/>
          <p:nvPr/>
        </p:nvGrpSpPr>
        <p:grpSpPr>
          <a:xfrm>
            <a:off x="251553" y="3225904"/>
            <a:ext cx="9216883" cy="2971696"/>
            <a:chOff x="0" y="0"/>
            <a:chExt cx="9216882" cy="2971695"/>
          </a:xfrm>
        </p:grpSpPr>
        <p:sp>
          <p:nvSpPr>
            <p:cNvPr id="867" name="Quote Bubble"/>
            <p:cNvSpPr/>
            <p:nvPr/>
          </p:nvSpPr>
          <p:spPr>
            <a:xfrm>
              <a:off x="0" y="0"/>
              <a:ext cx="9216883" cy="2971696"/>
            </a:xfrm>
            <a:prstGeom prst="wedgeEllipseCallout">
              <a:avLst>
                <a:gd name="adj1" fmla="val 76727"/>
                <a:gd name="adj2" fmla="val 79886"/>
              </a:avLst>
            </a:prstGeom>
            <a:solidFill>
              <a:srgbClr val="A6AAA8"/>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4000">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868" name="Increasing carrying capacity without self-limitation leads to population growth falling the carrying capacity"/>
            <p:cNvSpPr txBox="1"/>
            <p:nvPr/>
          </p:nvSpPr>
          <p:spPr>
            <a:xfrm>
              <a:off x="1349780" y="266648"/>
              <a:ext cx="6517322" cy="243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1130300">
                <a:defRPr sz="4000">
                  <a:effectLst>
                    <a:outerShdw sx="100000" sy="100000" kx="0" ky="0" algn="b" rotWithShape="0" blurRad="25400" dist="23998" dir="2700000">
                      <a:srgbClr val="000000">
                        <a:alpha val="31033"/>
                      </a:srgbClr>
                    </a:outerShdw>
                  </a:effectLst>
                  <a:latin typeface="Gill Sans"/>
                  <a:ea typeface="Gill Sans"/>
                  <a:cs typeface="Gill Sans"/>
                  <a:sym typeface="Gill Sans"/>
                </a:defRPr>
              </a:lvl1pPr>
            </a:lstStyle>
            <a:p>
              <a:pPr/>
              <a:r>
                <a:t>Increasing carrying capacity without self-limitation leads to population growth falling the carrying capacity</a:t>
              </a:r>
            </a:p>
          </p:txBody>
        </p:sp>
      </p:grpSp>
      <p:pic>
        <p:nvPicPr>
          <p:cNvPr id="870" name="Image" descr="Image"/>
          <p:cNvPicPr>
            <a:picLocks noChangeAspect="1"/>
          </p:cNvPicPr>
          <p:nvPr/>
        </p:nvPicPr>
        <p:blipFill>
          <a:blip r:embed="rId5">
            <a:extLst/>
          </a:blip>
          <a:stretch>
            <a:fillRect/>
          </a:stretch>
        </p:blipFill>
        <p:spPr>
          <a:xfrm>
            <a:off x="490914" y="2336750"/>
            <a:ext cx="9655284" cy="600423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869"/>
                                        </p:tgtEl>
                                        <p:attrNameLst>
                                          <p:attrName>style.visibility</p:attrName>
                                        </p:attrNameLst>
                                      </p:cBhvr>
                                      <p:to>
                                        <p:strVal val="visible"/>
                                      </p:to>
                                    </p:set>
                                    <p:anim calcmode="lin" valueType="num">
                                      <p:cBhvr>
                                        <p:cTn id="7" dur="750" fill="hold"/>
                                        <p:tgtEl>
                                          <p:spTgt spid="869"/>
                                        </p:tgtEl>
                                        <p:attrNameLst>
                                          <p:attrName>ppt_w</p:attrName>
                                        </p:attrNameLst>
                                      </p:cBhvr>
                                      <p:tavLst>
                                        <p:tav tm="0">
                                          <p:val>
                                            <p:fltVal val="0"/>
                                          </p:val>
                                        </p:tav>
                                        <p:tav tm="100000">
                                          <p:val>
                                            <p:strVal val="#ppt_w"/>
                                          </p:val>
                                        </p:tav>
                                      </p:tavLst>
                                    </p:anim>
                                    <p:anim calcmode="lin" valueType="num">
                                      <p:cBhvr>
                                        <p:cTn id="8" dur="750" fill="hold"/>
                                        <p:tgtEl>
                                          <p:spTgt spid="86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866"/>
                                        </p:tgtEl>
                                        <p:attrNameLst>
                                          <p:attrName>style.visibility</p:attrName>
                                        </p:attrNameLst>
                                      </p:cBhvr>
                                      <p:to>
                                        <p:strVal val="visible"/>
                                      </p:to>
                                    </p:set>
                                    <p:anim calcmode="lin" valueType="num">
                                      <p:cBhvr>
                                        <p:cTn id="13" dur="750" fill="hold"/>
                                        <p:tgtEl>
                                          <p:spTgt spid="866"/>
                                        </p:tgtEl>
                                        <p:attrNameLst>
                                          <p:attrName>ppt_w</p:attrName>
                                        </p:attrNameLst>
                                      </p:cBhvr>
                                      <p:tavLst>
                                        <p:tav tm="0">
                                          <p:val>
                                            <p:fltVal val="0"/>
                                          </p:val>
                                        </p:tav>
                                        <p:tav tm="100000">
                                          <p:val>
                                            <p:strVal val="#ppt_w"/>
                                          </p:val>
                                        </p:tav>
                                      </p:tavLst>
                                    </p:anim>
                                    <p:anim calcmode="lin" valueType="num">
                                      <p:cBhvr>
                                        <p:cTn id="14" dur="750" fill="hold"/>
                                        <p:tgtEl>
                                          <p:spTgt spid="86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ID="10" grpId="3" fill="hold">
                                  <p:stCondLst>
                                    <p:cond delay="0"/>
                                  </p:stCondLst>
                                  <p:iterate type="el" backwards="0">
                                    <p:tmAbs val="0"/>
                                  </p:iterate>
                                  <p:childTnLst>
                                    <p:set>
                                      <p:cBhvr>
                                        <p:cTn id="18" fill="hold"/>
                                        <p:tgtEl>
                                          <p:spTgt spid="870"/>
                                        </p:tgtEl>
                                        <p:attrNameLst>
                                          <p:attrName>style.visibility</p:attrName>
                                        </p:attrNameLst>
                                      </p:cBhvr>
                                      <p:to>
                                        <p:strVal val="visible"/>
                                      </p:to>
                                    </p:set>
                                    <p:animEffect filter="fade" transition="in">
                                      <p:cBhvr>
                                        <p:cTn id="19" dur="1000"/>
                                        <p:tgtEl>
                                          <p:spTgt spid="8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70" grpId="3"/>
      <p:bldP build="whole" bldLvl="1" animBg="1" rev="0" advAuto="0" spid="866" grpId="2"/>
      <p:bldP build="whole" bldLvl="1" animBg="1" rev="0" advAuto="0" spid="869"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872" name="Image" descr="Image"/>
          <p:cNvPicPr>
            <a:picLocks noChangeAspect="1"/>
          </p:cNvPicPr>
          <p:nvPr/>
        </p:nvPicPr>
        <p:blipFill>
          <a:blip r:embed="rId2">
            <a:extLst/>
          </a:blip>
          <a:stretch>
            <a:fillRect/>
          </a:stretch>
        </p:blipFill>
        <p:spPr>
          <a:xfrm>
            <a:off x="215900" y="1219200"/>
            <a:ext cx="7514157" cy="11488309"/>
          </a:xfrm>
          <a:prstGeom prst="rect">
            <a:avLst/>
          </a:prstGeom>
          <a:ln w="12700">
            <a:miter lim="400000"/>
          </a:ln>
        </p:spPr>
      </p:pic>
      <p:sp>
        <p:nvSpPr>
          <p:cNvPr id="873"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874" name="Mari_Logo1.jpg" descr="Mari_Logo1.jpg"/>
          <p:cNvPicPr>
            <a:picLocks noChangeAspect="1"/>
          </p:cNvPicPr>
          <p:nvPr/>
        </p:nvPicPr>
        <p:blipFill>
          <a:blip r:embed="rId3">
            <a:extLst/>
          </a:blip>
          <a:stretch>
            <a:fillRect/>
          </a:stretch>
        </p:blipFill>
        <p:spPr>
          <a:xfrm>
            <a:off x="23455571" y="91975"/>
            <a:ext cx="933018" cy="765475"/>
          </a:xfrm>
          <a:prstGeom prst="rect">
            <a:avLst/>
          </a:prstGeom>
          <a:ln w="12700">
            <a:miter lim="400000"/>
          </a:ln>
        </p:spPr>
      </p:pic>
      <p:sp>
        <p:nvSpPr>
          <p:cNvPr id="875" name="Scientists have been warning …"/>
          <p:cNvSpPr txBox="1"/>
          <p:nvPr/>
        </p:nvSpPr>
        <p:spPr>
          <a:xfrm>
            <a:off x="158700" y="68312"/>
            <a:ext cx="871682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Scientists have been warning …</a:t>
            </a:r>
          </a:p>
        </p:txBody>
      </p:sp>
      <p:sp>
        <p:nvSpPr>
          <p:cNvPr id="876" name="Union of Concerned Scientists, 1992. World Scientists’ Warning to Humanity"/>
          <p:cNvSpPr txBox="1"/>
          <p:nvPr/>
        </p:nvSpPr>
        <p:spPr>
          <a:xfrm>
            <a:off x="157937" y="12956696"/>
            <a:ext cx="1081473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111111"/>
                </a:solidFill>
                <a:latin typeface="+mn-lt"/>
                <a:ea typeface="+mn-ea"/>
                <a:cs typeface="+mn-cs"/>
                <a:sym typeface="Helvetica"/>
              </a:defRPr>
            </a:lvl1pPr>
          </a:lstStyle>
          <a:p>
            <a:pPr/>
            <a:r>
              <a:t>Union of Concerned Scientists, 1992. World Scientists’ Warning to Humanity</a:t>
            </a:r>
          </a:p>
        </p:txBody>
      </p:sp>
      <p:sp>
        <p:nvSpPr>
          <p:cNvPr id="877" name="Ripple, W. J., Wolf, C., Newsome, T. M., Galetti, M., Alamgir, M., Crist, E., Mahmoud, M. I., Laurance, W. F., 15,364 scientist signatories from 184 countries, 2017. World Scientists’ Warning to Humanity: A Second Notice, BioScience, 67(12), 1026-1028, D"/>
          <p:cNvSpPr txBox="1"/>
          <p:nvPr/>
        </p:nvSpPr>
        <p:spPr>
          <a:xfrm>
            <a:off x="13635986" y="12242799"/>
            <a:ext cx="10524930"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000">
                <a:solidFill>
                  <a:srgbClr val="111111"/>
                </a:solidFill>
                <a:latin typeface="+mn-lt"/>
                <a:ea typeface="+mn-ea"/>
                <a:cs typeface="+mn-cs"/>
                <a:sym typeface="Helvetica"/>
              </a:defRPr>
            </a:pPr>
            <a:r>
              <a:t>Ripple, W. J., Wolf, C., Newsome, T. M., Galetti, M., Alamgir, M., Crist, E., Mahmoud, M. I., Laurance, W. F., 15,364 scientist signatories from 184 countries, 2017. World Scientists’ Warning to Humanity: A Second Notice, </a:t>
            </a:r>
            <a:r>
              <a:rPr i="1"/>
              <a:t>BioScience</a:t>
            </a:r>
            <a:r>
              <a:t>, </a:t>
            </a:r>
            <a:r>
              <a:rPr b="1"/>
              <a:t>67</a:t>
            </a:r>
            <a:r>
              <a:t>(12), 1026-1028, DOI: 10.1093/biosci/bix125</a:t>
            </a:r>
          </a:p>
        </p:txBody>
      </p:sp>
      <p:pic>
        <p:nvPicPr>
          <p:cNvPr id="878" name="Image" descr="Image"/>
          <p:cNvPicPr>
            <a:picLocks noChangeAspect="1"/>
          </p:cNvPicPr>
          <p:nvPr/>
        </p:nvPicPr>
        <p:blipFill>
          <a:blip r:embed="rId4">
            <a:extLst/>
          </a:blip>
          <a:stretch>
            <a:fillRect/>
          </a:stretch>
        </p:blipFill>
        <p:spPr>
          <a:xfrm>
            <a:off x="13318537" y="1011038"/>
            <a:ext cx="8213431" cy="11167667"/>
          </a:xfrm>
          <a:prstGeom prst="rect">
            <a:avLst/>
          </a:prstGeom>
          <a:ln w="12700">
            <a:miter lim="400000"/>
          </a:ln>
        </p:spPr>
      </p:pic>
      <p:sp>
        <p:nvSpPr>
          <p:cNvPr id="879" name="1992"/>
          <p:cNvSpPr txBox="1"/>
          <p:nvPr/>
        </p:nvSpPr>
        <p:spPr>
          <a:xfrm>
            <a:off x="7804099" y="2031999"/>
            <a:ext cx="1244403"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atin typeface="+mn-lt"/>
                <a:ea typeface="+mn-ea"/>
                <a:cs typeface="+mn-cs"/>
                <a:sym typeface="Helvetica"/>
              </a:defRPr>
            </a:lvl1pPr>
          </a:lstStyle>
          <a:p>
            <a:pPr/>
            <a:r>
              <a:t>1992</a:t>
            </a:r>
          </a:p>
        </p:txBody>
      </p:sp>
      <p:sp>
        <p:nvSpPr>
          <p:cNvPr id="880" name="2017"/>
          <p:cNvSpPr txBox="1"/>
          <p:nvPr/>
        </p:nvSpPr>
        <p:spPr>
          <a:xfrm>
            <a:off x="22332900" y="2031999"/>
            <a:ext cx="1244402"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atin typeface="+mn-lt"/>
                <a:ea typeface="+mn-ea"/>
                <a:cs typeface="+mn-cs"/>
                <a:sym typeface="Helvetica"/>
              </a:defRPr>
            </a:lvl1pPr>
          </a:lstStyle>
          <a:p>
            <a:pPr/>
            <a:r>
              <a:t>2017</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d"/>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882" name="Image" descr="Image"/>
          <p:cNvPicPr>
            <a:picLocks noChangeAspect="1"/>
          </p:cNvPicPr>
          <p:nvPr/>
        </p:nvPicPr>
        <p:blipFill>
          <a:blip r:embed="rId2">
            <a:extLst/>
          </a:blip>
          <a:stretch>
            <a:fillRect/>
          </a:stretch>
        </p:blipFill>
        <p:spPr>
          <a:xfrm>
            <a:off x="89084" y="1174750"/>
            <a:ext cx="11050487" cy="4461262"/>
          </a:xfrm>
          <a:prstGeom prst="rect">
            <a:avLst/>
          </a:prstGeom>
          <a:ln w="12700">
            <a:miter lim="400000"/>
          </a:ln>
        </p:spPr>
      </p:pic>
      <p:pic>
        <p:nvPicPr>
          <p:cNvPr id="883" name="Image" descr="Image"/>
          <p:cNvPicPr>
            <a:picLocks noChangeAspect="1"/>
          </p:cNvPicPr>
          <p:nvPr/>
        </p:nvPicPr>
        <p:blipFill>
          <a:blip r:embed="rId3">
            <a:extLst/>
          </a:blip>
          <a:stretch>
            <a:fillRect/>
          </a:stretch>
        </p:blipFill>
        <p:spPr>
          <a:xfrm>
            <a:off x="10771040" y="826860"/>
            <a:ext cx="13439470" cy="9014279"/>
          </a:xfrm>
          <a:prstGeom prst="rect">
            <a:avLst/>
          </a:prstGeom>
          <a:ln w="12700">
            <a:miter lim="400000"/>
          </a:ln>
        </p:spPr>
      </p:pic>
      <p:pic>
        <p:nvPicPr>
          <p:cNvPr id="884" name="Image" descr="Image"/>
          <p:cNvPicPr>
            <a:picLocks noChangeAspect="1"/>
          </p:cNvPicPr>
          <p:nvPr/>
        </p:nvPicPr>
        <p:blipFill>
          <a:blip r:embed="rId4">
            <a:extLst/>
          </a:blip>
          <a:stretch>
            <a:fillRect/>
          </a:stretch>
        </p:blipFill>
        <p:spPr>
          <a:xfrm>
            <a:off x="24383" y="5790460"/>
            <a:ext cx="12246689" cy="7722340"/>
          </a:xfrm>
          <a:prstGeom prst="rect">
            <a:avLst/>
          </a:prstGeom>
          <a:ln w="12700">
            <a:miter lim="400000"/>
          </a:ln>
        </p:spPr>
      </p:pic>
      <p:sp>
        <p:nvSpPr>
          <p:cNvPr id="885"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886" name="Mari_Logo1.jpg" descr="Mari_Logo1.jpg"/>
          <p:cNvPicPr>
            <a:picLocks noChangeAspect="1"/>
          </p:cNvPicPr>
          <p:nvPr/>
        </p:nvPicPr>
        <p:blipFill>
          <a:blip r:embed="rId5">
            <a:extLst/>
          </a:blip>
          <a:stretch>
            <a:fillRect/>
          </a:stretch>
        </p:blipFill>
        <p:spPr>
          <a:xfrm>
            <a:off x="23455571" y="91975"/>
            <a:ext cx="933018" cy="765475"/>
          </a:xfrm>
          <a:prstGeom prst="rect">
            <a:avLst/>
          </a:prstGeom>
          <a:ln w="12700">
            <a:miter lim="400000"/>
          </a:ln>
        </p:spPr>
      </p:pic>
      <p:sp>
        <p:nvSpPr>
          <p:cNvPr id="887" name="We are in a Planetary Emergency"/>
          <p:cNvSpPr txBox="1"/>
          <p:nvPr/>
        </p:nvSpPr>
        <p:spPr>
          <a:xfrm>
            <a:off x="158699" y="68312"/>
            <a:ext cx="899378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We are in a Planetary Emergency</a:t>
            </a:r>
          </a:p>
        </p:txBody>
      </p:sp>
      <p:sp>
        <p:nvSpPr>
          <p:cNvPr id="888" name="https://www.place4us.net"/>
          <p:cNvSpPr txBox="1"/>
          <p:nvPr/>
        </p:nvSpPr>
        <p:spPr>
          <a:xfrm>
            <a:off x="6457899" y="12979399"/>
            <a:ext cx="5733803"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atin typeface="+mn-lt"/>
                <a:ea typeface="+mn-ea"/>
                <a:cs typeface="+mn-cs"/>
                <a:sym typeface="Helvetica"/>
              </a:defRPr>
            </a:lvl1pPr>
          </a:lstStyle>
          <a:p>
            <a:pPr/>
            <a:r>
              <a:t>https://www.place4us.net</a:t>
            </a:r>
          </a:p>
        </p:txBody>
      </p:sp>
    </p:spTree>
  </p:cSld>
  <p:clrMapOvr>
    <a:masterClrMapping/>
  </p:clrMapOvr>
  <mc:AlternateContent xmlns:mc="http://schemas.openxmlformats.org/markup-compatibility/2006">
    <mc:Choice xmlns:p14="http://schemas.microsoft.com/office/powerpoint/2010/main" Requires="p14">
      <p:transition spd="fast" advClick="1" p14:dur="50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883"/>
                                        </p:tgtEl>
                                        <p:attrNameLst>
                                          <p:attrName>style.visibility</p:attrName>
                                        </p:attrNameLst>
                                      </p:cBhvr>
                                      <p:to>
                                        <p:strVal val="visible"/>
                                      </p:to>
                                    </p:set>
                                    <p:animEffect filter="fade" transition="in">
                                      <p:cBhvr>
                                        <p:cTn id="7" dur="1000"/>
                                        <p:tgtEl>
                                          <p:spTgt spid="88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884"/>
                                        </p:tgtEl>
                                        <p:attrNameLst>
                                          <p:attrName>style.visibility</p:attrName>
                                        </p:attrNameLst>
                                      </p:cBhvr>
                                      <p:to>
                                        <p:strVal val="visible"/>
                                      </p:to>
                                    </p:set>
                                    <p:animEffect filter="fade" transition="in">
                                      <p:cBhvr>
                                        <p:cTn id="12" dur="1000"/>
                                        <p:tgtEl>
                                          <p:spTgt spid="884"/>
                                        </p:tgtEl>
                                      </p:cBhvr>
                                    </p:animEffect>
                                  </p:childTnLst>
                                </p:cTn>
                              </p:par>
                            </p:childTnLst>
                          </p:cTn>
                        </p:par>
                        <p:par>
                          <p:cTn id="13" fill="hold">
                            <p:stCondLst>
                              <p:cond delay="1000"/>
                            </p:stCondLst>
                            <p:childTnLst>
                              <p:par>
                                <p:cTn id="14" presetClass="entr" nodeType="afterEffect" presetID="10" grpId="3" fill="hold">
                                  <p:stCondLst>
                                    <p:cond delay="0"/>
                                  </p:stCondLst>
                                  <p:iterate type="el" backwards="0">
                                    <p:tmAbs val="0"/>
                                  </p:iterate>
                                  <p:childTnLst>
                                    <p:set>
                                      <p:cBhvr>
                                        <p:cTn id="15" fill="hold"/>
                                        <p:tgtEl>
                                          <p:spTgt spid="888"/>
                                        </p:tgtEl>
                                        <p:attrNameLst>
                                          <p:attrName>style.visibility</p:attrName>
                                        </p:attrNameLst>
                                      </p:cBhvr>
                                      <p:to>
                                        <p:strVal val="visible"/>
                                      </p:to>
                                    </p:set>
                                    <p:animEffect filter="fade" transition="in">
                                      <p:cBhvr>
                                        <p:cTn id="16" dur="750"/>
                                        <p:tgtEl>
                                          <p:spTgt spid="8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88" grpId="3"/>
      <p:bldP build="whole" bldLvl="1" animBg="1" rev="0" advAuto="0" spid="883" grpId="1"/>
      <p:bldP build="whole" bldLvl="1" animBg="1" rev="0" advAuto="0" spid="884" grpId="2"/>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890" name="Image" descr="Image"/>
          <p:cNvPicPr>
            <a:picLocks noChangeAspect="1"/>
          </p:cNvPicPr>
          <p:nvPr/>
        </p:nvPicPr>
        <p:blipFill>
          <a:blip r:embed="rId2">
            <a:extLst/>
          </a:blip>
          <a:stretch>
            <a:fillRect/>
          </a:stretch>
        </p:blipFill>
        <p:spPr>
          <a:xfrm>
            <a:off x="4212263" y="1011038"/>
            <a:ext cx="16365874" cy="10903762"/>
          </a:xfrm>
          <a:prstGeom prst="rect">
            <a:avLst/>
          </a:prstGeom>
          <a:ln w="12700">
            <a:miter lim="400000"/>
          </a:ln>
        </p:spPr>
      </p:pic>
      <p:sp>
        <p:nvSpPr>
          <p:cNvPr id="891"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892" name="Mari_Logo1.jpg" descr="Mari_Logo1.jpg"/>
          <p:cNvPicPr>
            <a:picLocks noChangeAspect="1"/>
          </p:cNvPicPr>
          <p:nvPr/>
        </p:nvPicPr>
        <p:blipFill>
          <a:blip r:embed="rId3">
            <a:extLst/>
          </a:blip>
          <a:stretch>
            <a:fillRect/>
          </a:stretch>
        </p:blipFill>
        <p:spPr>
          <a:xfrm>
            <a:off x="23455571" y="91975"/>
            <a:ext cx="933018" cy="765475"/>
          </a:xfrm>
          <a:prstGeom prst="rect">
            <a:avLst/>
          </a:prstGeom>
          <a:ln w="12700">
            <a:miter lim="400000"/>
          </a:ln>
        </p:spPr>
      </p:pic>
      <p:sp>
        <p:nvSpPr>
          <p:cNvPr id="893" name="Are we on a Path to a Collapse Future?"/>
          <p:cNvSpPr txBox="1"/>
          <p:nvPr/>
        </p:nvSpPr>
        <p:spPr>
          <a:xfrm>
            <a:off x="158699" y="68312"/>
            <a:ext cx="1047708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Are we on a Path to a Collapse Future?</a:t>
            </a:r>
          </a:p>
        </p:txBody>
      </p:sp>
      <p:sp>
        <p:nvSpPr>
          <p:cNvPr id="894" name="Have we crossed the threshold where we lost the option to bring the boat safely to the shore?"/>
          <p:cNvSpPr txBox="1"/>
          <p:nvPr/>
        </p:nvSpPr>
        <p:spPr>
          <a:xfrm>
            <a:off x="1644078" y="12242799"/>
            <a:ext cx="21095842"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atin typeface="+mn-lt"/>
                <a:ea typeface="+mn-ea"/>
                <a:cs typeface="+mn-cs"/>
                <a:sym typeface="Helvetica"/>
              </a:defRPr>
            </a:lvl1pPr>
          </a:lstStyle>
          <a:p>
            <a:pPr/>
            <a:r>
              <a:t>Have we crossed the threshold where we lost the option to bring the boat safely to the shore?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894"/>
                                        </p:tgtEl>
                                        <p:attrNameLst>
                                          <p:attrName>style.visibility</p:attrName>
                                        </p:attrNameLst>
                                      </p:cBhvr>
                                      <p:to>
                                        <p:strVal val="visible"/>
                                      </p:to>
                                    </p:set>
                                    <p:animEffect filter="fade" transition="in">
                                      <p:cBhvr>
                                        <p:cTn id="7" dur="1000"/>
                                        <p:tgtEl>
                                          <p:spTgt spid="8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94"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896" name="Image" descr="Image"/>
          <p:cNvPicPr>
            <a:picLocks noChangeAspect="1"/>
          </p:cNvPicPr>
          <p:nvPr/>
        </p:nvPicPr>
        <p:blipFill>
          <a:blip r:embed="rId2">
            <a:extLst/>
          </a:blip>
          <a:stretch>
            <a:fillRect/>
          </a:stretch>
        </p:blipFill>
        <p:spPr>
          <a:xfrm>
            <a:off x="8585200" y="3911600"/>
            <a:ext cx="4927600" cy="6350000"/>
          </a:xfrm>
          <a:prstGeom prst="rect">
            <a:avLst/>
          </a:prstGeom>
          <a:ln w="12700">
            <a:miter lim="400000"/>
          </a:ln>
        </p:spPr>
      </p:pic>
      <p:grpSp>
        <p:nvGrpSpPr>
          <p:cNvPr id="899" name="Heating: Impacts delayed/moderated by ocean; expect 2-3oC in average, stronger extremes (heat waves)"/>
          <p:cNvGrpSpPr/>
          <p:nvPr/>
        </p:nvGrpSpPr>
        <p:grpSpPr>
          <a:xfrm>
            <a:off x="13054654" y="1007734"/>
            <a:ext cx="7275302" cy="3883627"/>
            <a:chOff x="0" y="0"/>
            <a:chExt cx="7275300" cy="3883626"/>
          </a:xfrm>
        </p:grpSpPr>
        <p:sp>
          <p:nvSpPr>
            <p:cNvPr id="897" name="Quote Bubble"/>
            <p:cNvSpPr/>
            <p:nvPr/>
          </p:nvSpPr>
          <p:spPr>
            <a:xfrm>
              <a:off x="0" y="0"/>
              <a:ext cx="7275301" cy="3883627"/>
            </a:xfrm>
            <a:prstGeom prst="wedgeEllipseCallout">
              <a:avLst>
                <a:gd name="adj1" fmla="val -81388"/>
                <a:gd name="adj2" fmla="val 114256"/>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p>
          </p:txBody>
        </p:sp>
        <p:sp>
          <p:nvSpPr>
            <p:cNvPr id="898" name="Heating: Impacts delayed/moderated by ocean; expect 2-3oC in average, stronger extremes (heat waves)"/>
            <p:cNvSpPr txBox="1"/>
            <p:nvPr/>
          </p:nvSpPr>
          <p:spPr>
            <a:xfrm>
              <a:off x="1065442" y="437512"/>
              <a:ext cx="5144417" cy="30086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Heating: Impacts delayed/moderated by ocean; expect 2-3</a:t>
              </a:r>
              <a:r>
                <a:rPr baseline="31999"/>
                <a:t>o</a:t>
              </a:r>
              <a:r>
                <a:t>C in average, stronger extremes (heat waves)</a:t>
              </a:r>
            </a:p>
          </p:txBody>
        </p:sp>
      </p:grpSp>
      <p:grpSp>
        <p:nvGrpSpPr>
          <p:cNvPr id="902" name="Sea-Level Rise:…"/>
          <p:cNvGrpSpPr/>
          <p:nvPr/>
        </p:nvGrpSpPr>
        <p:grpSpPr>
          <a:xfrm>
            <a:off x="15945200" y="3859281"/>
            <a:ext cx="8241823" cy="3883628"/>
            <a:chOff x="0" y="0"/>
            <a:chExt cx="8241821" cy="3883626"/>
          </a:xfrm>
        </p:grpSpPr>
        <p:sp>
          <p:nvSpPr>
            <p:cNvPr id="900" name="Quote Bubble"/>
            <p:cNvSpPr/>
            <p:nvPr/>
          </p:nvSpPr>
          <p:spPr>
            <a:xfrm>
              <a:off x="0" y="0"/>
              <a:ext cx="8241822" cy="3883627"/>
            </a:xfrm>
            <a:prstGeom prst="wedgeEllipseCallout">
              <a:avLst>
                <a:gd name="adj1" fmla="val -107451"/>
                <a:gd name="adj2" fmla="val 47718"/>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p>
          </p:txBody>
        </p:sp>
        <p:sp>
          <p:nvSpPr>
            <p:cNvPr id="901" name="Sea-Level Rise:…"/>
            <p:cNvSpPr txBox="1"/>
            <p:nvPr/>
          </p:nvSpPr>
          <p:spPr>
            <a:xfrm>
              <a:off x="1206987" y="145412"/>
              <a:ext cx="5827847" cy="35928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Sea-Level Rise:</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most likely very underestimated:</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Greenland: 4-5 m</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Antarctica: 3-7 m</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Total range: 2-15 m</a:t>
              </a:r>
            </a:p>
          </p:txBody>
        </p:sp>
      </p:grpSp>
      <p:grpSp>
        <p:nvGrpSpPr>
          <p:cNvPr id="905" name="Ocean warming:…"/>
          <p:cNvGrpSpPr/>
          <p:nvPr/>
        </p:nvGrpSpPr>
        <p:grpSpPr>
          <a:xfrm>
            <a:off x="15042508" y="7123607"/>
            <a:ext cx="9065123" cy="3307192"/>
            <a:chOff x="0" y="0"/>
            <a:chExt cx="9065122" cy="3307191"/>
          </a:xfrm>
        </p:grpSpPr>
        <p:sp>
          <p:nvSpPr>
            <p:cNvPr id="903" name="Quote Bubble"/>
            <p:cNvSpPr/>
            <p:nvPr/>
          </p:nvSpPr>
          <p:spPr>
            <a:xfrm>
              <a:off x="0" y="0"/>
              <a:ext cx="9065123" cy="3307192"/>
            </a:xfrm>
            <a:prstGeom prst="wedgeEllipseCallout">
              <a:avLst>
                <a:gd name="adj1" fmla="val -92350"/>
                <a:gd name="adj2" fmla="val -17567"/>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p>
          </p:txBody>
        </p:sp>
        <p:sp>
          <p:nvSpPr>
            <p:cNvPr id="904" name="Ocean warming:…"/>
            <p:cNvSpPr txBox="1"/>
            <p:nvPr/>
          </p:nvSpPr>
          <p:spPr>
            <a:xfrm>
              <a:off x="1327557" y="149294"/>
              <a:ext cx="6410009" cy="30086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Ocean warming:</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expect changes in marine biosphere</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invasive species</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more sargassum</a:t>
              </a:r>
            </a:p>
          </p:txBody>
        </p:sp>
      </p:grpSp>
      <p:grpSp>
        <p:nvGrpSpPr>
          <p:cNvPr id="908" name="Ocean acidification:…"/>
          <p:cNvGrpSpPr/>
          <p:nvPr/>
        </p:nvGrpSpPr>
        <p:grpSpPr>
          <a:xfrm>
            <a:off x="11759254" y="9764514"/>
            <a:ext cx="8716178" cy="3883627"/>
            <a:chOff x="0" y="0"/>
            <a:chExt cx="8716177" cy="3883626"/>
          </a:xfrm>
        </p:grpSpPr>
        <p:sp>
          <p:nvSpPr>
            <p:cNvPr id="906" name="Quote Bubble"/>
            <p:cNvSpPr/>
            <p:nvPr/>
          </p:nvSpPr>
          <p:spPr>
            <a:xfrm>
              <a:off x="0" y="0"/>
              <a:ext cx="8716178" cy="3883627"/>
            </a:xfrm>
            <a:prstGeom prst="wedgeEllipseCallout">
              <a:avLst>
                <a:gd name="adj1" fmla="val -58390"/>
                <a:gd name="adj2" fmla="val -87179"/>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p>
          </p:txBody>
        </p:sp>
        <p:sp>
          <p:nvSpPr>
            <p:cNvPr id="907" name="Ocean acidification:…"/>
            <p:cNvSpPr txBox="1"/>
            <p:nvPr/>
          </p:nvSpPr>
          <p:spPr>
            <a:xfrm>
              <a:off x="1276454" y="437512"/>
              <a:ext cx="6163269" cy="30086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Ocean acidification:</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loss of marine life</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Rothman (2017): total collapse by </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2100 +- 50 years</a:t>
              </a:r>
            </a:p>
          </p:txBody>
        </p:sp>
      </p:grpSp>
      <p:grpSp>
        <p:nvGrpSpPr>
          <p:cNvPr id="911" name="Floods:…"/>
          <p:cNvGrpSpPr/>
          <p:nvPr/>
        </p:nvGrpSpPr>
        <p:grpSpPr>
          <a:xfrm>
            <a:off x="409620" y="1284951"/>
            <a:ext cx="8716180" cy="2485566"/>
            <a:chOff x="0" y="0"/>
            <a:chExt cx="8716178" cy="2485565"/>
          </a:xfrm>
        </p:grpSpPr>
        <p:sp>
          <p:nvSpPr>
            <p:cNvPr id="909" name="Quote Bubble"/>
            <p:cNvSpPr/>
            <p:nvPr/>
          </p:nvSpPr>
          <p:spPr>
            <a:xfrm>
              <a:off x="0" y="0"/>
              <a:ext cx="8716179" cy="2485566"/>
            </a:xfrm>
            <a:prstGeom prst="wedgeEllipseCallout">
              <a:avLst>
                <a:gd name="adj1" fmla="val 71109"/>
                <a:gd name="adj2" fmla="val 184330"/>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p>
          </p:txBody>
        </p:sp>
        <p:sp>
          <p:nvSpPr>
            <p:cNvPr id="910" name="Floods:…"/>
            <p:cNvSpPr txBox="1"/>
            <p:nvPr/>
          </p:nvSpPr>
          <p:spPr>
            <a:xfrm>
              <a:off x="1276455" y="322682"/>
              <a:ext cx="6163268" cy="1840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Floods:</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expect much larger extreme rainfall events</a:t>
              </a:r>
            </a:p>
          </p:txBody>
        </p:sp>
      </p:grpSp>
      <p:grpSp>
        <p:nvGrpSpPr>
          <p:cNvPr id="914" name="Droughts:…"/>
          <p:cNvGrpSpPr/>
          <p:nvPr/>
        </p:nvGrpSpPr>
        <p:grpSpPr>
          <a:xfrm>
            <a:off x="329254" y="4078951"/>
            <a:ext cx="8716178" cy="2485566"/>
            <a:chOff x="0" y="0"/>
            <a:chExt cx="8716177" cy="2485565"/>
          </a:xfrm>
        </p:grpSpPr>
        <p:sp>
          <p:nvSpPr>
            <p:cNvPr id="912" name="Quote Bubble"/>
            <p:cNvSpPr/>
            <p:nvPr/>
          </p:nvSpPr>
          <p:spPr>
            <a:xfrm>
              <a:off x="0" y="0"/>
              <a:ext cx="8716178" cy="2485566"/>
            </a:xfrm>
            <a:prstGeom prst="wedgeEllipseCallout">
              <a:avLst>
                <a:gd name="adj1" fmla="val 66924"/>
                <a:gd name="adj2" fmla="val 97550"/>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p>
          </p:txBody>
        </p:sp>
        <p:sp>
          <p:nvSpPr>
            <p:cNvPr id="913" name="Droughts:…"/>
            <p:cNvSpPr txBox="1"/>
            <p:nvPr/>
          </p:nvSpPr>
          <p:spPr>
            <a:xfrm>
              <a:off x="1276454" y="322682"/>
              <a:ext cx="6163269" cy="1840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Droughts:</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expect much longer drought periods</a:t>
              </a:r>
            </a:p>
          </p:txBody>
        </p:sp>
      </p:grpSp>
      <p:grpSp>
        <p:nvGrpSpPr>
          <p:cNvPr id="917" name="Storms:…"/>
          <p:cNvGrpSpPr/>
          <p:nvPr/>
        </p:nvGrpSpPr>
        <p:grpSpPr>
          <a:xfrm>
            <a:off x="476692" y="9168520"/>
            <a:ext cx="8716179" cy="3085598"/>
            <a:chOff x="0" y="0"/>
            <a:chExt cx="8716177" cy="3085596"/>
          </a:xfrm>
        </p:grpSpPr>
        <p:sp>
          <p:nvSpPr>
            <p:cNvPr id="915" name="Quote Bubble"/>
            <p:cNvSpPr/>
            <p:nvPr/>
          </p:nvSpPr>
          <p:spPr>
            <a:xfrm>
              <a:off x="0" y="0"/>
              <a:ext cx="8716178" cy="3085597"/>
            </a:xfrm>
            <a:prstGeom prst="wedgeEllipseCallout">
              <a:avLst>
                <a:gd name="adj1" fmla="val 64687"/>
                <a:gd name="adj2" fmla="val -75778"/>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p>
          </p:txBody>
        </p:sp>
        <p:sp>
          <p:nvSpPr>
            <p:cNvPr id="916" name="Storms:…"/>
            <p:cNvSpPr txBox="1"/>
            <p:nvPr/>
          </p:nvSpPr>
          <p:spPr>
            <a:xfrm>
              <a:off x="1276454" y="330597"/>
              <a:ext cx="6163269" cy="24244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Storms:</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statistics and models indicate a slow trend to more frequent and stronger storms</a:t>
              </a:r>
            </a:p>
          </p:txBody>
        </p:sp>
      </p:grpSp>
      <p:sp>
        <p:nvSpPr>
          <p:cNvPr id="918"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919" name="Mari_Logo1.jpg" descr="Mari_Logo1.jpg"/>
          <p:cNvPicPr>
            <a:picLocks noChangeAspect="1"/>
          </p:cNvPicPr>
          <p:nvPr/>
        </p:nvPicPr>
        <p:blipFill>
          <a:blip r:embed="rId3">
            <a:extLst/>
          </a:blip>
          <a:stretch>
            <a:fillRect/>
          </a:stretch>
        </p:blipFill>
        <p:spPr>
          <a:xfrm>
            <a:off x="23455571" y="91975"/>
            <a:ext cx="933018" cy="765475"/>
          </a:xfrm>
          <a:prstGeom prst="rect">
            <a:avLst/>
          </a:prstGeom>
          <a:ln w="12700">
            <a:miter lim="400000"/>
          </a:ln>
        </p:spPr>
      </p:pic>
      <p:sp>
        <p:nvSpPr>
          <p:cNvPr id="920" name="Preparing Grenada for an Unknown Future: Understanding the Hazards"/>
          <p:cNvSpPr txBox="1"/>
          <p:nvPr/>
        </p:nvSpPr>
        <p:spPr>
          <a:xfrm>
            <a:off x="158700" y="68312"/>
            <a:ext cx="1914526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Preparing Grenada for an Unknown Future: Understanding the Hazards</a:t>
            </a:r>
          </a:p>
        </p:txBody>
      </p:sp>
      <p:grpSp>
        <p:nvGrpSpPr>
          <p:cNvPr id="923" name="Heat waves:…"/>
          <p:cNvGrpSpPr/>
          <p:nvPr/>
        </p:nvGrpSpPr>
        <p:grpSpPr>
          <a:xfrm>
            <a:off x="75254" y="6314151"/>
            <a:ext cx="8716178" cy="2769880"/>
            <a:chOff x="0" y="0"/>
            <a:chExt cx="8716177" cy="2769879"/>
          </a:xfrm>
        </p:grpSpPr>
        <p:sp>
          <p:nvSpPr>
            <p:cNvPr id="921" name="Quote Bubble"/>
            <p:cNvSpPr/>
            <p:nvPr/>
          </p:nvSpPr>
          <p:spPr>
            <a:xfrm>
              <a:off x="0" y="0"/>
              <a:ext cx="8716178" cy="2769880"/>
            </a:xfrm>
            <a:prstGeom prst="wedgeEllipseCallout">
              <a:avLst>
                <a:gd name="adj1" fmla="val 72894"/>
                <a:gd name="adj2" fmla="val 15732"/>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p>
          </p:txBody>
        </p:sp>
        <p:sp>
          <p:nvSpPr>
            <p:cNvPr id="922" name="Heat waves:…"/>
            <p:cNvSpPr txBox="1"/>
            <p:nvPr/>
          </p:nvSpPr>
          <p:spPr>
            <a:xfrm>
              <a:off x="1276454" y="464839"/>
              <a:ext cx="6163269" cy="1840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Heat waves:</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expect much more frequent and extreme</a:t>
              </a:r>
            </a:p>
          </p:txBody>
        </p:sp>
      </p:grpSp>
      <p:sp>
        <p:nvSpPr>
          <p:cNvPr id="924" name="Understand the spectrum of possible futures for Grenada, the region and globally"/>
          <p:cNvSpPr txBox="1"/>
          <p:nvPr/>
        </p:nvSpPr>
        <p:spPr>
          <a:xfrm>
            <a:off x="495495" y="6959599"/>
            <a:ext cx="23227264" cy="863601"/>
          </a:xfrm>
          <a:prstGeom prst="rect">
            <a:avLst/>
          </a:prstGeom>
          <a:solidFill>
            <a:srgbClr val="E8A432"/>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5000">
                <a:latin typeface="+mn-lt"/>
                <a:ea typeface="+mn-ea"/>
                <a:cs typeface="+mn-cs"/>
                <a:sym typeface="Helvetica"/>
              </a:defRPr>
            </a:lvl1pPr>
          </a:lstStyle>
          <a:p>
            <a:pPr/>
            <a:r>
              <a:t>Understand the spectrum of possible futures for Grenada, the region and globally</a:t>
            </a:r>
          </a:p>
        </p:txBody>
      </p:sp>
    </p:spTree>
  </p:cSld>
  <p:clrMapOvr>
    <a:masterClrMapping/>
  </p:clrMapOvr>
  <mc:AlternateContent xmlns:mc="http://schemas.openxmlformats.org/markup-compatibility/2006">
    <mc:Choice xmlns:p14="http://schemas.microsoft.com/office/powerpoint/2010/main" Requires="p14">
      <p:transition spd="fast" advClick="1" p14:dur="50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899"/>
                                        </p:tgtEl>
                                        <p:attrNameLst>
                                          <p:attrName>style.visibility</p:attrName>
                                        </p:attrNameLst>
                                      </p:cBhvr>
                                      <p:to>
                                        <p:strVal val="visible"/>
                                      </p:to>
                                    </p:set>
                                    <p:anim calcmode="lin" valueType="num">
                                      <p:cBhvr>
                                        <p:cTn id="7" dur="1000" fill="hold"/>
                                        <p:tgtEl>
                                          <p:spTgt spid="899"/>
                                        </p:tgtEl>
                                        <p:attrNameLst>
                                          <p:attrName>ppt_w</p:attrName>
                                        </p:attrNameLst>
                                      </p:cBhvr>
                                      <p:tavLst>
                                        <p:tav tm="0">
                                          <p:val>
                                            <p:fltVal val="0"/>
                                          </p:val>
                                        </p:tav>
                                        <p:tav tm="100000">
                                          <p:val>
                                            <p:strVal val="#ppt_w"/>
                                          </p:val>
                                        </p:tav>
                                      </p:tavLst>
                                    </p:anim>
                                    <p:anim calcmode="lin" valueType="num">
                                      <p:cBhvr>
                                        <p:cTn id="8" dur="1000" fill="hold"/>
                                        <p:tgtEl>
                                          <p:spTgt spid="89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902"/>
                                        </p:tgtEl>
                                        <p:attrNameLst>
                                          <p:attrName>style.visibility</p:attrName>
                                        </p:attrNameLst>
                                      </p:cBhvr>
                                      <p:to>
                                        <p:strVal val="visible"/>
                                      </p:to>
                                    </p:set>
                                    <p:anim calcmode="lin" valueType="num">
                                      <p:cBhvr>
                                        <p:cTn id="13" dur="1000" fill="hold"/>
                                        <p:tgtEl>
                                          <p:spTgt spid="902"/>
                                        </p:tgtEl>
                                        <p:attrNameLst>
                                          <p:attrName>ppt_w</p:attrName>
                                        </p:attrNameLst>
                                      </p:cBhvr>
                                      <p:tavLst>
                                        <p:tav tm="0">
                                          <p:val>
                                            <p:fltVal val="0"/>
                                          </p:val>
                                        </p:tav>
                                        <p:tav tm="100000">
                                          <p:val>
                                            <p:strVal val="#ppt_w"/>
                                          </p:val>
                                        </p:tav>
                                      </p:tavLst>
                                    </p:anim>
                                    <p:anim calcmode="lin" valueType="num">
                                      <p:cBhvr>
                                        <p:cTn id="14" dur="1000" fill="hold"/>
                                        <p:tgtEl>
                                          <p:spTgt spid="902"/>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905"/>
                                        </p:tgtEl>
                                        <p:attrNameLst>
                                          <p:attrName>style.visibility</p:attrName>
                                        </p:attrNameLst>
                                      </p:cBhvr>
                                      <p:to>
                                        <p:strVal val="visible"/>
                                      </p:to>
                                    </p:set>
                                    <p:anim calcmode="lin" valueType="num">
                                      <p:cBhvr>
                                        <p:cTn id="19" dur="1000" fill="hold"/>
                                        <p:tgtEl>
                                          <p:spTgt spid="905"/>
                                        </p:tgtEl>
                                        <p:attrNameLst>
                                          <p:attrName>ppt_w</p:attrName>
                                        </p:attrNameLst>
                                      </p:cBhvr>
                                      <p:tavLst>
                                        <p:tav tm="0">
                                          <p:val>
                                            <p:fltVal val="0"/>
                                          </p:val>
                                        </p:tav>
                                        <p:tav tm="100000">
                                          <p:val>
                                            <p:strVal val="#ppt_w"/>
                                          </p:val>
                                        </p:tav>
                                      </p:tavLst>
                                    </p:anim>
                                    <p:anim calcmode="lin" valueType="num">
                                      <p:cBhvr>
                                        <p:cTn id="20" dur="1000" fill="hold"/>
                                        <p:tgtEl>
                                          <p:spTgt spid="905"/>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6" presetID="23" grpId="4" fill="hold">
                                  <p:stCondLst>
                                    <p:cond delay="0"/>
                                  </p:stCondLst>
                                  <p:iterate type="el" backwards="0">
                                    <p:tmAbs val="0"/>
                                  </p:iterate>
                                  <p:childTnLst>
                                    <p:set>
                                      <p:cBhvr>
                                        <p:cTn id="24" fill="hold"/>
                                        <p:tgtEl>
                                          <p:spTgt spid="908"/>
                                        </p:tgtEl>
                                        <p:attrNameLst>
                                          <p:attrName>style.visibility</p:attrName>
                                        </p:attrNameLst>
                                      </p:cBhvr>
                                      <p:to>
                                        <p:strVal val="visible"/>
                                      </p:to>
                                    </p:set>
                                    <p:anim calcmode="lin" valueType="num">
                                      <p:cBhvr>
                                        <p:cTn id="25" dur="1000" fill="hold"/>
                                        <p:tgtEl>
                                          <p:spTgt spid="908"/>
                                        </p:tgtEl>
                                        <p:attrNameLst>
                                          <p:attrName>ppt_w</p:attrName>
                                        </p:attrNameLst>
                                      </p:cBhvr>
                                      <p:tavLst>
                                        <p:tav tm="0">
                                          <p:val>
                                            <p:fltVal val="0"/>
                                          </p:val>
                                        </p:tav>
                                        <p:tav tm="100000">
                                          <p:val>
                                            <p:strVal val="#ppt_w"/>
                                          </p:val>
                                        </p:tav>
                                      </p:tavLst>
                                    </p:anim>
                                    <p:anim calcmode="lin" valueType="num">
                                      <p:cBhvr>
                                        <p:cTn id="26" dur="1000" fill="hold"/>
                                        <p:tgtEl>
                                          <p:spTgt spid="908"/>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16" presetID="23" grpId="5" fill="hold">
                                  <p:stCondLst>
                                    <p:cond delay="0"/>
                                  </p:stCondLst>
                                  <p:iterate type="el" backwards="0">
                                    <p:tmAbs val="0"/>
                                  </p:iterate>
                                  <p:childTnLst>
                                    <p:set>
                                      <p:cBhvr>
                                        <p:cTn id="30" fill="hold"/>
                                        <p:tgtEl>
                                          <p:spTgt spid="911"/>
                                        </p:tgtEl>
                                        <p:attrNameLst>
                                          <p:attrName>style.visibility</p:attrName>
                                        </p:attrNameLst>
                                      </p:cBhvr>
                                      <p:to>
                                        <p:strVal val="visible"/>
                                      </p:to>
                                    </p:set>
                                    <p:anim calcmode="lin" valueType="num">
                                      <p:cBhvr>
                                        <p:cTn id="31" dur="1000" fill="hold"/>
                                        <p:tgtEl>
                                          <p:spTgt spid="911"/>
                                        </p:tgtEl>
                                        <p:attrNameLst>
                                          <p:attrName>ppt_w</p:attrName>
                                        </p:attrNameLst>
                                      </p:cBhvr>
                                      <p:tavLst>
                                        <p:tav tm="0">
                                          <p:val>
                                            <p:fltVal val="0"/>
                                          </p:val>
                                        </p:tav>
                                        <p:tav tm="100000">
                                          <p:val>
                                            <p:strVal val="#ppt_w"/>
                                          </p:val>
                                        </p:tav>
                                      </p:tavLst>
                                    </p:anim>
                                    <p:anim calcmode="lin" valueType="num">
                                      <p:cBhvr>
                                        <p:cTn id="32" dur="1000" fill="hold"/>
                                        <p:tgtEl>
                                          <p:spTgt spid="911"/>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16" presetID="23" grpId="6" fill="hold">
                                  <p:stCondLst>
                                    <p:cond delay="0"/>
                                  </p:stCondLst>
                                  <p:iterate type="el" backwards="0">
                                    <p:tmAbs val="0"/>
                                  </p:iterate>
                                  <p:childTnLst>
                                    <p:set>
                                      <p:cBhvr>
                                        <p:cTn id="36" fill="hold"/>
                                        <p:tgtEl>
                                          <p:spTgt spid="914"/>
                                        </p:tgtEl>
                                        <p:attrNameLst>
                                          <p:attrName>style.visibility</p:attrName>
                                        </p:attrNameLst>
                                      </p:cBhvr>
                                      <p:to>
                                        <p:strVal val="visible"/>
                                      </p:to>
                                    </p:set>
                                    <p:anim calcmode="lin" valueType="num">
                                      <p:cBhvr>
                                        <p:cTn id="37" dur="1000" fill="hold"/>
                                        <p:tgtEl>
                                          <p:spTgt spid="914"/>
                                        </p:tgtEl>
                                        <p:attrNameLst>
                                          <p:attrName>ppt_w</p:attrName>
                                        </p:attrNameLst>
                                      </p:cBhvr>
                                      <p:tavLst>
                                        <p:tav tm="0">
                                          <p:val>
                                            <p:fltVal val="0"/>
                                          </p:val>
                                        </p:tav>
                                        <p:tav tm="100000">
                                          <p:val>
                                            <p:strVal val="#ppt_w"/>
                                          </p:val>
                                        </p:tav>
                                      </p:tavLst>
                                    </p:anim>
                                    <p:anim calcmode="lin" valueType="num">
                                      <p:cBhvr>
                                        <p:cTn id="38" dur="1000" fill="hold"/>
                                        <p:tgtEl>
                                          <p:spTgt spid="914"/>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16" presetID="23" grpId="7" fill="hold">
                                  <p:stCondLst>
                                    <p:cond delay="0"/>
                                  </p:stCondLst>
                                  <p:iterate type="el" backwards="0">
                                    <p:tmAbs val="0"/>
                                  </p:iterate>
                                  <p:childTnLst>
                                    <p:set>
                                      <p:cBhvr>
                                        <p:cTn id="42" fill="hold"/>
                                        <p:tgtEl>
                                          <p:spTgt spid="923"/>
                                        </p:tgtEl>
                                        <p:attrNameLst>
                                          <p:attrName>style.visibility</p:attrName>
                                        </p:attrNameLst>
                                      </p:cBhvr>
                                      <p:to>
                                        <p:strVal val="visible"/>
                                      </p:to>
                                    </p:set>
                                    <p:anim calcmode="lin" valueType="num">
                                      <p:cBhvr>
                                        <p:cTn id="43" dur="1000" fill="hold"/>
                                        <p:tgtEl>
                                          <p:spTgt spid="923"/>
                                        </p:tgtEl>
                                        <p:attrNameLst>
                                          <p:attrName>ppt_w</p:attrName>
                                        </p:attrNameLst>
                                      </p:cBhvr>
                                      <p:tavLst>
                                        <p:tav tm="0">
                                          <p:val>
                                            <p:fltVal val="0"/>
                                          </p:val>
                                        </p:tav>
                                        <p:tav tm="100000">
                                          <p:val>
                                            <p:strVal val="#ppt_w"/>
                                          </p:val>
                                        </p:tav>
                                      </p:tavLst>
                                    </p:anim>
                                    <p:anim calcmode="lin" valueType="num">
                                      <p:cBhvr>
                                        <p:cTn id="44" dur="1000" fill="hold"/>
                                        <p:tgtEl>
                                          <p:spTgt spid="923"/>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16" presetID="23" grpId="8" fill="hold">
                                  <p:stCondLst>
                                    <p:cond delay="0"/>
                                  </p:stCondLst>
                                  <p:iterate type="el" backwards="0">
                                    <p:tmAbs val="0"/>
                                  </p:iterate>
                                  <p:childTnLst>
                                    <p:set>
                                      <p:cBhvr>
                                        <p:cTn id="48" fill="hold"/>
                                        <p:tgtEl>
                                          <p:spTgt spid="917"/>
                                        </p:tgtEl>
                                        <p:attrNameLst>
                                          <p:attrName>style.visibility</p:attrName>
                                        </p:attrNameLst>
                                      </p:cBhvr>
                                      <p:to>
                                        <p:strVal val="visible"/>
                                      </p:to>
                                    </p:set>
                                    <p:anim calcmode="lin" valueType="num">
                                      <p:cBhvr>
                                        <p:cTn id="49" dur="1000" fill="hold"/>
                                        <p:tgtEl>
                                          <p:spTgt spid="917"/>
                                        </p:tgtEl>
                                        <p:attrNameLst>
                                          <p:attrName>ppt_w</p:attrName>
                                        </p:attrNameLst>
                                      </p:cBhvr>
                                      <p:tavLst>
                                        <p:tav tm="0">
                                          <p:val>
                                            <p:fltVal val="0"/>
                                          </p:val>
                                        </p:tav>
                                        <p:tav tm="100000">
                                          <p:val>
                                            <p:strVal val="#ppt_w"/>
                                          </p:val>
                                        </p:tav>
                                      </p:tavLst>
                                    </p:anim>
                                    <p:anim calcmode="lin" valueType="num">
                                      <p:cBhvr>
                                        <p:cTn id="50" dur="1000" fill="hold"/>
                                        <p:tgtEl>
                                          <p:spTgt spid="917"/>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Class="entr" nodeType="clickEffect" presetID="10" grpId="9" fill="hold">
                                  <p:stCondLst>
                                    <p:cond delay="0"/>
                                  </p:stCondLst>
                                  <p:iterate type="el" backwards="0">
                                    <p:tmAbs val="0"/>
                                  </p:iterate>
                                  <p:childTnLst>
                                    <p:set>
                                      <p:cBhvr>
                                        <p:cTn id="54" fill="hold"/>
                                        <p:tgtEl>
                                          <p:spTgt spid="924"/>
                                        </p:tgtEl>
                                        <p:attrNameLst>
                                          <p:attrName>style.visibility</p:attrName>
                                        </p:attrNameLst>
                                      </p:cBhvr>
                                      <p:to>
                                        <p:strVal val="visible"/>
                                      </p:to>
                                    </p:set>
                                    <p:animEffect filter="fade" transition="in">
                                      <p:cBhvr>
                                        <p:cTn id="55" dur="1000"/>
                                        <p:tgtEl>
                                          <p:spTgt spid="9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24" grpId="9"/>
      <p:bldP build="whole" bldLvl="1" animBg="1" rev="0" advAuto="0" spid="914" grpId="6"/>
      <p:bldP build="whole" bldLvl="1" animBg="1" rev="0" advAuto="0" spid="899" grpId="1"/>
      <p:bldP build="whole" bldLvl="1" animBg="1" rev="0" advAuto="0" spid="911" grpId="5"/>
      <p:bldP build="whole" bldLvl="1" animBg="1" rev="0" advAuto="0" spid="923" grpId="7"/>
      <p:bldP build="whole" bldLvl="1" animBg="1" rev="0" advAuto="0" spid="908" grpId="4"/>
      <p:bldP build="whole" bldLvl="1" animBg="1" rev="0" advAuto="0" spid="917" grpId="8"/>
      <p:bldP build="whole" bldLvl="1" animBg="1" rev="0" advAuto="0" spid="902" grpId="2"/>
      <p:bldP build="whole" bldLvl="1" animBg="1" rev="0" advAuto="0" spid="905" grpId="3"/>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926" name="Preparing Grenada for an Unknown Future: Being Anti-Fragile and Resilient"/>
          <p:cNvSpPr txBox="1"/>
          <p:nvPr/>
        </p:nvSpPr>
        <p:spPr>
          <a:xfrm>
            <a:off x="158699" y="68312"/>
            <a:ext cx="2015163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Preparing Grenada for an Unknown Future: Being Anti-Fragile and Resilient</a:t>
            </a:r>
          </a:p>
        </p:txBody>
      </p:sp>
      <p:sp>
        <p:nvSpPr>
          <p:cNvPr id="927"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928" name="Mari_Logo1.jpg" descr="Mari_Logo1.jpg"/>
          <p:cNvPicPr>
            <a:picLocks noChangeAspect="1"/>
          </p:cNvPicPr>
          <p:nvPr/>
        </p:nvPicPr>
        <p:blipFill>
          <a:blip r:embed="rId2">
            <a:extLst/>
          </a:blip>
          <a:stretch>
            <a:fillRect/>
          </a:stretch>
        </p:blipFill>
        <p:spPr>
          <a:xfrm>
            <a:off x="23455571" y="91975"/>
            <a:ext cx="933018" cy="765475"/>
          </a:xfrm>
          <a:prstGeom prst="rect">
            <a:avLst/>
          </a:prstGeom>
          <a:ln w="12700">
            <a:miter lim="400000"/>
          </a:ln>
        </p:spPr>
      </p:pic>
      <p:pic>
        <p:nvPicPr>
          <p:cNvPr id="929" name="Image" descr="Image"/>
          <p:cNvPicPr>
            <a:picLocks noChangeAspect="1"/>
          </p:cNvPicPr>
          <p:nvPr/>
        </p:nvPicPr>
        <p:blipFill>
          <a:blip r:embed="rId3">
            <a:extLst/>
          </a:blip>
          <a:stretch>
            <a:fillRect/>
          </a:stretch>
        </p:blipFill>
        <p:spPr>
          <a:xfrm>
            <a:off x="8585200" y="3911600"/>
            <a:ext cx="4927600" cy="6350000"/>
          </a:xfrm>
          <a:prstGeom prst="rect">
            <a:avLst/>
          </a:prstGeom>
          <a:ln w="12700">
            <a:miter lim="400000"/>
          </a:ln>
        </p:spPr>
      </p:pic>
      <p:grpSp>
        <p:nvGrpSpPr>
          <p:cNvPr id="932" name="Food Security:…"/>
          <p:cNvGrpSpPr/>
          <p:nvPr/>
        </p:nvGrpSpPr>
        <p:grpSpPr>
          <a:xfrm>
            <a:off x="13031739" y="-27049"/>
            <a:ext cx="10658726" cy="3854543"/>
            <a:chOff x="0" y="0"/>
            <a:chExt cx="10658725" cy="3854541"/>
          </a:xfrm>
        </p:grpSpPr>
        <p:sp>
          <p:nvSpPr>
            <p:cNvPr id="930" name="Quote Bubble"/>
            <p:cNvSpPr/>
            <p:nvPr/>
          </p:nvSpPr>
          <p:spPr>
            <a:xfrm>
              <a:off x="0" y="0"/>
              <a:ext cx="10658726" cy="3854542"/>
            </a:xfrm>
            <a:prstGeom prst="wedgeEllipseCallout">
              <a:avLst>
                <a:gd name="adj1" fmla="val -70502"/>
                <a:gd name="adj2" fmla="val 137847"/>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p>
          </p:txBody>
        </p:sp>
        <p:sp>
          <p:nvSpPr>
            <p:cNvPr id="931" name="Food Security:…"/>
            <p:cNvSpPr txBox="1"/>
            <p:nvPr/>
          </p:nvSpPr>
          <p:spPr>
            <a:xfrm>
              <a:off x="1560933" y="422969"/>
              <a:ext cx="7536859" cy="30086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Food Security:</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 global food security increasingly threatened </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 ensure sufficient production on the islands</a:t>
              </a:r>
            </a:p>
          </p:txBody>
        </p:sp>
      </p:grpSp>
      <p:grpSp>
        <p:nvGrpSpPr>
          <p:cNvPr id="935" name="Infrastructure and Built Environment:…"/>
          <p:cNvGrpSpPr/>
          <p:nvPr/>
        </p:nvGrpSpPr>
        <p:grpSpPr>
          <a:xfrm>
            <a:off x="14042696" y="2875470"/>
            <a:ext cx="11262823" cy="2804881"/>
            <a:chOff x="0" y="0"/>
            <a:chExt cx="11262821" cy="2804879"/>
          </a:xfrm>
        </p:grpSpPr>
        <p:sp>
          <p:nvSpPr>
            <p:cNvPr id="933" name="Quote Bubble"/>
            <p:cNvSpPr/>
            <p:nvPr/>
          </p:nvSpPr>
          <p:spPr>
            <a:xfrm>
              <a:off x="0" y="0"/>
              <a:ext cx="11262822" cy="2804880"/>
            </a:xfrm>
            <a:prstGeom prst="wedgeEllipseCallout">
              <a:avLst>
                <a:gd name="adj1" fmla="val -77744"/>
                <a:gd name="adj2" fmla="val 111077"/>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p>
          </p:txBody>
        </p:sp>
        <p:sp>
          <p:nvSpPr>
            <p:cNvPr id="934" name="Infrastructure and Built Environment:…"/>
            <p:cNvSpPr txBox="1"/>
            <p:nvPr/>
          </p:nvSpPr>
          <p:spPr>
            <a:xfrm>
              <a:off x="1649402" y="482339"/>
              <a:ext cx="7964018" cy="1840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Infrastructure and Built Environment:</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 prepare for future climate</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 build where it is safe</a:t>
              </a:r>
            </a:p>
          </p:txBody>
        </p:sp>
      </p:grpSp>
      <p:grpSp>
        <p:nvGrpSpPr>
          <p:cNvPr id="938" name="Economic Instabilities:…"/>
          <p:cNvGrpSpPr/>
          <p:nvPr/>
        </p:nvGrpSpPr>
        <p:grpSpPr>
          <a:xfrm>
            <a:off x="14864708" y="5204419"/>
            <a:ext cx="9065123" cy="3307191"/>
            <a:chOff x="0" y="0"/>
            <a:chExt cx="9065122" cy="3307189"/>
          </a:xfrm>
        </p:grpSpPr>
        <p:sp>
          <p:nvSpPr>
            <p:cNvPr id="936" name="Quote Bubble"/>
            <p:cNvSpPr/>
            <p:nvPr/>
          </p:nvSpPr>
          <p:spPr>
            <a:xfrm>
              <a:off x="0" y="0"/>
              <a:ext cx="9065123" cy="3307190"/>
            </a:xfrm>
            <a:prstGeom prst="wedgeEllipseCallout">
              <a:avLst>
                <a:gd name="adj1" fmla="val -92882"/>
                <a:gd name="adj2" fmla="val 17193"/>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p>
          </p:txBody>
        </p:sp>
        <p:sp>
          <p:nvSpPr>
            <p:cNvPr id="937" name="Economic Instabilities:…"/>
            <p:cNvSpPr txBox="1"/>
            <p:nvPr/>
          </p:nvSpPr>
          <p:spPr>
            <a:xfrm>
              <a:off x="1327557" y="441394"/>
              <a:ext cx="6410009" cy="24244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Economic Instabilities:</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 diversify</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 strengthen local economy through training and funding</a:t>
              </a:r>
            </a:p>
          </p:txBody>
        </p:sp>
      </p:grpSp>
      <p:grpSp>
        <p:nvGrpSpPr>
          <p:cNvPr id="941" name="Sargassum:…"/>
          <p:cNvGrpSpPr/>
          <p:nvPr/>
        </p:nvGrpSpPr>
        <p:grpSpPr>
          <a:xfrm>
            <a:off x="14552367" y="8088028"/>
            <a:ext cx="8716179" cy="2193994"/>
            <a:chOff x="0" y="0"/>
            <a:chExt cx="8716178" cy="2193993"/>
          </a:xfrm>
        </p:grpSpPr>
        <p:sp>
          <p:nvSpPr>
            <p:cNvPr id="939" name="Quote Bubble"/>
            <p:cNvSpPr/>
            <p:nvPr/>
          </p:nvSpPr>
          <p:spPr>
            <a:xfrm>
              <a:off x="0" y="0"/>
              <a:ext cx="8716179" cy="2193994"/>
            </a:xfrm>
            <a:prstGeom prst="wedgeEllipseCallout">
              <a:avLst>
                <a:gd name="adj1" fmla="val -91116"/>
                <a:gd name="adj2" fmla="val -81231"/>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p>
          </p:txBody>
        </p:sp>
        <p:sp>
          <p:nvSpPr>
            <p:cNvPr id="940" name="Sargassum:…"/>
            <p:cNvSpPr txBox="1"/>
            <p:nvPr/>
          </p:nvSpPr>
          <p:spPr>
            <a:xfrm>
              <a:off x="1276455" y="468995"/>
              <a:ext cx="6163268" cy="12560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Sargassum:</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 opportunity for fertilizers</a:t>
              </a:r>
            </a:p>
          </p:txBody>
        </p:sp>
      </p:grpSp>
      <p:grpSp>
        <p:nvGrpSpPr>
          <p:cNvPr id="944" name="Resource Usage:…"/>
          <p:cNvGrpSpPr/>
          <p:nvPr/>
        </p:nvGrpSpPr>
        <p:grpSpPr>
          <a:xfrm>
            <a:off x="15056643" y="10032120"/>
            <a:ext cx="8716179" cy="3085598"/>
            <a:chOff x="0" y="0"/>
            <a:chExt cx="8716178" cy="3085596"/>
          </a:xfrm>
        </p:grpSpPr>
        <p:sp>
          <p:nvSpPr>
            <p:cNvPr id="942" name="Quote Bubble"/>
            <p:cNvSpPr/>
            <p:nvPr/>
          </p:nvSpPr>
          <p:spPr>
            <a:xfrm>
              <a:off x="0" y="0"/>
              <a:ext cx="8716179" cy="3085597"/>
            </a:xfrm>
            <a:prstGeom prst="wedgeEllipseCallout">
              <a:avLst>
                <a:gd name="adj1" fmla="val -95350"/>
                <a:gd name="adj2" fmla="val -129029"/>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p>
          </p:txBody>
        </p:sp>
        <p:sp>
          <p:nvSpPr>
            <p:cNvPr id="943" name="Resource Usage:…"/>
            <p:cNvSpPr txBox="1"/>
            <p:nvPr/>
          </p:nvSpPr>
          <p:spPr>
            <a:xfrm>
              <a:off x="1276455" y="330597"/>
              <a:ext cx="6163268" cy="24244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Resource Usage:</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 Reuse and recycling of waste</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 No organics in landfills</a:t>
              </a:r>
            </a:p>
          </p:txBody>
        </p:sp>
      </p:grpSp>
      <p:grpSp>
        <p:nvGrpSpPr>
          <p:cNvPr id="947" name="Involuntary Migration:…"/>
          <p:cNvGrpSpPr/>
          <p:nvPr/>
        </p:nvGrpSpPr>
        <p:grpSpPr>
          <a:xfrm>
            <a:off x="1382163" y="45275"/>
            <a:ext cx="8133937" cy="3321971"/>
            <a:chOff x="0" y="0"/>
            <a:chExt cx="8133936" cy="3321970"/>
          </a:xfrm>
        </p:grpSpPr>
        <p:sp>
          <p:nvSpPr>
            <p:cNvPr id="945" name="Quote Bubble"/>
            <p:cNvSpPr/>
            <p:nvPr/>
          </p:nvSpPr>
          <p:spPr>
            <a:xfrm>
              <a:off x="0" y="0"/>
              <a:ext cx="8133937" cy="3321971"/>
            </a:xfrm>
            <a:prstGeom prst="wedgeEllipseCallout">
              <a:avLst>
                <a:gd name="adj1" fmla="val 67861"/>
                <a:gd name="adj2" fmla="val 161083"/>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p>
          </p:txBody>
        </p:sp>
        <p:sp>
          <p:nvSpPr>
            <p:cNvPr id="946" name="Involuntary Migration:…"/>
            <p:cNvSpPr txBox="1"/>
            <p:nvPr/>
          </p:nvSpPr>
          <p:spPr>
            <a:xfrm>
              <a:off x="1191186" y="156684"/>
              <a:ext cx="5751565" cy="30086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Involuntary Migration:</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 expected to increase rapidly </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 some expect billion to migrate</a:t>
              </a:r>
            </a:p>
          </p:txBody>
        </p:sp>
      </p:grpSp>
      <p:grpSp>
        <p:nvGrpSpPr>
          <p:cNvPr id="950" name="Social Stability:…"/>
          <p:cNvGrpSpPr/>
          <p:nvPr/>
        </p:nvGrpSpPr>
        <p:grpSpPr>
          <a:xfrm>
            <a:off x="817806" y="3036006"/>
            <a:ext cx="6692219" cy="2889000"/>
            <a:chOff x="0" y="0"/>
            <a:chExt cx="6692217" cy="2888999"/>
          </a:xfrm>
        </p:grpSpPr>
        <p:sp>
          <p:nvSpPr>
            <p:cNvPr id="948" name="Quote Bubble"/>
            <p:cNvSpPr/>
            <p:nvPr/>
          </p:nvSpPr>
          <p:spPr>
            <a:xfrm>
              <a:off x="0" y="0"/>
              <a:ext cx="6692218" cy="2889000"/>
            </a:xfrm>
            <a:prstGeom prst="wedgeEllipseCallout">
              <a:avLst>
                <a:gd name="adj1" fmla="val 95676"/>
                <a:gd name="adj2" fmla="val 90968"/>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p>
          </p:txBody>
        </p:sp>
        <p:sp>
          <p:nvSpPr>
            <p:cNvPr id="949" name="Social Stability:…"/>
            <p:cNvSpPr txBox="1"/>
            <p:nvPr/>
          </p:nvSpPr>
          <p:spPr>
            <a:xfrm>
              <a:off x="980051" y="524398"/>
              <a:ext cx="4732115" cy="18402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Social Stability:</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 reduce inequality</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 reduce injustice</a:t>
              </a:r>
            </a:p>
          </p:txBody>
        </p:sp>
      </p:grpSp>
      <p:grpSp>
        <p:nvGrpSpPr>
          <p:cNvPr id="953" name="Public Services:…"/>
          <p:cNvGrpSpPr/>
          <p:nvPr/>
        </p:nvGrpSpPr>
        <p:grpSpPr>
          <a:xfrm>
            <a:off x="857692" y="5642173"/>
            <a:ext cx="6692219" cy="2889000"/>
            <a:chOff x="0" y="0"/>
            <a:chExt cx="6692217" cy="2888999"/>
          </a:xfrm>
        </p:grpSpPr>
        <p:sp>
          <p:nvSpPr>
            <p:cNvPr id="951" name="Quote Bubble"/>
            <p:cNvSpPr/>
            <p:nvPr/>
          </p:nvSpPr>
          <p:spPr>
            <a:xfrm>
              <a:off x="0" y="0"/>
              <a:ext cx="6692218" cy="2889000"/>
            </a:xfrm>
            <a:prstGeom prst="wedgeEllipseCallout">
              <a:avLst>
                <a:gd name="adj1" fmla="val 95951"/>
                <a:gd name="adj2" fmla="val 15111"/>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p>
          </p:txBody>
        </p:sp>
        <p:sp>
          <p:nvSpPr>
            <p:cNvPr id="952" name="Public Services:…"/>
            <p:cNvSpPr txBox="1"/>
            <p:nvPr/>
          </p:nvSpPr>
          <p:spPr>
            <a:xfrm>
              <a:off x="980051" y="232298"/>
              <a:ext cx="4732115" cy="24244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Public Services:</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can be utilized for progress towards SDGs</a:t>
              </a:r>
            </a:p>
          </p:txBody>
        </p:sp>
      </p:grpSp>
      <p:grpSp>
        <p:nvGrpSpPr>
          <p:cNvPr id="956" name="E.g., Energy Service:…"/>
          <p:cNvGrpSpPr/>
          <p:nvPr/>
        </p:nvGrpSpPr>
        <p:grpSpPr>
          <a:xfrm>
            <a:off x="-114453" y="8108267"/>
            <a:ext cx="8826595" cy="5872502"/>
            <a:chOff x="0" y="0"/>
            <a:chExt cx="8826593" cy="5872500"/>
          </a:xfrm>
        </p:grpSpPr>
        <p:sp>
          <p:nvSpPr>
            <p:cNvPr id="954" name="Quote Bubble"/>
            <p:cNvSpPr/>
            <p:nvPr/>
          </p:nvSpPr>
          <p:spPr>
            <a:xfrm>
              <a:off x="0" y="0"/>
              <a:ext cx="8826594" cy="5872501"/>
            </a:xfrm>
            <a:prstGeom prst="wedgeEllipseCallout">
              <a:avLst>
                <a:gd name="adj1" fmla="val 72501"/>
                <a:gd name="adj2" fmla="val -57041"/>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p>
          </p:txBody>
        </p:sp>
        <p:sp>
          <p:nvSpPr>
            <p:cNvPr id="955" name="E.g., Energy Service:…"/>
            <p:cNvSpPr txBox="1"/>
            <p:nvPr/>
          </p:nvSpPr>
          <p:spPr>
            <a:xfrm>
              <a:off x="1292624" y="847749"/>
              <a:ext cx="6241346" cy="41770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E.g., Energy Service:</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 SDG 1: No poverty</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 SDG 3: Good Health</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 SDG 4: Quality Education</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 SDG 5: Gender Equality</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 SDG 7: Clean Energy</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 SDG 13: Climate Actions</a:t>
              </a:r>
            </a:p>
          </p:txBody>
        </p:sp>
      </p:grpSp>
      <p:grpSp>
        <p:nvGrpSpPr>
          <p:cNvPr id="959" name="Group"/>
          <p:cNvGrpSpPr/>
          <p:nvPr/>
        </p:nvGrpSpPr>
        <p:grpSpPr>
          <a:xfrm>
            <a:off x="8791648" y="10311520"/>
            <a:ext cx="7985286" cy="3085599"/>
            <a:chOff x="0" y="0"/>
            <a:chExt cx="7985284" cy="3085597"/>
          </a:xfrm>
        </p:grpSpPr>
        <p:sp>
          <p:nvSpPr>
            <p:cNvPr id="957" name="Quote Bubble"/>
            <p:cNvSpPr/>
            <p:nvPr/>
          </p:nvSpPr>
          <p:spPr>
            <a:xfrm>
              <a:off x="0" y="0"/>
              <a:ext cx="7985285" cy="3085598"/>
            </a:xfrm>
            <a:prstGeom prst="wedgeEllipseCallout">
              <a:avLst>
                <a:gd name="adj1" fmla="val -22100"/>
                <a:gd name="adj2" fmla="val -129256"/>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p>
          </p:txBody>
        </p:sp>
        <p:sp>
          <p:nvSpPr>
            <p:cNvPr id="958" name="Land use:…"/>
            <p:cNvSpPr txBox="1"/>
            <p:nvPr/>
          </p:nvSpPr>
          <p:spPr>
            <a:xfrm>
              <a:off x="767717" y="96836"/>
              <a:ext cx="6344667" cy="24244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Land use:</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 Protect forests</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 preserve agricultural land</a:t>
              </a:r>
            </a:p>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r>
                <a:t>- protect valuable ecosystems</a:t>
              </a:r>
            </a:p>
          </p:txBody>
        </p:sp>
      </p:grpSp>
      <p:sp>
        <p:nvSpPr>
          <p:cNvPr id="960" name="Build a resilient, anti-fragile community that is prepared for socio-economic and environmental-ecological changes in the region and globally"/>
          <p:cNvSpPr txBox="1"/>
          <p:nvPr/>
        </p:nvSpPr>
        <p:spPr>
          <a:xfrm>
            <a:off x="1109162" y="6578600"/>
            <a:ext cx="22613596" cy="1625601"/>
          </a:xfrm>
          <a:prstGeom prst="rect">
            <a:avLst/>
          </a:prstGeom>
          <a:solidFill>
            <a:srgbClr val="E8A432"/>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5000">
                <a:latin typeface="+mn-lt"/>
                <a:ea typeface="+mn-ea"/>
                <a:cs typeface="+mn-cs"/>
                <a:sym typeface="Helvetica"/>
              </a:defRPr>
            </a:lvl1pPr>
          </a:lstStyle>
          <a:p>
            <a:pPr/>
            <a:r>
              <a:t>Build a resilient, anti-fragile community that is prepared for socio-economic and environmental-ecological changes in the region and globally</a:t>
            </a:r>
          </a:p>
        </p:txBody>
      </p:sp>
    </p:spTree>
  </p:cSld>
  <p:clrMapOvr>
    <a:masterClrMapping/>
  </p:clrMapOvr>
  <mc:AlternateContent xmlns:mc="http://schemas.openxmlformats.org/markup-compatibility/2006">
    <mc:Choice xmlns:p14="http://schemas.microsoft.com/office/powerpoint/2010/main" Requires="p14">
      <p:transition spd="fast" advClick="1" p14:dur="50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932"/>
                                        </p:tgtEl>
                                        <p:attrNameLst>
                                          <p:attrName>style.visibility</p:attrName>
                                        </p:attrNameLst>
                                      </p:cBhvr>
                                      <p:to>
                                        <p:strVal val="visible"/>
                                      </p:to>
                                    </p:set>
                                    <p:anim calcmode="lin" valueType="num">
                                      <p:cBhvr>
                                        <p:cTn id="7" dur="1000" fill="hold"/>
                                        <p:tgtEl>
                                          <p:spTgt spid="932"/>
                                        </p:tgtEl>
                                        <p:attrNameLst>
                                          <p:attrName>ppt_w</p:attrName>
                                        </p:attrNameLst>
                                      </p:cBhvr>
                                      <p:tavLst>
                                        <p:tav tm="0">
                                          <p:val>
                                            <p:fltVal val="0"/>
                                          </p:val>
                                        </p:tav>
                                        <p:tav tm="100000">
                                          <p:val>
                                            <p:strVal val="#ppt_w"/>
                                          </p:val>
                                        </p:tav>
                                      </p:tavLst>
                                    </p:anim>
                                    <p:anim calcmode="lin" valueType="num">
                                      <p:cBhvr>
                                        <p:cTn id="8" dur="1000" fill="hold"/>
                                        <p:tgtEl>
                                          <p:spTgt spid="93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935"/>
                                        </p:tgtEl>
                                        <p:attrNameLst>
                                          <p:attrName>style.visibility</p:attrName>
                                        </p:attrNameLst>
                                      </p:cBhvr>
                                      <p:to>
                                        <p:strVal val="visible"/>
                                      </p:to>
                                    </p:set>
                                    <p:anim calcmode="lin" valueType="num">
                                      <p:cBhvr>
                                        <p:cTn id="13" dur="1000" fill="hold"/>
                                        <p:tgtEl>
                                          <p:spTgt spid="935"/>
                                        </p:tgtEl>
                                        <p:attrNameLst>
                                          <p:attrName>ppt_w</p:attrName>
                                        </p:attrNameLst>
                                      </p:cBhvr>
                                      <p:tavLst>
                                        <p:tav tm="0">
                                          <p:val>
                                            <p:fltVal val="0"/>
                                          </p:val>
                                        </p:tav>
                                        <p:tav tm="100000">
                                          <p:val>
                                            <p:strVal val="#ppt_w"/>
                                          </p:val>
                                        </p:tav>
                                      </p:tavLst>
                                    </p:anim>
                                    <p:anim calcmode="lin" valueType="num">
                                      <p:cBhvr>
                                        <p:cTn id="14" dur="1000" fill="hold"/>
                                        <p:tgtEl>
                                          <p:spTgt spid="93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938"/>
                                        </p:tgtEl>
                                        <p:attrNameLst>
                                          <p:attrName>style.visibility</p:attrName>
                                        </p:attrNameLst>
                                      </p:cBhvr>
                                      <p:to>
                                        <p:strVal val="visible"/>
                                      </p:to>
                                    </p:set>
                                    <p:anim calcmode="lin" valueType="num">
                                      <p:cBhvr>
                                        <p:cTn id="19" dur="1000" fill="hold"/>
                                        <p:tgtEl>
                                          <p:spTgt spid="938"/>
                                        </p:tgtEl>
                                        <p:attrNameLst>
                                          <p:attrName>ppt_w</p:attrName>
                                        </p:attrNameLst>
                                      </p:cBhvr>
                                      <p:tavLst>
                                        <p:tav tm="0">
                                          <p:val>
                                            <p:fltVal val="0"/>
                                          </p:val>
                                        </p:tav>
                                        <p:tav tm="100000">
                                          <p:val>
                                            <p:strVal val="#ppt_w"/>
                                          </p:val>
                                        </p:tav>
                                      </p:tavLst>
                                    </p:anim>
                                    <p:anim calcmode="lin" valueType="num">
                                      <p:cBhvr>
                                        <p:cTn id="20" dur="1000" fill="hold"/>
                                        <p:tgtEl>
                                          <p:spTgt spid="938"/>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6" presetID="23" grpId="4" fill="hold">
                                  <p:stCondLst>
                                    <p:cond delay="0"/>
                                  </p:stCondLst>
                                  <p:iterate type="el" backwards="0">
                                    <p:tmAbs val="0"/>
                                  </p:iterate>
                                  <p:childTnLst>
                                    <p:set>
                                      <p:cBhvr>
                                        <p:cTn id="24" fill="hold"/>
                                        <p:tgtEl>
                                          <p:spTgt spid="941"/>
                                        </p:tgtEl>
                                        <p:attrNameLst>
                                          <p:attrName>style.visibility</p:attrName>
                                        </p:attrNameLst>
                                      </p:cBhvr>
                                      <p:to>
                                        <p:strVal val="visible"/>
                                      </p:to>
                                    </p:set>
                                    <p:anim calcmode="lin" valueType="num">
                                      <p:cBhvr>
                                        <p:cTn id="25" dur="1000" fill="hold"/>
                                        <p:tgtEl>
                                          <p:spTgt spid="941"/>
                                        </p:tgtEl>
                                        <p:attrNameLst>
                                          <p:attrName>ppt_w</p:attrName>
                                        </p:attrNameLst>
                                      </p:cBhvr>
                                      <p:tavLst>
                                        <p:tav tm="0">
                                          <p:val>
                                            <p:fltVal val="0"/>
                                          </p:val>
                                        </p:tav>
                                        <p:tav tm="100000">
                                          <p:val>
                                            <p:strVal val="#ppt_w"/>
                                          </p:val>
                                        </p:tav>
                                      </p:tavLst>
                                    </p:anim>
                                    <p:anim calcmode="lin" valueType="num">
                                      <p:cBhvr>
                                        <p:cTn id="26" dur="1000" fill="hold"/>
                                        <p:tgtEl>
                                          <p:spTgt spid="941"/>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16" presetID="23" grpId="5" fill="hold">
                                  <p:stCondLst>
                                    <p:cond delay="0"/>
                                  </p:stCondLst>
                                  <p:iterate type="el" backwards="0">
                                    <p:tmAbs val="0"/>
                                  </p:iterate>
                                  <p:childTnLst>
                                    <p:set>
                                      <p:cBhvr>
                                        <p:cTn id="30" fill="hold"/>
                                        <p:tgtEl>
                                          <p:spTgt spid="944"/>
                                        </p:tgtEl>
                                        <p:attrNameLst>
                                          <p:attrName>style.visibility</p:attrName>
                                        </p:attrNameLst>
                                      </p:cBhvr>
                                      <p:to>
                                        <p:strVal val="visible"/>
                                      </p:to>
                                    </p:set>
                                    <p:anim calcmode="lin" valueType="num">
                                      <p:cBhvr>
                                        <p:cTn id="31" dur="1000" fill="hold"/>
                                        <p:tgtEl>
                                          <p:spTgt spid="944"/>
                                        </p:tgtEl>
                                        <p:attrNameLst>
                                          <p:attrName>ppt_w</p:attrName>
                                        </p:attrNameLst>
                                      </p:cBhvr>
                                      <p:tavLst>
                                        <p:tav tm="0">
                                          <p:val>
                                            <p:fltVal val="0"/>
                                          </p:val>
                                        </p:tav>
                                        <p:tav tm="100000">
                                          <p:val>
                                            <p:strVal val="#ppt_w"/>
                                          </p:val>
                                        </p:tav>
                                      </p:tavLst>
                                    </p:anim>
                                    <p:anim calcmode="lin" valueType="num">
                                      <p:cBhvr>
                                        <p:cTn id="32" dur="1000" fill="hold"/>
                                        <p:tgtEl>
                                          <p:spTgt spid="944"/>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16" presetID="23" grpId="6" fill="hold">
                                  <p:stCondLst>
                                    <p:cond delay="0"/>
                                  </p:stCondLst>
                                  <p:iterate type="el" backwards="0">
                                    <p:tmAbs val="0"/>
                                  </p:iterate>
                                  <p:childTnLst>
                                    <p:set>
                                      <p:cBhvr>
                                        <p:cTn id="36" fill="hold"/>
                                        <p:tgtEl>
                                          <p:spTgt spid="959"/>
                                        </p:tgtEl>
                                        <p:attrNameLst>
                                          <p:attrName>style.visibility</p:attrName>
                                        </p:attrNameLst>
                                      </p:cBhvr>
                                      <p:to>
                                        <p:strVal val="visible"/>
                                      </p:to>
                                    </p:set>
                                    <p:anim calcmode="lin" valueType="num">
                                      <p:cBhvr>
                                        <p:cTn id="37" dur="750" fill="hold"/>
                                        <p:tgtEl>
                                          <p:spTgt spid="959"/>
                                        </p:tgtEl>
                                        <p:attrNameLst>
                                          <p:attrName>ppt_w</p:attrName>
                                        </p:attrNameLst>
                                      </p:cBhvr>
                                      <p:tavLst>
                                        <p:tav tm="0">
                                          <p:val>
                                            <p:fltVal val="0"/>
                                          </p:val>
                                        </p:tav>
                                        <p:tav tm="100000">
                                          <p:val>
                                            <p:strVal val="#ppt_w"/>
                                          </p:val>
                                        </p:tav>
                                      </p:tavLst>
                                    </p:anim>
                                    <p:anim calcmode="lin" valueType="num">
                                      <p:cBhvr>
                                        <p:cTn id="38" dur="750" fill="hold"/>
                                        <p:tgtEl>
                                          <p:spTgt spid="959"/>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16" presetID="23" grpId="7" fill="hold">
                                  <p:stCondLst>
                                    <p:cond delay="0"/>
                                  </p:stCondLst>
                                  <p:iterate type="el" backwards="0">
                                    <p:tmAbs val="0"/>
                                  </p:iterate>
                                  <p:childTnLst>
                                    <p:set>
                                      <p:cBhvr>
                                        <p:cTn id="42" fill="hold"/>
                                        <p:tgtEl>
                                          <p:spTgt spid="947"/>
                                        </p:tgtEl>
                                        <p:attrNameLst>
                                          <p:attrName>style.visibility</p:attrName>
                                        </p:attrNameLst>
                                      </p:cBhvr>
                                      <p:to>
                                        <p:strVal val="visible"/>
                                      </p:to>
                                    </p:set>
                                    <p:anim calcmode="lin" valueType="num">
                                      <p:cBhvr>
                                        <p:cTn id="43" dur="1000" fill="hold"/>
                                        <p:tgtEl>
                                          <p:spTgt spid="947"/>
                                        </p:tgtEl>
                                        <p:attrNameLst>
                                          <p:attrName>ppt_w</p:attrName>
                                        </p:attrNameLst>
                                      </p:cBhvr>
                                      <p:tavLst>
                                        <p:tav tm="0">
                                          <p:val>
                                            <p:fltVal val="0"/>
                                          </p:val>
                                        </p:tav>
                                        <p:tav tm="100000">
                                          <p:val>
                                            <p:strVal val="#ppt_w"/>
                                          </p:val>
                                        </p:tav>
                                      </p:tavLst>
                                    </p:anim>
                                    <p:anim calcmode="lin" valueType="num">
                                      <p:cBhvr>
                                        <p:cTn id="44" dur="1000" fill="hold"/>
                                        <p:tgtEl>
                                          <p:spTgt spid="947"/>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16" presetID="23" grpId="8" fill="hold">
                                  <p:stCondLst>
                                    <p:cond delay="0"/>
                                  </p:stCondLst>
                                  <p:iterate type="el" backwards="0">
                                    <p:tmAbs val="0"/>
                                  </p:iterate>
                                  <p:childTnLst>
                                    <p:set>
                                      <p:cBhvr>
                                        <p:cTn id="48" fill="hold"/>
                                        <p:tgtEl>
                                          <p:spTgt spid="950"/>
                                        </p:tgtEl>
                                        <p:attrNameLst>
                                          <p:attrName>style.visibility</p:attrName>
                                        </p:attrNameLst>
                                      </p:cBhvr>
                                      <p:to>
                                        <p:strVal val="visible"/>
                                      </p:to>
                                    </p:set>
                                    <p:anim calcmode="lin" valueType="num">
                                      <p:cBhvr>
                                        <p:cTn id="49" dur="1000" fill="hold"/>
                                        <p:tgtEl>
                                          <p:spTgt spid="950"/>
                                        </p:tgtEl>
                                        <p:attrNameLst>
                                          <p:attrName>ppt_w</p:attrName>
                                        </p:attrNameLst>
                                      </p:cBhvr>
                                      <p:tavLst>
                                        <p:tav tm="0">
                                          <p:val>
                                            <p:fltVal val="0"/>
                                          </p:val>
                                        </p:tav>
                                        <p:tav tm="100000">
                                          <p:val>
                                            <p:strVal val="#ppt_w"/>
                                          </p:val>
                                        </p:tav>
                                      </p:tavLst>
                                    </p:anim>
                                    <p:anim calcmode="lin" valueType="num">
                                      <p:cBhvr>
                                        <p:cTn id="50" dur="1000" fill="hold"/>
                                        <p:tgtEl>
                                          <p:spTgt spid="950"/>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16" presetID="23" grpId="9" fill="hold">
                                  <p:stCondLst>
                                    <p:cond delay="0"/>
                                  </p:stCondLst>
                                  <p:iterate type="el" backwards="0">
                                    <p:tmAbs val="0"/>
                                  </p:iterate>
                                  <p:childTnLst>
                                    <p:set>
                                      <p:cBhvr>
                                        <p:cTn id="54" fill="hold"/>
                                        <p:tgtEl>
                                          <p:spTgt spid="953"/>
                                        </p:tgtEl>
                                        <p:attrNameLst>
                                          <p:attrName>style.visibility</p:attrName>
                                        </p:attrNameLst>
                                      </p:cBhvr>
                                      <p:to>
                                        <p:strVal val="visible"/>
                                      </p:to>
                                    </p:set>
                                    <p:anim calcmode="lin" valueType="num">
                                      <p:cBhvr>
                                        <p:cTn id="55" dur="1000" fill="hold"/>
                                        <p:tgtEl>
                                          <p:spTgt spid="953"/>
                                        </p:tgtEl>
                                        <p:attrNameLst>
                                          <p:attrName>ppt_w</p:attrName>
                                        </p:attrNameLst>
                                      </p:cBhvr>
                                      <p:tavLst>
                                        <p:tav tm="0">
                                          <p:val>
                                            <p:fltVal val="0"/>
                                          </p:val>
                                        </p:tav>
                                        <p:tav tm="100000">
                                          <p:val>
                                            <p:strVal val="#ppt_w"/>
                                          </p:val>
                                        </p:tav>
                                      </p:tavLst>
                                    </p:anim>
                                    <p:anim calcmode="lin" valueType="num">
                                      <p:cBhvr>
                                        <p:cTn id="56" dur="1000" fill="hold"/>
                                        <p:tgtEl>
                                          <p:spTgt spid="953"/>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Class="entr" nodeType="clickEffect" presetSubtype="16" presetID="23" grpId="10" fill="hold">
                                  <p:stCondLst>
                                    <p:cond delay="0"/>
                                  </p:stCondLst>
                                  <p:iterate type="el" backwards="0">
                                    <p:tmAbs val="0"/>
                                  </p:iterate>
                                  <p:childTnLst>
                                    <p:set>
                                      <p:cBhvr>
                                        <p:cTn id="60" fill="hold"/>
                                        <p:tgtEl>
                                          <p:spTgt spid="956"/>
                                        </p:tgtEl>
                                        <p:attrNameLst>
                                          <p:attrName>style.visibility</p:attrName>
                                        </p:attrNameLst>
                                      </p:cBhvr>
                                      <p:to>
                                        <p:strVal val="visible"/>
                                      </p:to>
                                    </p:set>
                                    <p:anim calcmode="lin" valueType="num">
                                      <p:cBhvr>
                                        <p:cTn id="61" dur="1000" fill="hold"/>
                                        <p:tgtEl>
                                          <p:spTgt spid="956"/>
                                        </p:tgtEl>
                                        <p:attrNameLst>
                                          <p:attrName>ppt_w</p:attrName>
                                        </p:attrNameLst>
                                      </p:cBhvr>
                                      <p:tavLst>
                                        <p:tav tm="0">
                                          <p:val>
                                            <p:fltVal val="0"/>
                                          </p:val>
                                        </p:tav>
                                        <p:tav tm="100000">
                                          <p:val>
                                            <p:strVal val="#ppt_w"/>
                                          </p:val>
                                        </p:tav>
                                      </p:tavLst>
                                    </p:anim>
                                    <p:anim calcmode="lin" valueType="num">
                                      <p:cBhvr>
                                        <p:cTn id="62" dur="1000" fill="hold"/>
                                        <p:tgtEl>
                                          <p:spTgt spid="956"/>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Class="entr" nodeType="clickEffect" presetID="10" grpId="11" fill="hold">
                                  <p:stCondLst>
                                    <p:cond delay="0"/>
                                  </p:stCondLst>
                                  <p:iterate type="el" backwards="0">
                                    <p:tmAbs val="0"/>
                                  </p:iterate>
                                  <p:childTnLst>
                                    <p:set>
                                      <p:cBhvr>
                                        <p:cTn id="66" fill="hold"/>
                                        <p:tgtEl>
                                          <p:spTgt spid="960"/>
                                        </p:tgtEl>
                                        <p:attrNameLst>
                                          <p:attrName>style.visibility</p:attrName>
                                        </p:attrNameLst>
                                      </p:cBhvr>
                                      <p:to>
                                        <p:strVal val="visible"/>
                                      </p:to>
                                    </p:set>
                                    <p:animEffect filter="fade" transition="in">
                                      <p:cBhvr>
                                        <p:cTn id="67" dur="1000"/>
                                        <p:tgtEl>
                                          <p:spTgt spid="9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50" grpId="8"/>
      <p:bldP build="whole" bldLvl="1" animBg="1" rev="0" advAuto="0" spid="932" grpId="1"/>
      <p:bldP build="whole" bldLvl="1" animBg="1" rev="0" advAuto="0" spid="941" grpId="4"/>
      <p:bldP build="whole" bldLvl="1" animBg="1" rev="0" advAuto="0" spid="956" grpId="10"/>
      <p:bldP build="whole" bldLvl="1" animBg="1" rev="0" advAuto="0" spid="935" grpId="2"/>
      <p:bldP build="whole" bldLvl="1" animBg="1" rev="0" advAuto="0" spid="944" grpId="5"/>
      <p:bldP build="whole" bldLvl="1" animBg="1" rev="0" advAuto="0" spid="953" grpId="9"/>
      <p:bldP build="whole" bldLvl="1" animBg="1" rev="0" advAuto="0" spid="960" grpId="11"/>
      <p:bldP build="whole" bldLvl="1" animBg="1" rev="0" advAuto="0" spid="938" grpId="3"/>
      <p:bldP build="whole" bldLvl="1" animBg="1" rev="0" advAuto="0" spid="947" grpId="7"/>
      <p:bldP build="whole" bldLvl="1" animBg="1" rev="0" advAuto="0" spid="959" grpId="6"/>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962" name="Image" descr="Image"/>
          <p:cNvPicPr>
            <a:picLocks noChangeAspect="1"/>
          </p:cNvPicPr>
          <p:nvPr/>
        </p:nvPicPr>
        <p:blipFill>
          <a:blip r:embed="rId2">
            <a:extLst/>
          </a:blip>
          <a:stretch>
            <a:fillRect/>
          </a:stretch>
        </p:blipFill>
        <p:spPr>
          <a:xfrm>
            <a:off x="2521390" y="667559"/>
            <a:ext cx="19341220" cy="12851002"/>
          </a:xfrm>
          <a:prstGeom prst="rect">
            <a:avLst/>
          </a:prstGeom>
          <a:ln w="12700">
            <a:miter lim="400000"/>
          </a:ln>
        </p:spPr>
      </p:pic>
      <p:sp>
        <p:nvSpPr>
          <p:cNvPr id="963" name="Plag and Jules-Plag, 2019"/>
          <p:cNvSpPr txBox="1"/>
          <p:nvPr/>
        </p:nvSpPr>
        <p:spPr>
          <a:xfrm>
            <a:off x="19284900" y="12928599"/>
            <a:ext cx="4562401"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atin typeface="+mn-lt"/>
                <a:ea typeface="+mn-ea"/>
                <a:cs typeface="+mn-cs"/>
                <a:sym typeface="Helvetica"/>
              </a:defRPr>
            </a:lvl1pPr>
          </a:lstStyle>
          <a:p>
            <a:pPr/>
            <a:r>
              <a:t>Plag and Jules-Plag, 2019</a:t>
            </a:r>
          </a:p>
        </p:txBody>
      </p:sp>
      <p:grpSp>
        <p:nvGrpSpPr>
          <p:cNvPr id="970" name="Group"/>
          <p:cNvGrpSpPr/>
          <p:nvPr/>
        </p:nvGrpSpPr>
        <p:grpSpPr>
          <a:xfrm>
            <a:off x="16326643" y="248519"/>
            <a:ext cx="3978574" cy="1490000"/>
            <a:chOff x="0" y="0"/>
            <a:chExt cx="3978572" cy="1489998"/>
          </a:xfrm>
        </p:grpSpPr>
        <p:grpSp>
          <p:nvGrpSpPr>
            <p:cNvPr id="966" name="Hydrogen"/>
            <p:cNvGrpSpPr/>
            <p:nvPr/>
          </p:nvGrpSpPr>
          <p:grpSpPr>
            <a:xfrm>
              <a:off x="0" y="0"/>
              <a:ext cx="3978573" cy="1489999"/>
              <a:chOff x="0" y="0"/>
              <a:chExt cx="3978572" cy="1489998"/>
            </a:xfrm>
          </p:grpSpPr>
          <p:sp>
            <p:nvSpPr>
              <p:cNvPr id="964" name="Quote Bubble"/>
              <p:cNvSpPr/>
              <p:nvPr/>
            </p:nvSpPr>
            <p:spPr>
              <a:xfrm>
                <a:off x="0" y="0"/>
                <a:ext cx="3978573" cy="1489999"/>
              </a:xfrm>
              <a:prstGeom prst="wedgeEllipseCallout">
                <a:avLst>
                  <a:gd name="adj1" fmla="val -114266"/>
                  <a:gd name="adj2" fmla="val 70302"/>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p>
            </p:txBody>
          </p:sp>
          <p:sp>
            <p:nvSpPr>
              <p:cNvPr id="965" name="Hydrogen"/>
              <p:cNvSpPr txBox="1"/>
              <p:nvPr/>
            </p:nvSpPr>
            <p:spPr>
              <a:xfrm>
                <a:off x="582648" y="409098"/>
                <a:ext cx="2813276" cy="6718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lvl1pPr>
              </a:lstStyle>
              <a:p>
                <a:pPr/>
                <a:r>
                  <a:t>Hydrogen</a:t>
                </a:r>
              </a:p>
            </p:txBody>
          </p:sp>
        </p:grpSp>
        <p:grpSp>
          <p:nvGrpSpPr>
            <p:cNvPr id="969" name="Hydrogen"/>
            <p:cNvGrpSpPr/>
            <p:nvPr/>
          </p:nvGrpSpPr>
          <p:grpSpPr>
            <a:xfrm>
              <a:off x="0" y="0"/>
              <a:ext cx="3978573" cy="1489999"/>
              <a:chOff x="0" y="0"/>
              <a:chExt cx="3978572" cy="1489998"/>
            </a:xfrm>
          </p:grpSpPr>
          <p:sp>
            <p:nvSpPr>
              <p:cNvPr id="967" name="Quote Bubble"/>
              <p:cNvSpPr/>
              <p:nvPr/>
            </p:nvSpPr>
            <p:spPr>
              <a:xfrm>
                <a:off x="0" y="0"/>
                <a:ext cx="3978573" cy="1489999"/>
              </a:xfrm>
              <a:prstGeom prst="wedgeEllipseCallout">
                <a:avLst>
                  <a:gd name="adj1" fmla="val 76197"/>
                  <a:gd name="adj2" fmla="val 384196"/>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p>
            </p:txBody>
          </p:sp>
          <p:sp>
            <p:nvSpPr>
              <p:cNvPr id="968" name="Hydrogen"/>
              <p:cNvSpPr txBox="1"/>
              <p:nvPr/>
            </p:nvSpPr>
            <p:spPr>
              <a:xfrm>
                <a:off x="582648" y="409098"/>
                <a:ext cx="2813276" cy="6718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lvl1pPr>
              </a:lstStyle>
              <a:p>
                <a:pPr/>
                <a:r>
                  <a:t>Hydrogen</a:t>
                </a:r>
              </a:p>
            </p:txBody>
          </p:sp>
        </p:grpSp>
      </p:grpSp>
      <p:grpSp>
        <p:nvGrpSpPr>
          <p:cNvPr id="973" name="Group"/>
          <p:cNvGrpSpPr/>
          <p:nvPr/>
        </p:nvGrpSpPr>
        <p:grpSpPr>
          <a:xfrm>
            <a:off x="8574041" y="460759"/>
            <a:ext cx="2583634" cy="1491663"/>
            <a:chOff x="0" y="0"/>
            <a:chExt cx="2583633" cy="1491662"/>
          </a:xfrm>
        </p:grpSpPr>
        <p:sp>
          <p:nvSpPr>
            <p:cNvPr id="971" name="Line"/>
            <p:cNvSpPr/>
            <p:nvPr/>
          </p:nvSpPr>
          <p:spPr>
            <a:xfrm flipV="1">
              <a:off x="0" y="0"/>
              <a:ext cx="2583634" cy="1491663"/>
            </a:xfrm>
            <a:prstGeom prst="line">
              <a:avLst/>
            </a:prstGeom>
            <a:noFill/>
            <a:ln w="50800" cap="flat">
              <a:solidFill>
                <a:srgbClr val="660B04"/>
              </a:solidFill>
              <a:prstDash val="solid"/>
              <a:miter lim="400000"/>
            </a:ln>
            <a:effectLst/>
          </p:spPr>
          <p:txBody>
            <a:bodyPr wrap="square" lIns="45718" tIns="45718" rIns="45718" bIns="45718" numCol="1" anchor="t">
              <a:noAutofit/>
            </a:bodyPr>
            <a:lstStyle/>
            <a:p>
              <a:pPr/>
            </a:p>
          </p:txBody>
        </p:sp>
        <p:sp>
          <p:nvSpPr>
            <p:cNvPr id="972" name="Line"/>
            <p:cNvSpPr/>
            <p:nvPr/>
          </p:nvSpPr>
          <p:spPr>
            <a:xfrm flipH="1" flipV="1">
              <a:off x="-1" y="0"/>
              <a:ext cx="2583635" cy="1491663"/>
            </a:xfrm>
            <a:prstGeom prst="line">
              <a:avLst/>
            </a:prstGeom>
            <a:noFill/>
            <a:ln w="50800" cap="flat">
              <a:solidFill>
                <a:srgbClr val="660B04"/>
              </a:solidFill>
              <a:prstDash val="solid"/>
              <a:miter lim="400000"/>
            </a:ln>
            <a:effectLst/>
          </p:spPr>
          <p:txBody>
            <a:bodyPr wrap="square" lIns="45718" tIns="45718" rIns="45718" bIns="45718" numCol="1" anchor="t">
              <a:noAutofit/>
            </a:bodyPr>
            <a:lstStyle/>
            <a:p>
              <a:pPr/>
            </a:p>
          </p:txBody>
        </p:sp>
      </p:grpSp>
      <p:grpSp>
        <p:nvGrpSpPr>
          <p:cNvPr id="980" name="Group"/>
          <p:cNvGrpSpPr/>
          <p:nvPr/>
        </p:nvGrpSpPr>
        <p:grpSpPr>
          <a:xfrm>
            <a:off x="477043" y="11351861"/>
            <a:ext cx="3978573" cy="1515400"/>
            <a:chOff x="0" y="0"/>
            <a:chExt cx="3978572" cy="1515399"/>
          </a:xfrm>
        </p:grpSpPr>
        <p:grpSp>
          <p:nvGrpSpPr>
            <p:cNvPr id="976" name="Hydrogen"/>
            <p:cNvGrpSpPr/>
            <p:nvPr/>
          </p:nvGrpSpPr>
          <p:grpSpPr>
            <a:xfrm>
              <a:off x="0" y="25400"/>
              <a:ext cx="3978573" cy="1490000"/>
              <a:chOff x="0" y="0"/>
              <a:chExt cx="3978572" cy="1489998"/>
            </a:xfrm>
          </p:grpSpPr>
          <p:sp>
            <p:nvSpPr>
              <p:cNvPr id="974" name="Quote Bubble"/>
              <p:cNvSpPr/>
              <p:nvPr/>
            </p:nvSpPr>
            <p:spPr>
              <a:xfrm>
                <a:off x="0" y="0"/>
                <a:ext cx="3978573" cy="1489999"/>
              </a:xfrm>
              <a:prstGeom prst="wedgeEllipseCallout">
                <a:avLst>
                  <a:gd name="adj1" fmla="val 21673"/>
                  <a:gd name="adj2" fmla="val -378640"/>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p>
            </p:txBody>
          </p:sp>
          <p:sp>
            <p:nvSpPr>
              <p:cNvPr id="975" name="Hydrogen"/>
              <p:cNvSpPr txBox="1"/>
              <p:nvPr/>
            </p:nvSpPr>
            <p:spPr>
              <a:xfrm>
                <a:off x="582648" y="409098"/>
                <a:ext cx="2813276" cy="6718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lvl1pPr>
              </a:lstStyle>
              <a:p>
                <a:pPr/>
                <a:r>
                  <a:t>Hydrogen</a:t>
                </a:r>
              </a:p>
            </p:txBody>
          </p:sp>
        </p:grpSp>
        <p:grpSp>
          <p:nvGrpSpPr>
            <p:cNvPr id="979" name="Hydrogen"/>
            <p:cNvGrpSpPr/>
            <p:nvPr/>
          </p:nvGrpSpPr>
          <p:grpSpPr>
            <a:xfrm>
              <a:off x="0" y="-1"/>
              <a:ext cx="3978573" cy="1490000"/>
              <a:chOff x="0" y="0"/>
              <a:chExt cx="3978572" cy="1489998"/>
            </a:xfrm>
          </p:grpSpPr>
          <p:sp>
            <p:nvSpPr>
              <p:cNvPr id="977" name="Quote Bubble"/>
              <p:cNvSpPr/>
              <p:nvPr/>
            </p:nvSpPr>
            <p:spPr>
              <a:xfrm>
                <a:off x="0" y="0"/>
                <a:ext cx="3978573" cy="1489999"/>
              </a:xfrm>
              <a:prstGeom prst="wedgeEllipseCallout">
                <a:avLst>
                  <a:gd name="adj1" fmla="val 47869"/>
                  <a:gd name="adj2" fmla="val -114807"/>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pPr>
              </a:p>
            </p:txBody>
          </p:sp>
          <p:sp>
            <p:nvSpPr>
              <p:cNvPr id="978" name="Hydrogen"/>
              <p:cNvSpPr txBox="1"/>
              <p:nvPr/>
            </p:nvSpPr>
            <p:spPr>
              <a:xfrm>
                <a:off x="582648" y="409098"/>
                <a:ext cx="2813276" cy="6718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1130300">
                  <a:defRPr sz="3800">
                    <a:effectLst>
                      <a:outerShdw sx="100000" sy="100000" kx="0" ky="0" algn="b" rotWithShape="0" blurRad="25400" dist="23998" dir="2700000">
                        <a:srgbClr val="000000">
                          <a:alpha val="31033"/>
                        </a:srgbClr>
                      </a:outerShdw>
                    </a:effectLst>
                    <a:latin typeface="Helvetica Neue Light"/>
                    <a:ea typeface="Helvetica Neue Light"/>
                    <a:cs typeface="Helvetica Neue Light"/>
                    <a:sym typeface="Helvetica Neue Light"/>
                  </a:defRPr>
                </a:lvl1pPr>
              </a:lstStyle>
              <a:p>
                <a:pPr/>
                <a:r>
                  <a:t>Hydrogen</a:t>
                </a:r>
              </a:p>
            </p:txBody>
          </p:sp>
        </p:grpSp>
      </p:grpSp>
    </p:spTree>
  </p:cSld>
  <p:clrMapOvr>
    <a:masterClrMapping/>
  </p:clrMapOvr>
  <mc:AlternateContent xmlns:mc="http://schemas.openxmlformats.org/markup-compatibility/2006">
    <mc:Choice xmlns:p14="http://schemas.microsoft.com/office/powerpoint/2010/main" Requires="p14">
      <p:transition spd="fast" advClick="1" p14:dur="50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970"/>
                                        </p:tgtEl>
                                        <p:attrNameLst>
                                          <p:attrName>style.visibility</p:attrName>
                                        </p:attrNameLst>
                                      </p:cBhvr>
                                      <p:to>
                                        <p:strVal val="visible"/>
                                      </p:to>
                                    </p:set>
                                    <p:anim calcmode="lin" valueType="num">
                                      <p:cBhvr>
                                        <p:cTn id="7" dur="750" fill="hold"/>
                                        <p:tgtEl>
                                          <p:spTgt spid="970"/>
                                        </p:tgtEl>
                                        <p:attrNameLst>
                                          <p:attrName>ppt_w</p:attrName>
                                        </p:attrNameLst>
                                      </p:cBhvr>
                                      <p:tavLst>
                                        <p:tav tm="0">
                                          <p:val>
                                            <p:fltVal val="0"/>
                                          </p:val>
                                        </p:tav>
                                        <p:tav tm="100000">
                                          <p:val>
                                            <p:strVal val="#ppt_w"/>
                                          </p:val>
                                        </p:tav>
                                      </p:tavLst>
                                    </p:anim>
                                    <p:anim calcmode="lin" valueType="num">
                                      <p:cBhvr>
                                        <p:cTn id="8" dur="750" fill="hold"/>
                                        <p:tgtEl>
                                          <p:spTgt spid="970"/>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Class="entr" nodeType="afterEffect" presetSubtype="16" presetID="23" grpId="2" fill="hold">
                                  <p:stCondLst>
                                    <p:cond delay="0"/>
                                  </p:stCondLst>
                                  <p:iterate type="el" backwards="0">
                                    <p:tmAbs val="0"/>
                                  </p:iterate>
                                  <p:childTnLst>
                                    <p:set>
                                      <p:cBhvr>
                                        <p:cTn id="11" fill="hold"/>
                                        <p:tgtEl>
                                          <p:spTgt spid="980"/>
                                        </p:tgtEl>
                                        <p:attrNameLst>
                                          <p:attrName>style.visibility</p:attrName>
                                        </p:attrNameLst>
                                      </p:cBhvr>
                                      <p:to>
                                        <p:strVal val="visible"/>
                                      </p:to>
                                    </p:set>
                                    <p:anim calcmode="lin" valueType="num">
                                      <p:cBhvr>
                                        <p:cTn id="12" dur="750" fill="hold"/>
                                        <p:tgtEl>
                                          <p:spTgt spid="980"/>
                                        </p:tgtEl>
                                        <p:attrNameLst>
                                          <p:attrName>ppt_w</p:attrName>
                                        </p:attrNameLst>
                                      </p:cBhvr>
                                      <p:tavLst>
                                        <p:tav tm="0">
                                          <p:val>
                                            <p:fltVal val="0"/>
                                          </p:val>
                                        </p:tav>
                                        <p:tav tm="100000">
                                          <p:val>
                                            <p:strVal val="#ppt_w"/>
                                          </p:val>
                                        </p:tav>
                                      </p:tavLst>
                                    </p:anim>
                                    <p:anim calcmode="lin" valueType="num">
                                      <p:cBhvr>
                                        <p:cTn id="13" dur="750" fill="hold"/>
                                        <p:tgtEl>
                                          <p:spTgt spid="980"/>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6" presetID="23" grpId="3" fill="hold">
                                  <p:stCondLst>
                                    <p:cond delay="0"/>
                                  </p:stCondLst>
                                  <p:iterate type="el" backwards="0">
                                    <p:tmAbs val="0"/>
                                  </p:iterate>
                                  <p:childTnLst>
                                    <p:set>
                                      <p:cBhvr>
                                        <p:cTn id="17" fill="hold"/>
                                        <p:tgtEl>
                                          <p:spTgt spid="973"/>
                                        </p:tgtEl>
                                        <p:attrNameLst>
                                          <p:attrName>style.visibility</p:attrName>
                                        </p:attrNameLst>
                                      </p:cBhvr>
                                      <p:to>
                                        <p:strVal val="visible"/>
                                      </p:to>
                                    </p:set>
                                    <p:anim calcmode="lin" valueType="num">
                                      <p:cBhvr>
                                        <p:cTn id="18" dur="750" fill="hold"/>
                                        <p:tgtEl>
                                          <p:spTgt spid="973"/>
                                        </p:tgtEl>
                                        <p:attrNameLst>
                                          <p:attrName>ppt_w</p:attrName>
                                        </p:attrNameLst>
                                      </p:cBhvr>
                                      <p:tavLst>
                                        <p:tav tm="0">
                                          <p:val>
                                            <p:fltVal val="0"/>
                                          </p:val>
                                        </p:tav>
                                        <p:tav tm="100000">
                                          <p:val>
                                            <p:strVal val="#ppt_w"/>
                                          </p:val>
                                        </p:tav>
                                      </p:tavLst>
                                    </p:anim>
                                    <p:anim calcmode="lin" valueType="num">
                                      <p:cBhvr>
                                        <p:cTn id="19" dur="750" fill="hold"/>
                                        <p:tgtEl>
                                          <p:spTgt spid="97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80" grpId="2"/>
      <p:bldP build="whole" bldLvl="1" animBg="1" rev="0" advAuto="0" spid="973" grpId="3"/>
      <p:bldP build="whole" bldLvl="1" animBg="1" rev="0" advAuto="0" spid="970"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2"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983" name="Mari_Logo1.jpg" descr="Mari_Logo1.jpg"/>
          <p:cNvPicPr>
            <a:picLocks noChangeAspect="1"/>
          </p:cNvPicPr>
          <p:nvPr/>
        </p:nvPicPr>
        <p:blipFill>
          <a:blip r:embed="rId2">
            <a:extLst/>
          </a:blip>
          <a:stretch>
            <a:fillRect/>
          </a:stretch>
        </p:blipFill>
        <p:spPr>
          <a:xfrm>
            <a:off x="23455571" y="91975"/>
            <a:ext cx="933018" cy="765475"/>
          </a:xfrm>
          <a:prstGeom prst="rect">
            <a:avLst/>
          </a:prstGeom>
          <a:ln w="12700">
            <a:miter lim="400000"/>
          </a:ln>
        </p:spPr>
      </p:pic>
      <p:sp>
        <p:nvSpPr>
          <p:cNvPr id="984" name="Importance of Mainstream Economic Model"/>
          <p:cNvSpPr txBox="1"/>
          <p:nvPr/>
        </p:nvSpPr>
        <p:spPr>
          <a:xfrm>
            <a:off x="3374910" y="11423939"/>
            <a:ext cx="17455135" cy="11684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latin typeface="Helvetica Light"/>
                <a:ea typeface="Helvetica Light"/>
                <a:cs typeface="Helvetica Light"/>
                <a:sym typeface="Helvetica Light"/>
              </a:defRPr>
            </a:lvl1pPr>
          </a:lstStyle>
          <a:p>
            <a:pPr/>
            <a:r>
              <a:t>Importance of Mainstream Economic Model</a:t>
            </a:r>
          </a:p>
        </p:txBody>
      </p:sp>
      <p:graphicFrame>
        <p:nvGraphicFramePr>
          <p:cNvPr id="985" name="Table 1"/>
          <p:cNvGraphicFramePr/>
          <p:nvPr/>
        </p:nvGraphicFramePr>
        <p:xfrm>
          <a:off x="9550400" y="6578600"/>
          <a:ext cx="5283200" cy="558800"/>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5283200"/>
              </a:tblGrid>
              <a:tr h="558800">
                <a:tc>
                  <a:txBody>
                    <a:bodyPr/>
                    <a:lstStyle/>
                    <a:p>
                      <a:pPr algn="l" defTabSz="914400">
                        <a:defRPr b="1" sz="1800">
                          <a:solidFill>
                            <a:srgbClr val="771577"/>
                          </a:solidFill>
                          <a:uFillTx/>
                          <a:latin typeface="+mn-lt"/>
                          <a:ea typeface="+mn-ea"/>
                          <a:cs typeface="+mn-cs"/>
                          <a:sym typeface="Helvetica"/>
                        </a:defRPr>
                      </a:pPr>
                    </a:p>
                  </a:txBody>
                  <a:tcPr marL="25400" marR="25400" marT="25400" marB="25400" anchor="t" anchorCtr="0" horzOverflow="overflow">
                    <a:lnL w="12700">
                      <a:miter lim="400000"/>
                    </a:lnL>
                    <a:lnR w="12700">
                      <a:miter lim="400000"/>
                    </a:lnR>
                    <a:lnT w="12700">
                      <a:miter lim="400000"/>
                    </a:lnT>
                    <a:lnB w="12700">
                      <a:miter lim="400000"/>
                    </a:lnB>
                    <a:solidFill>
                      <a:srgbClr val="FFFFFF"/>
                    </a:solidFill>
                  </a:tcPr>
                </a:tc>
              </a:tr>
            </a:tbl>
          </a:graphicData>
        </a:graphic>
      </p:graphicFrame>
      <p:sp>
        <p:nvSpPr>
          <p:cNvPr id="986" name="Strategies for Sustainability:…"/>
          <p:cNvSpPr txBox="1"/>
          <p:nvPr/>
        </p:nvSpPr>
        <p:spPr>
          <a:xfrm>
            <a:off x="607318" y="2659061"/>
            <a:ext cx="23169366" cy="4714885"/>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p>
            <a:pPr defTabSz="821530">
              <a:defRPr sz="5000">
                <a:latin typeface="Helvetica Light"/>
                <a:ea typeface="Helvetica Light"/>
                <a:cs typeface="Helvetica Light"/>
                <a:sym typeface="Helvetica Light"/>
              </a:defRPr>
            </a:pPr>
            <a:r>
              <a:t>Strategies for Sustainability:</a:t>
            </a:r>
          </a:p>
          <a:p>
            <a:pPr marL="881944" indent="-881944" defTabSz="821530">
              <a:buSzPct val="100000"/>
              <a:buAutoNum type="arabicPeriod" startAt="1"/>
              <a:defRPr sz="5000">
                <a:latin typeface="Helvetica Light"/>
                <a:ea typeface="Helvetica Light"/>
                <a:cs typeface="Helvetica Light"/>
                <a:sym typeface="Helvetica Light"/>
              </a:defRPr>
            </a:pPr>
            <a:r>
              <a:t>To consume nature’s flows while conserving the stocks (that is, live off the ‘interest’ while conserving natural capital).</a:t>
            </a:r>
          </a:p>
          <a:p>
            <a:pPr marL="881944" indent="-881944" defTabSz="821530">
              <a:buSzPct val="100000"/>
              <a:buAutoNum type="arabicPeriod" startAt="1"/>
              <a:defRPr sz="5000">
                <a:latin typeface="Helvetica Light"/>
                <a:ea typeface="Helvetica Light"/>
                <a:cs typeface="Helvetica Light"/>
                <a:sym typeface="Helvetica Light"/>
              </a:defRPr>
            </a:pPr>
            <a:r>
              <a:t>To increase society’s stocks (human resources, civil institutions) and limit the flow of materials and energy.  </a:t>
            </a:r>
          </a:p>
          <a:p>
            <a:pPr defTabSz="821530">
              <a:defRPr sz="5000">
                <a:latin typeface="Helvetica Light"/>
                <a:ea typeface="Helvetica Light"/>
                <a:cs typeface="Helvetica Light"/>
                <a:sym typeface="Helvetica Light"/>
              </a:defRPr>
            </a:pPr>
            <a:r>
              <a:t>                                                                                                 </a:t>
            </a:r>
            <a:r>
              <a:rPr i="1">
                <a:latin typeface="+mn-lt"/>
                <a:ea typeface="+mn-ea"/>
                <a:cs typeface="+mn-cs"/>
                <a:sym typeface="Helvetica"/>
              </a:rPr>
              <a:t>Brown et al. (2004)</a:t>
            </a:r>
          </a:p>
        </p:txBody>
      </p:sp>
      <p:sp>
        <p:nvSpPr>
          <p:cNvPr id="987" name="Importance of flows"/>
          <p:cNvSpPr txBox="1"/>
          <p:nvPr/>
        </p:nvSpPr>
        <p:spPr>
          <a:xfrm>
            <a:off x="8151062" y="1345647"/>
            <a:ext cx="7902830" cy="1155314"/>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latin typeface="Helvetica Neue Light"/>
                <a:ea typeface="Helvetica Neue Light"/>
                <a:cs typeface="Helvetica Neue Light"/>
                <a:sym typeface="Helvetica Neue Light"/>
              </a:defRPr>
            </a:lvl1pPr>
          </a:lstStyle>
          <a:p>
            <a:pPr/>
            <a:r>
              <a:t>Importance of flows </a:t>
            </a:r>
          </a:p>
        </p:txBody>
      </p:sp>
      <p:sp>
        <p:nvSpPr>
          <p:cNvPr id="988" name="A Species that has unparalleled power to grow and change the planetary physiology must exercise self limitation:…"/>
          <p:cNvSpPr txBox="1"/>
          <p:nvPr/>
        </p:nvSpPr>
        <p:spPr>
          <a:xfrm>
            <a:off x="843582" y="7532038"/>
            <a:ext cx="23052436" cy="31496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000">
                <a:latin typeface="Helvetica Light"/>
                <a:ea typeface="Helvetica Light"/>
                <a:cs typeface="Helvetica Light"/>
                <a:sym typeface="Helvetica Light"/>
              </a:defRPr>
            </a:pPr>
            <a:r>
              <a:t>A Species that has unparalleled power to grow and change the planetary physiology must exercise self limitation:</a:t>
            </a:r>
          </a:p>
          <a:p>
            <a:pPr marL="787869" indent="-470369">
              <a:buSzPct val="171000"/>
              <a:buChar char="-"/>
              <a:defRPr sz="5000">
                <a:latin typeface="Helvetica Light"/>
                <a:ea typeface="Helvetica Light"/>
                <a:cs typeface="Helvetica Light"/>
                <a:sym typeface="Helvetica Light"/>
              </a:defRPr>
            </a:pPr>
            <a:r>
              <a:t>a small family ethics and responsible procreation;</a:t>
            </a:r>
          </a:p>
          <a:p>
            <a:pPr marL="787869" indent="-470369">
              <a:buSzPct val="171000"/>
              <a:buChar char="-"/>
              <a:defRPr sz="5000">
                <a:latin typeface="Helvetica Light"/>
                <a:ea typeface="Helvetica Light"/>
                <a:cs typeface="Helvetica Light"/>
                <a:sym typeface="Helvetica Light"/>
              </a:defRPr>
            </a:pPr>
            <a:r>
              <a:t>limitation of wealth creation and accumulation </a:t>
            </a:r>
          </a:p>
        </p:txBody>
      </p:sp>
      <p:sp>
        <p:nvSpPr>
          <p:cNvPr id="989" name="What Could Transform the Virus into the Healer?"/>
          <p:cNvSpPr txBox="1"/>
          <p:nvPr/>
        </p:nvSpPr>
        <p:spPr>
          <a:xfrm>
            <a:off x="285699" y="68312"/>
            <a:ext cx="1286408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What Could Transform the Virus into the Healer?</a:t>
            </a:r>
          </a:p>
        </p:txBody>
      </p:sp>
    </p:spTree>
  </p:cSld>
  <p:clrMapOvr>
    <a:masterClrMapping/>
  </p:clrMapOvr>
  <mc:AlternateContent xmlns:mc="http://schemas.openxmlformats.org/markup-compatibility/2006">
    <mc:Choice xmlns:p14="http://schemas.microsoft.com/office/powerpoint/2010/main" Requires="p14">
      <p:transition spd="fast" advClick="1" p14:dur="50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988"/>
                                        </p:tgtEl>
                                        <p:attrNameLst>
                                          <p:attrName>style.visibility</p:attrName>
                                        </p:attrNameLst>
                                      </p:cBhvr>
                                      <p:to>
                                        <p:strVal val="visible"/>
                                      </p:to>
                                    </p:set>
                                    <p:animEffect filter="fade" transition="in">
                                      <p:cBhvr>
                                        <p:cTn id="7" dur="1500"/>
                                        <p:tgtEl>
                                          <p:spTgt spid="98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984"/>
                                        </p:tgtEl>
                                        <p:attrNameLst>
                                          <p:attrName>style.visibility</p:attrName>
                                        </p:attrNameLst>
                                      </p:cBhvr>
                                      <p:to>
                                        <p:strVal val="visible"/>
                                      </p:to>
                                    </p:set>
                                    <p:animEffect filter="fade" transition="in">
                                      <p:cBhvr>
                                        <p:cTn id="12" dur="1500"/>
                                        <p:tgtEl>
                                          <p:spTgt spid="9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84" grpId="2"/>
      <p:bldP build="whole" bldLvl="1" animBg="1" rev="0" advAuto="0" spid="988"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991"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992" name="Mari_Logo1.jpg" descr="Mari_Logo1.jpg"/>
          <p:cNvPicPr>
            <a:picLocks noChangeAspect="1"/>
          </p:cNvPicPr>
          <p:nvPr/>
        </p:nvPicPr>
        <p:blipFill>
          <a:blip r:embed="rId2">
            <a:extLst/>
          </a:blip>
          <a:stretch>
            <a:fillRect/>
          </a:stretch>
        </p:blipFill>
        <p:spPr>
          <a:xfrm>
            <a:off x="23455571" y="91975"/>
            <a:ext cx="933018" cy="765475"/>
          </a:xfrm>
          <a:prstGeom prst="rect">
            <a:avLst/>
          </a:prstGeom>
          <a:ln w="12700">
            <a:miter lim="400000"/>
          </a:ln>
        </p:spPr>
      </p:pic>
      <p:pic>
        <p:nvPicPr>
          <p:cNvPr id="993" name="smith_title.tiff" descr="smith_title.tiff"/>
          <p:cNvPicPr>
            <a:picLocks noChangeAspect="1"/>
          </p:cNvPicPr>
          <p:nvPr/>
        </p:nvPicPr>
        <p:blipFill>
          <a:blip r:embed="rId3">
            <a:extLst/>
          </a:blip>
          <a:stretch>
            <a:fillRect/>
          </a:stretch>
        </p:blipFill>
        <p:spPr>
          <a:xfrm>
            <a:off x="387633" y="1011038"/>
            <a:ext cx="7795951" cy="11693923"/>
          </a:xfrm>
          <a:prstGeom prst="rect">
            <a:avLst/>
          </a:prstGeom>
          <a:ln w="12700">
            <a:miter lim="400000"/>
          </a:ln>
        </p:spPr>
      </p:pic>
      <p:sp>
        <p:nvSpPr>
          <p:cNvPr id="994" name="Published in 1776"/>
          <p:cNvSpPr txBox="1"/>
          <p:nvPr/>
        </p:nvSpPr>
        <p:spPr>
          <a:xfrm>
            <a:off x="4088708" y="12915899"/>
            <a:ext cx="3366721"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3200">
                <a:latin typeface="Helvetica Light"/>
                <a:ea typeface="Helvetica Light"/>
                <a:cs typeface="Helvetica Light"/>
                <a:sym typeface="Helvetica Light"/>
              </a:defRPr>
            </a:lvl1pPr>
          </a:lstStyle>
          <a:p>
            <a:pPr/>
            <a:r>
              <a:t>Published in 1776</a:t>
            </a:r>
          </a:p>
        </p:txBody>
      </p:sp>
      <p:sp>
        <p:nvSpPr>
          <p:cNvPr id="995" name="Purpose of economy is to increase human wealth;…"/>
          <p:cNvSpPr txBox="1"/>
          <p:nvPr/>
        </p:nvSpPr>
        <p:spPr>
          <a:xfrm>
            <a:off x="9154527" y="1277738"/>
            <a:ext cx="14762574" cy="231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25500" indent="-508000">
              <a:buSzPct val="171000"/>
              <a:buChar char="-"/>
              <a:defRPr sz="4800">
                <a:solidFill>
                  <a:srgbClr val="252525"/>
                </a:solidFill>
                <a:latin typeface="Helvetica Light"/>
                <a:ea typeface="Helvetica Light"/>
                <a:cs typeface="Helvetica Light"/>
                <a:sym typeface="Helvetica Light"/>
              </a:defRPr>
            </a:pPr>
            <a:r>
              <a:t>Purpose of economy is to increase human wealth;</a:t>
            </a:r>
          </a:p>
          <a:p>
            <a:pPr marL="825500" indent="-508000">
              <a:buSzPct val="171000"/>
              <a:buChar char="-"/>
              <a:defRPr sz="4800">
                <a:solidFill>
                  <a:srgbClr val="252525"/>
                </a:solidFill>
                <a:latin typeface="Helvetica Light"/>
                <a:ea typeface="Helvetica Light"/>
                <a:cs typeface="Helvetica Light"/>
                <a:sym typeface="Helvetica Light"/>
              </a:defRPr>
            </a:pPr>
            <a:r>
              <a:t>Earth and its natural wealth is basically infinite.</a:t>
            </a:r>
          </a:p>
          <a:p>
            <a:pPr algn="r">
              <a:defRPr i="1" sz="4800">
                <a:solidFill>
                  <a:srgbClr val="252525"/>
                </a:solidFill>
                <a:latin typeface="+mn-lt"/>
                <a:ea typeface="+mn-ea"/>
                <a:cs typeface="+mn-cs"/>
                <a:sym typeface="Helvetica"/>
              </a:defRPr>
            </a:pPr>
            <a:r>
              <a:t>Smith (1776)</a:t>
            </a:r>
          </a:p>
        </p:txBody>
      </p:sp>
      <p:sp>
        <p:nvSpPr>
          <p:cNvPr id="996" name="Transforming the Virus into the Healer: A new Ethos and a new Economy"/>
          <p:cNvSpPr txBox="1"/>
          <p:nvPr/>
        </p:nvSpPr>
        <p:spPr>
          <a:xfrm>
            <a:off x="158700" y="68312"/>
            <a:ext cx="1936671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Transforming the Virus into the Healer: A new Ethos and a new Economy</a:t>
            </a:r>
          </a:p>
        </p:txBody>
      </p:sp>
    </p:spTree>
  </p:cSld>
  <p:clrMapOvr>
    <a:masterClrMapping/>
  </p:clrMapOvr>
  <mc:AlternateContent xmlns:mc="http://schemas.openxmlformats.org/markup-compatibility/2006">
    <mc:Choice xmlns:p14="http://schemas.microsoft.com/office/powerpoint/2010/main" Requires="p14">
      <p:transition spd="fast" advClick="1" p14:dur="500">
        <p:wipe dir="d"/>
      </p:transition>
    </mc:Choice>
    <mc:Fallback>
      <p:transition spd="fast">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998"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999" name="Mari_Logo1.jpg" descr="Mari_Logo1.jpg"/>
          <p:cNvPicPr>
            <a:picLocks noChangeAspect="1"/>
          </p:cNvPicPr>
          <p:nvPr/>
        </p:nvPicPr>
        <p:blipFill>
          <a:blip r:embed="rId2">
            <a:extLst/>
          </a:blip>
          <a:stretch>
            <a:fillRect/>
          </a:stretch>
        </p:blipFill>
        <p:spPr>
          <a:xfrm>
            <a:off x="23455571" y="91975"/>
            <a:ext cx="933018" cy="765475"/>
          </a:xfrm>
          <a:prstGeom prst="rect">
            <a:avLst/>
          </a:prstGeom>
          <a:ln w="12700">
            <a:miter lim="400000"/>
          </a:ln>
        </p:spPr>
      </p:pic>
      <p:sp>
        <p:nvSpPr>
          <p:cNvPr id="1000" name="&quot;Sustainable development is development that meets the needs of the present without compromising the ability of future generations to meet their own needs”.…"/>
          <p:cNvSpPr txBox="1"/>
          <p:nvPr/>
        </p:nvSpPr>
        <p:spPr>
          <a:xfrm>
            <a:off x="9467561" y="3919934"/>
            <a:ext cx="14614639" cy="304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solidFill>
                  <a:srgbClr val="252525"/>
                </a:solidFill>
                <a:latin typeface="Helvetica Light"/>
                <a:ea typeface="Helvetica Light"/>
                <a:cs typeface="Helvetica Light"/>
                <a:sym typeface="Helvetica Light"/>
              </a:defRPr>
            </a:pPr>
            <a:r>
              <a:t>"Sustainable development is development that meets the needs of the present without compromising the ability of future generations to meet their own needs”.</a:t>
            </a:r>
          </a:p>
          <a:p>
            <a:pPr algn="r">
              <a:defRPr i="1" sz="4800">
                <a:solidFill>
                  <a:srgbClr val="252525"/>
                </a:solidFill>
                <a:latin typeface="+mn-lt"/>
                <a:ea typeface="+mn-ea"/>
                <a:cs typeface="+mn-cs"/>
                <a:sym typeface="Helvetica"/>
              </a:defRPr>
            </a:pPr>
            <a:r>
              <a:t>WCED (1987)</a:t>
            </a:r>
          </a:p>
        </p:txBody>
      </p:sp>
      <p:pic>
        <p:nvPicPr>
          <p:cNvPr id="1001" name="our_common_future.tiff" descr="our_common_future.tiff"/>
          <p:cNvPicPr>
            <a:picLocks noChangeAspect="1"/>
          </p:cNvPicPr>
          <p:nvPr/>
        </p:nvPicPr>
        <p:blipFill>
          <a:blip r:embed="rId3">
            <a:extLst/>
          </a:blip>
          <a:stretch>
            <a:fillRect/>
          </a:stretch>
        </p:blipFill>
        <p:spPr>
          <a:xfrm>
            <a:off x="902809" y="1239638"/>
            <a:ext cx="7777779" cy="11383567"/>
          </a:xfrm>
          <a:prstGeom prst="rect">
            <a:avLst/>
          </a:prstGeom>
          <a:ln w="12700">
            <a:miter lim="400000"/>
          </a:ln>
        </p:spPr>
      </p:pic>
      <p:sp>
        <p:nvSpPr>
          <p:cNvPr id="1002" name="Published in 1987"/>
          <p:cNvSpPr txBox="1"/>
          <p:nvPr/>
        </p:nvSpPr>
        <p:spPr>
          <a:xfrm>
            <a:off x="4088708" y="12915899"/>
            <a:ext cx="3366721"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3200">
                <a:latin typeface="Helvetica Light"/>
                <a:ea typeface="Helvetica Light"/>
                <a:cs typeface="Helvetica Light"/>
                <a:sym typeface="Helvetica Light"/>
              </a:defRPr>
            </a:lvl1pPr>
          </a:lstStyle>
          <a:p>
            <a:pPr/>
            <a:r>
              <a:t>Published in 1987</a:t>
            </a:r>
          </a:p>
        </p:txBody>
      </p:sp>
      <p:sp>
        <p:nvSpPr>
          <p:cNvPr id="1003" name="Purpose of economy is to increase human wealth;…"/>
          <p:cNvSpPr txBox="1"/>
          <p:nvPr/>
        </p:nvSpPr>
        <p:spPr>
          <a:xfrm>
            <a:off x="9154527" y="1277738"/>
            <a:ext cx="14762574" cy="231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25500" indent="-508000">
              <a:buSzPct val="171000"/>
              <a:buChar char="-"/>
              <a:defRPr sz="4800">
                <a:solidFill>
                  <a:srgbClr val="252525"/>
                </a:solidFill>
                <a:latin typeface="Helvetica Light"/>
                <a:ea typeface="Helvetica Light"/>
                <a:cs typeface="Helvetica Light"/>
                <a:sym typeface="Helvetica Light"/>
              </a:defRPr>
            </a:pPr>
            <a:r>
              <a:t>Purpose of economy is to increase human wealth;</a:t>
            </a:r>
          </a:p>
          <a:p>
            <a:pPr marL="825500" indent="-508000">
              <a:buSzPct val="171000"/>
              <a:buChar char="-"/>
              <a:defRPr sz="4800">
                <a:solidFill>
                  <a:srgbClr val="252525"/>
                </a:solidFill>
                <a:latin typeface="Helvetica Light"/>
                <a:ea typeface="Helvetica Light"/>
                <a:cs typeface="Helvetica Light"/>
                <a:sym typeface="Helvetica Light"/>
              </a:defRPr>
            </a:pPr>
            <a:r>
              <a:t>Earth and its natural wealth is basically infinite.</a:t>
            </a:r>
          </a:p>
          <a:p>
            <a:pPr algn="r">
              <a:defRPr i="1" sz="4800">
                <a:solidFill>
                  <a:srgbClr val="252525"/>
                </a:solidFill>
                <a:latin typeface="+mn-lt"/>
                <a:ea typeface="+mn-ea"/>
                <a:cs typeface="+mn-cs"/>
                <a:sym typeface="Helvetica"/>
              </a:defRPr>
            </a:pPr>
            <a:r>
              <a:t>Smith (1776)</a:t>
            </a:r>
          </a:p>
        </p:txBody>
      </p:sp>
      <p:sp>
        <p:nvSpPr>
          <p:cNvPr id="1004" name="Transforming the Virus into the Healer: A new Ethos and a new Economy"/>
          <p:cNvSpPr txBox="1"/>
          <p:nvPr/>
        </p:nvSpPr>
        <p:spPr>
          <a:xfrm>
            <a:off x="158700" y="68312"/>
            <a:ext cx="1936671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Transforming the Virus into the Healer: A new Ethos and a new Economy</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1001"/>
                                        </p:tgtEl>
                                        <p:attrNameLst>
                                          <p:attrName>style.visibility</p:attrName>
                                        </p:attrNameLst>
                                      </p:cBhvr>
                                      <p:to>
                                        <p:strVal val="visible"/>
                                      </p:to>
                                    </p:set>
                                    <p:animEffect filter="fade" transition="in">
                                      <p:cBhvr>
                                        <p:cTn id="7" dur="1000"/>
                                        <p:tgtEl>
                                          <p:spTgt spid="1001"/>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1002"/>
                                        </p:tgtEl>
                                        <p:attrNameLst>
                                          <p:attrName>style.visibility</p:attrName>
                                        </p:attrNameLst>
                                      </p:cBhvr>
                                      <p:to>
                                        <p:strVal val="visible"/>
                                      </p:to>
                                    </p:set>
                                    <p:animEffect filter="fade" transition="in">
                                      <p:cBhvr>
                                        <p:cTn id="11" dur="1000"/>
                                        <p:tgtEl>
                                          <p:spTgt spid="1002"/>
                                        </p:tgtEl>
                                      </p:cBhvr>
                                    </p:animEffect>
                                  </p:childTnLst>
                                </p:cTn>
                              </p:par>
                            </p:childTnLst>
                          </p:cTn>
                        </p:par>
                        <p:par>
                          <p:cTn id="12" fill="hold">
                            <p:stCondLst>
                              <p:cond delay="2000"/>
                            </p:stCondLst>
                            <p:childTnLst>
                              <p:par>
                                <p:cTn id="13" presetClass="entr" nodeType="afterEffect" presetID="10" grpId="3" fill="hold">
                                  <p:stCondLst>
                                    <p:cond delay="0"/>
                                  </p:stCondLst>
                                  <p:iterate type="el" backwards="0">
                                    <p:tmAbs val="0"/>
                                  </p:iterate>
                                  <p:childTnLst>
                                    <p:set>
                                      <p:cBhvr>
                                        <p:cTn id="14" fill="hold"/>
                                        <p:tgtEl>
                                          <p:spTgt spid="1000"/>
                                        </p:tgtEl>
                                        <p:attrNameLst>
                                          <p:attrName>style.visibility</p:attrName>
                                        </p:attrNameLst>
                                      </p:cBhvr>
                                      <p:to>
                                        <p:strVal val="visible"/>
                                      </p:to>
                                    </p:set>
                                    <p:animEffect filter="fade" transition="in">
                                      <p:cBhvr>
                                        <p:cTn id="15" dur="1000"/>
                                        <p:tgtEl>
                                          <p:spTgt spid="10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01" grpId="1"/>
      <p:bldP build="whole" bldLvl="1" animBg="1" rev="0" advAuto="0" spid="1000" grpId="3"/>
      <p:bldP build="whole" bldLvl="1" animBg="1" rev="0" advAuto="0" spid="1002" grpId="2"/>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grpSp>
        <p:nvGrpSpPr>
          <p:cNvPr id="332" name="Group"/>
          <p:cNvGrpSpPr/>
          <p:nvPr/>
        </p:nvGrpSpPr>
        <p:grpSpPr>
          <a:xfrm>
            <a:off x="10655300" y="2123926"/>
            <a:ext cx="13614401" cy="11576349"/>
            <a:chOff x="0" y="0"/>
            <a:chExt cx="13614400" cy="11576347"/>
          </a:xfrm>
        </p:grpSpPr>
        <p:pic>
          <p:nvPicPr>
            <p:cNvPr id="325" name="figure2.jpg" descr="figure2.jpg"/>
            <p:cNvPicPr>
              <a:picLocks noChangeAspect="1"/>
            </p:cNvPicPr>
            <p:nvPr/>
          </p:nvPicPr>
          <p:blipFill>
            <a:blip r:embed="rId2">
              <a:extLst/>
            </a:blip>
            <a:stretch>
              <a:fillRect/>
            </a:stretch>
          </p:blipFill>
          <p:spPr>
            <a:xfrm>
              <a:off x="419099" y="0"/>
              <a:ext cx="12280901" cy="11228253"/>
            </a:xfrm>
            <a:prstGeom prst="rect">
              <a:avLst/>
            </a:prstGeom>
            <a:ln w="12700" cap="flat">
              <a:noFill/>
              <a:miter lim="400000"/>
            </a:ln>
            <a:effectLst/>
          </p:spPr>
        </p:pic>
        <p:sp>
          <p:nvSpPr>
            <p:cNvPr id="326" name="Rectangle"/>
            <p:cNvSpPr/>
            <p:nvPr/>
          </p:nvSpPr>
          <p:spPr>
            <a:xfrm>
              <a:off x="368299" y="1574800"/>
              <a:ext cx="2441378" cy="1924349"/>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327" name="Rectangle"/>
            <p:cNvSpPr/>
            <p:nvPr/>
          </p:nvSpPr>
          <p:spPr>
            <a:xfrm>
              <a:off x="-1" y="9652000"/>
              <a:ext cx="2441378" cy="1924349"/>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328" name="Rectangle"/>
            <p:cNvSpPr/>
            <p:nvPr/>
          </p:nvSpPr>
          <p:spPr>
            <a:xfrm>
              <a:off x="8890000" y="9652000"/>
              <a:ext cx="2667001" cy="1924349"/>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329" name="Rectangle"/>
            <p:cNvSpPr/>
            <p:nvPr/>
          </p:nvSpPr>
          <p:spPr>
            <a:xfrm>
              <a:off x="10947400" y="5486400"/>
              <a:ext cx="2667001" cy="1924349"/>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330" name="Rectangle"/>
            <p:cNvSpPr/>
            <p:nvPr/>
          </p:nvSpPr>
          <p:spPr>
            <a:xfrm>
              <a:off x="10033000" y="3200400"/>
              <a:ext cx="2667001" cy="1924349"/>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331" name="Rectangle"/>
            <p:cNvSpPr/>
            <p:nvPr/>
          </p:nvSpPr>
          <p:spPr>
            <a:xfrm>
              <a:off x="2031999" y="1190277"/>
              <a:ext cx="1334593" cy="1683248"/>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grpSp>
      <p:pic>
        <p:nvPicPr>
          <p:cNvPr id="333" name="sapceship.tiff" descr="sapceship.tiff"/>
          <p:cNvPicPr>
            <a:picLocks noChangeAspect="1"/>
          </p:cNvPicPr>
          <p:nvPr/>
        </p:nvPicPr>
        <p:blipFill>
          <a:blip r:embed="rId3">
            <a:extLst/>
          </a:blip>
          <a:stretch>
            <a:fillRect/>
          </a:stretch>
        </p:blipFill>
        <p:spPr>
          <a:xfrm>
            <a:off x="24850129" y="8283772"/>
            <a:ext cx="4394202" cy="2870202"/>
          </a:xfrm>
          <a:prstGeom prst="rect">
            <a:avLst/>
          </a:prstGeom>
          <a:ln w="12700">
            <a:miter lim="400000"/>
          </a:ln>
        </p:spPr>
      </p:pic>
      <p:sp>
        <p:nvSpPr>
          <p:cNvPr id="334" name="Some heat is absorbed by Greenhouse gases (CO2, CH4, H2O, ...)"/>
          <p:cNvSpPr txBox="1"/>
          <p:nvPr/>
        </p:nvSpPr>
        <p:spPr>
          <a:xfrm>
            <a:off x="19815770" y="11569582"/>
            <a:ext cx="3709592" cy="181633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3000">
                <a:solidFill>
                  <a:srgbClr val="010101"/>
                </a:solidFill>
                <a:latin typeface="Arial"/>
                <a:ea typeface="Arial"/>
                <a:cs typeface="Arial"/>
                <a:sym typeface="Arial"/>
              </a:defRPr>
            </a:pPr>
            <a:r>
              <a:t>Some heat is absorbed by Greenhouse gases (CO</a:t>
            </a:r>
            <a:r>
              <a:rPr baseline="-5998"/>
              <a:t>2</a:t>
            </a:r>
            <a:r>
              <a:t>, CH</a:t>
            </a:r>
            <a:r>
              <a:rPr baseline="-5998"/>
              <a:t>4</a:t>
            </a:r>
            <a:r>
              <a:t>, H</a:t>
            </a:r>
            <a:r>
              <a:rPr baseline="-5998"/>
              <a:t>2</a:t>
            </a:r>
            <a:r>
              <a:t>O, ...)</a:t>
            </a:r>
          </a:p>
        </p:txBody>
      </p:sp>
      <p:sp>
        <p:nvSpPr>
          <p:cNvPr id="335" name="Some heat is released into space"/>
          <p:cNvSpPr txBox="1"/>
          <p:nvPr/>
        </p:nvSpPr>
        <p:spPr>
          <a:xfrm>
            <a:off x="21653499" y="7908807"/>
            <a:ext cx="2208513" cy="138453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3000">
                <a:solidFill>
                  <a:srgbClr val="010101"/>
                </a:solidFill>
                <a:latin typeface="Arial"/>
                <a:ea typeface="Arial"/>
                <a:cs typeface="Arial"/>
                <a:sym typeface="Arial"/>
              </a:defRPr>
            </a:lvl1pPr>
          </a:lstStyle>
          <a:p>
            <a:pPr/>
            <a:r>
              <a:t>Some heat is released into space</a:t>
            </a:r>
          </a:p>
        </p:txBody>
      </p:sp>
      <p:sp>
        <p:nvSpPr>
          <p:cNvPr id="336" name="Some sunlight is bounced back into space"/>
          <p:cNvSpPr txBox="1"/>
          <p:nvPr/>
        </p:nvSpPr>
        <p:spPr>
          <a:xfrm>
            <a:off x="20723076" y="5340232"/>
            <a:ext cx="3002559" cy="138453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3000">
                <a:solidFill>
                  <a:srgbClr val="010101"/>
                </a:solidFill>
                <a:latin typeface="Arial"/>
                <a:ea typeface="Arial"/>
                <a:cs typeface="Arial"/>
                <a:sym typeface="Arial"/>
              </a:defRPr>
            </a:lvl1pPr>
          </a:lstStyle>
          <a:p>
            <a:pPr/>
            <a:r>
              <a:t>Some sunlight is bounced back into space</a:t>
            </a:r>
          </a:p>
        </p:txBody>
      </p:sp>
      <p:sp>
        <p:nvSpPr>
          <p:cNvPr id="337" name="With increasing Greenhouse gases, more heat is stored in atmosphere"/>
          <p:cNvSpPr txBox="1"/>
          <p:nvPr/>
        </p:nvSpPr>
        <p:spPr>
          <a:xfrm>
            <a:off x="9905603" y="3894087"/>
            <a:ext cx="3530998" cy="181633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3000">
                <a:solidFill>
                  <a:srgbClr val="010101"/>
                </a:solidFill>
                <a:latin typeface="Arial"/>
                <a:ea typeface="Arial"/>
                <a:cs typeface="Arial"/>
                <a:sym typeface="Arial"/>
              </a:defRPr>
            </a:lvl1pPr>
          </a:lstStyle>
          <a:p>
            <a:pPr/>
            <a:r>
              <a:t>With increasing Greenhouse gases, more heat is stored in atmosphere</a:t>
            </a:r>
          </a:p>
        </p:txBody>
      </p:sp>
      <p:sp>
        <p:nvSpPr>
          <p:cNvPr id="338" name="Less heat is released to space and stored in ocean and hydrosphere"/>
          <p:cNvSpPr txBox="1"/>
          <p:nvPr/>
        </p:nvSpPr>
        <p:spPr>
          <a:xfrm>
            <a:off x="9521180" y="12248051"/>
            <a:ext cx="4299845" cy="13845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3000">
                <a:solidFill>
                  <a:srgbClr val="010101"/>
                </a:solidFill>
                <a:latin typeface="Arial"/>
                <a:ea typeface="Arial"/>
                <a:cs typeface="Arial"/>
                <a:sym typeface="Arial"/>
              </a:defRPr>
            </a:lvl1pPr>
          </a:lstStyle>
          <a:p>
            <a:pPr/>
            <a:r>
              <a:t>Less heat is released to space and stored in ocean and hydrosphere</a:t>
            </a:r>
          </a:p>
        </p:txBody>
      </p:sp>
      <p:sp>
        <p:nvSpPr>
          <p:cNvPr id="339" name="Some solar energy is used by plants and stored in fossils fuels"/>
          <p:cNvSpPr txBox="1"/>
          <p:nvPr/>
        </p:nvSpPr>
        <p:spPr>
          <a:xfrm>
            <a:off x="15278100" y="7035682"/>
            <a:ext cx="4299843" cy="13845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b="1" sz="3000">
                <a:solidFill>
                  <a:srgbClr val="FFFFFF"/>
                </a:solidFill>
                <a:latin typeface="Arial"/>
                <a:ea typeface="Arial"/>
                <a:cs typeface="Arial"/>
                <a:sym typeface="Arial"/>
              </a:defRPr>
            </a:lvl1pPr>
          </a:lstStyle>
          <a:p>
            <a:pPr/>
            <a:r>
              <a:t>Some solar energy is used by plants and stored in fossils fuels</a:t>
            </a:r>
          </a:p>
        </p:txBody>
      </p:sp>
      <p:sp>
        <p:nvSpPr>
          <p:cNvPr id="340" name="Earth’s Energy Imbalance:…"/>
          <p:cNvSpPr txBox="1"/>
          <p:nvPr/>
        </p:nvSpPr>
        <p:spPr>
          <a:xfrm>
            <a:off x="374599" y="7067549"/>
            <a:ext cx="10340432"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latin typeface="+mn-lt"/>
                <a:ea typeface="+mn-ea"/>
                <a:cs typeface="+mn-cs"/>
                <a:sym typeface="Helvetica"/>
              </a:defRPr>
            </a:pPr>
            <a:r>
              <a:t>Earth’s Energy Imbalance:  </a:t>
            </a:r>
          </a:p>
          <a:p>
            <a:pPr>
              <a:defRPr sz="4000">
                <a:latin typeface="+mn-lt"/>
                <a:ea typeface="+mn-ea"/>
                <a:cs typeface="+mn-cs"/>
                <a:sym typeface="Helvetica"/>
              </a:defRPr>
            </a:pPr>
            <a:r>
              <a:t>EEI = Solar irradiance - Released Energy</a:t>
            </a:r>
          </a:p>
        </p:txBody>
      </p:sp>
      <p:sp>
        <p:nvSpPr>
          <p:cNvPr id="341" name="EEI &gt; 0: Global Warming…"/>
          <p:cNvSpPr txBox="1"/>
          <p:nvPr/>
        </p:nvSpPr>
        <p:spPr>
          <a:xfrm>
            <a:off x="460803" y="8655504"/>
            <a:ext cx="8392171"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latin typeface="+mn-lt"/>
                <a:ea typeface="+mn-ea"/>
                <a:cs typeface="+mn-cs"/>
                <a:sym typeface="Helvetica"/>
              </a:defRPr>
            </a:pPr>
            <a:r>
              <a:t>EEI &gt; 0: Global Warming</a:t>
            </a:r>
          </a:p>
          <a:p>
            <a:pPr>
              <a:defRPr sz="4000">
                <a:latin typeface="+mn-lt"/>
                <a:ea typeface="+mn-ea"/>
                <a:cs typeface="+mn-cs"/>
                <a:sym typeface="Helvetica"/>
              </a:defRPr>
            </a:pPr>
            <a:r>
              <a:t>EEI &lt; 0: Global Cooling</a:t>
            </a:r>
          </a:p>
        </p:txBody>
      </p:sp>
      <p:sp>
        <p:nvSpPr>
          <p:cNvPr id="342"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343" name="Mari_Logo1.jpg" descr="Mari_Logo1.jpg"/>
          <p:cNvPicPr>
            <a:picLocks noChangeAspect="1"/>
          </p:cNvPicPr>
          <p:nvPr/>
        </p:nvPicPr>
        <p:blipFill>
          <a:blip r:embed="rId4">
            <a:extLst/>
          </a:blip>
          <a:stretch>
            <a:fillRect/>
          </a:stretch>
        </p:blipFill>
        <p:spPr>
          <a:xfrm>
            <a:off x="23455571" y="91975"/>
            <a:ext cx="933018" cy="765475"/>
          </a:xfrm>
          <a:prstGeom prst="rect">
            <a:avLst/>
          </a:prstGeom>
          <a:ln w="12700">
            <a:miter lim="400000"/>
          </a:ln>
        </p:spPr>
      </p:pic>
      <p:sp>
        <p:nvSpPr>
          <p:cNvPr id="344" name="Climate changes if:…"/>
          <p:cNvSpPr txBox="1"/>
          <p:nvPr/>
        </p:nvSpPr>
        <p:spPr>
          <a:xfrm>
            <a:off x="336499" y="1150515"/>
            <a:ext cx="10492832"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latin typeface="+mn-lt"/>
                <a:ea typeface="+mn-ea"/>
                <a:cs typeface="+mn-cs"/>
                <a:sym typeface="Helvetica"/>
              </a:defRPr>
            </a:pPr>
            <a:r>
              <a:t>Climate changes if:</a:t>
            </a:r>
          </a:p>
          <a:p>
            <a:pPr marL="740832" indent="-423332">
              <a:buSzPct val="171000"/>
              <a:buChar char="•"/>
              <a:defRPr sz="4000">
                <a:latin typeface="+mn-lt"/>
                <a:ea typeface="+mn-ea"/>
                <a:cs typeface="+mn-cs"/>
                <a:sym typeface="Helvetica"/>
              </a:defRPr>
            </a:pPr>
            <a:r>
              <a:t>Solar irradiance changes</a:t>
            </a:r>
          </a:p>
          <a:p>
            <a:pPr marL="740832" indent="-423332">
              <a:buSzPct val="171000"/>
              <a:buChar char="•"/>
              <a:defRPr sz="4000">
                <a:latin typeface="+mn-lt"/>
                <a:ea typeface="+mn-ea"/>
                <a:cs typeface="+mn-cs"/>
                <a:sym typeface="Helvetica"/>
              </a:defRPr>
            </a:pPr>
            <a:r>
              <a:t>Reflected radiation(albedo) changes</a:t>
            </a:r>
          </a:p>
          <a:p>
            <a:pPr marL="740832" indent="-423332">
              <a:buSzPct val="171000"/>
              <a:buChar char="•"/>
              <a:defRPr sz="4000">
                <a:latin typeface="+mn-lt"/>
                <a:ea typeface="+mn-ea"/>
                <a:cs typeface="+mn-cs"/>
                <a:sym typeface="Helvetica"/>
              </a:defRPr>
            </a:pPr>
            <a:r>
              <a:t>Absorbed energy changes</a:t>
            </a:r>
          </a:p>
        </p:txBody>
      </p:sp>
      <p:sp>
        <p:nvSpPr>
          <p:cNvPr id="345" name="Earth's energy imbalance is the difference between the amount of solar energy absorbed by Earth and the amount of energy the planet radiates to space as heat."/>
          <p:cNvSpPr txBox="1"/>
          <p:nvPr/>
        </p:nvSpPr>
        <p:spPr>
          <a:xfrm>
            <a:off x="349810" y="3589287"/>
            <a:ext cx="9191361"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000">
                <a:latin typeface="+mn-lt"/>
                <a:ea typeface="+mn-ea"/>
                <a:cs typeface="+mn-cs"/>
                <a:sym typeface="Helvetica"/>
              </a:defRPr>
            </a:pPr>
            <a:r>
              <a:t>Earth's energy imbalance</a:t>
            </a:r>
            <a:r>
              <a:rPr sz="4000"/>
              <a:t> is the difference between the amount of solar energy absorbed by Earth and the amount of energy the planet radiates to space as heat. </a:t>
            </a:r>
          </a:p>
        </p:txBody>
      </p:sp>
      <p:sp>
        <p:nvSpPr>
          <p:cNvPr id="346" name="Longterm EEI: 0.0000001-0.0000003 W/m2…"/>
          <p:cNvSpPr txBox="1"/>
          <p:nvPr/>
        </p:nvSpPr>
        <p:spPr>
          <a:xfrm>
            <a:off x="98177" y="10245708"/>
            <a:ext cx="10969477"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740832" indent="-423332">
              <a:buSzPct val="171000"/>
              <a:buChar char="•"/>
              <a:defRPr sz="4000">
                <a:latin typeface="+mn-lt"/>
                <a:ea typeface="+mn-ea"/>
                <a:cs typeface="+mn-cs"/>
                <a:sym typeface="Helvetica"/>
              </a:defRPr>
            </a:pPr>
            <a:r>
              <a:t>Longterm EEI: 0.0000001-0.0000003 W/m</a:t>
            </a:r>
            <a:r>
              <a:rPr baseline="31999"/>
              <a:t>2</a:t>
            </a:r>
          </a:p>
          <a:p>
            <a:pPr marL="740832" indent="-423332">
              <a:buSzPct val="171000"/>
              <a:buChar char="•"/>
              <a:defRPr sz="4000">
                <a:latin typeface="+mn-lt"/>
                <a:ea typeface="+mn-ea"/>
                <a:cs typeface="+mn-cs"/>
                <a:sym typeface="Helvetica"/>
              </a:defRPr>
            </a:pPr>
            <a:r>
              <a:t>10,000 years EEI:  ±0.001 W/m</a:t>
            </a:r>
            <a:r>
              <a:rPr baseline="31999"/>
              <a:t>2</a:t>
            </a:r>
          </a:p>
        </p:txBody>
      </p:sp>
      <p:sp>
        <p:nvSpPr>
          <p:cNvPr id="347" name="A Planet far away from its Equilibrium Temperature"/>
          <p:cNvSpPr txBox="1"/>
          <p:nvPr/>
        </p:nvSpPr>
        <p:spPr>
          <a:xfrm>
            <a:off x="158699" y="68312"/>
            <a:ext cx="1352604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A Planet far away from its Equilibrium Temperature</a:t>
            </a:r>
          </a:p>
        </p:txBody>
      </p:sp>
      <p:sp>
        <p:nvSpPr>
          <p:cNvPr id="348" name="Current EEI: ~0.6 W/m2 = ~320 TeraWatt"/>
          <p:cNvSpPr txBox="1"/>
          <p:nvPr/>
        </p:nvSpPr>
        <p:spPr>
          <a:xfrm>
            <a:off x="107899" y="11569213"/>
            <a:ext cx="10492832"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740832" indent="-423332">
              <a:buSzPct val="171000"/>
              <a:buChar char="•"/>
              <a:defRPr sz="4000">
                <a:latin typeface="+mn-lt"/>
                <a:ea typeface="+mn-ea"/>
                <a:cs typeface="+mn-cs"/>
                <a:sym typeface="Helvetica"/>
              </a:defRPr>
            </a:pPr>
            <a:r>
              <a:t>Current EEI: ~0.6 W/m</a:t>
            </a:r>
            <a:r>
              <a:rPr baseline="31999"/>
              <a:t>2</a:t>
            </a:r>
            <a:r>
              <a:t> = ~320 TeraWatt</a:t>
            </a:r>
          </a:p>
        </p:txBody>
      </p:sp>
    </p:spTree>
  </p:cSld>
  <p:clrMapOvr>
    <a:masterClrMapping/>
  </p:clrMapOvr>
  <mc:AlternateContent xmlns:mc="http://schemas.openxmlformats.org/markup-compatibility/2006">
    <mc:Choice xmlns:p14="http://schemas.microsoft.com/office/powerpoint/2010/main" Requires="p14">
      <p:transition spd="fast" advClick="1" p14:dur="50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336"/>
                                        </p:tgtEl>
                                        <p:attrNameLst>
                                          <p:attrName>style.visibility</p:attrName>
                                        </p:attrNameLst>
                                      </p:cBhvr>
                                      <p:to>
                                        <p:strVal val="visible"/>
                                      </p:to>
                                    </p:set>
                                    <p:animEffect filter="fade" transition="in">
                                      <p:cBhvr>
                                        <p:cTn id="7" dur="1000"/>
                                        <p:tgtEl>
                                          <p:spTgt spid="336"/>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335"/>
                                        </p:tgtEl>
                                        <p:attrNameLst>
                                          <p:attrName>style.visibility</p:attrName>
                                        </p:attrNameLst>
                                      </p:cBhvr>
                                      <p:to>
                                        <p:strVal val="visible"/>
                                      </p:to>
                                    </p:set>
                                    <p:animEffect filter="fade" transition="in">
                                      <p:cBhvr>
                                        <p:cTn id="11" dur="1000"/>
                                        <p:tgtEl>
                                          <p:spTgt spid="335"/>
                                        </p:tgtEl>
                                      </p:cBhvr>
                                    </p:animEffect>
                                  </p:childTnLst>
                                </p:cTn>
                              </p:par>
                            </p:childTnLst>
                          </p:cTn>
                        </p:par>
                        <p:par>
                          <p:cTn id="12" fill="hold">
                            <p:stCondLst>
                              <p:cond delay="2000"/>
                            </p:stCondLst>
                            <p:childTnLst>
                              <p:par>
                                <p:cTn id="13" presetClass="entr" nodeType="afterEffect" presetID="10" grpId="3" fill="hold">
                                  <p:stCondLst>
                                    <p:cond delay="0"/>
                                  </p:stCondLst>
                                  <p:iterate type="el" backwards="0">
                                    <p:tmAbs val="0"/>
                                  </p:iterate>
                                  <p:childTnLst>
                                    <p:set>
                                      <p:cBhvr>
                                        <p:cTn id="14" fill="hold"/>
                                        <p:tgtEl>
                                          <p:spTgt spid="334"/>
                                        </p:tgtEl>
                                        <p:attrNameLst>
                                          <p:attrName>style.visibility</p:attrName>
                                        </p:attrNameLst>
                                      </p:cBhvr>
                                      <p:to>
                                        <p:strVal val="visible"/>
                                      </p:to>
                                    </p:set>
                                    <p:animEffect filter="fade" transition="in">
                                      <p:cBhvr>
                                        <p:cTn id="15" dur="1000"/>
                                        <p:tgtEl>
                                          <p:spTgt spid="334"/>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4" fill="hold">
                                  <p:stCondLst>
                                    <p:cond delay="0"/>
                                  </p:stCondLst>
                                  <p:iterate type="el" backwards="0">
                                    <p:tmAbs val="0"/>
                                  </p:iterate>
                                  <p:childTnLst>
                                    <p:set>
                                      <p:cBhvr>
                                        <p:cTn id="19" fill="hold"/>
                                        <p:tgtEl>
                                          <p:spTgt spid="344"/>
                                        </p:tgtEl>
                                        <p:attrNameLst>
                                          <p:attrName>style.visibility</p:attrName>
                                        </p:attrNameLst>
                                      </p:cBhvr>
                                      <p:to>
                                        <p:strVal val="visible"/>
                                      </p:to>
                                    </p:set>
                                    <p:animEffect filter="fade" transition="in">
                                      <p:cBhvr>
                                        <p:cTn id="20" dur="1000"/>
                                        <p:tgtEl>
                                          <p:spTgt spid="344"/>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5" fill="hold">
                                  <p:stCondLst>
                                    <p:cond delay="0"/>
                                  </p:stCondLst>
                                  <p:iterate type="el" backwards="0">
                                    <p:tmAbs val="0"/>
                                  </p:iterate>
                                  <p:childTnLst>
                                    <p:set>
                                      <p:cBhvr>
                                        <p:cTn id="24" fill="hold"/>
                                        <p:tgtEl>
                                          <p:spTgt spid="345"/>
                                        </p:tgtEl>
                                        <p:attrNameLst>
                                          <p:attrName>style.visibility</p:attrName>
                                        </p:attrNameLst>
                                      </p:cBhvr>
                                      <p:to>
                                        <p:strVal val="visible"/>
                                      </p:to>
                                    </p:set>
                                    <p:animEffect filter="fade" transition="in">
                                      <p:cBhvr>
                                        <p:cTn id="25" dur="1000"/>
                                        <p:tgtEl>
                                          <p:spTgt spid="345"/>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6" fill="hold">
                                  <p:stCondLst>
                                    <p:cond delay="0"/>
                                  </p:stCondLst>
                                  <p:iterate type="el" backwards="0">
                                    <p:tmAbs val="0"/>
                                  </p:iterate>
                                  <p:childTnLst>
                                    <p:set>
                                      <p:cBhvr>
                                        <p:cTn id="29" fill="hold"/>
                                        <p:tgtEl>
                                          <p:spTgt spid="340"/>
                                        </p:tgtEl>
                                        <p:attrNameLst>
                                          <p:attrName>style.visibility</p:attrName>
                                        </p:attrNameLst>
                                      </p:cBhvr>
                                      <p:to>
                                        <p:strVal val="visible"/>
                                      </p:to>
                                    </p:set>
                                    <p:animEffect filter="fade" transition="in">
                                      <p:cBhvr>
                                        <p:cTn id="30" dur="1000"/>
                                        <p:tgtEl>
                                          <p:spTgt spid="340"/>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7" fill="hold">
                                  <p:stCondLst>
                                    <p:cond delay="0"/>
                                  </p:stCondLst>
                                  <p:iterate type="el" backwards="0">
                                    <p:tmAbs val="0"/>
                                  </p:iterate>
                                  <p:childTnLst>
                                    <p:set>
                                      <p:cBhvr>
                                        <p:cTn id="34" fill="hold"/>
                                        <p:tgtEl>
                                          <p:spTgt spid="341"/>
                                        </p:tgtEl>
                                        <p:attrNameLst>
                                          <p:attrName>style.visibility</p:attrName>
                                        </p:attrNameLst>
                                      </p:cBhvr>
                                      <p:to>
                                        <p:strVal val="visible"/>
                                      </p:to>
                                    </p:set>
                                    <p:animEffect filter="fade" transition="in">
                                      <p:cBhvr>
                                        <p:cTn id="35" dur="1000"/>
                                        <p:tgtEl>
                                          <p:spTgt spid="341"/>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8" fill="hold">
                                  <p:stCondLst>
                                    <p:cond delay="0"/>
                                  </p:stCondLst>
                                  <p:iterate type="el" backwards="0">
                                    <p:tmAbs val="0"/>
                                  </p:iterate>
                                  <p:childTnLst>
                                    <p:set>
                                      <p:cBhvr>
                                        <p:cTn id="39" fill="hold"/>
                                        <p:tgtEl>
                                          <p:spTgt spid="346"/>
                                        </p:tgtEl>
                                        <p:attrNameLst>
                                          <p:attrName>style.visibility</p:attrName>
                                        </p:attrNameLst>
                                      </p:cBhvr>
                                      <p:to>
                                        <p:strVal val="visible"/>
                                      </p:to>
                                    </p:set>
                                    <p:animEffect filter="fade" transition="in">
                                      <p:cBhvr>
                                        <p:cTn id="40" dur="1000"/>
                                        <p:tgtEl>
                                          <p:spTgt spid="346"/>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9" fill="hold">
                                  <p:stCondLst>
                                    <p:cond delay="0"/>
                                  </p:stCondLst>
                                  <p:iterate type="el" backwards="0">
                                    <p:tmAbs val="0"/>
                                  </p:iterate>
                                  <p:childTnLst>
                                    <p:set>
                                      <p:cBhvr>
                                        <p:cTn id="44" fill="hold"/>
                                        <p:tgtEl>
                                          <p:spTgt spid="339"/>
                                        </p:tgtEl>
                                        <p:attrNameLst>
                                          <p:attrName>style.visibility</p:attrName>
                                        </p:attrNameLst>
                                      </p:cBhvr>
                                      <p:to>
                                        <p:strVal val="visible"/>
                                      </p:to>
                                    </p:set>
                                    <p:animEffect filter="fade" transition="in">
                                      <p:cBhvr>
                                        <p:cTn id="45" dur="1000"/>
                                        <p:tgtEl>
                                          <p:spTgt spid="339"/>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ID="10" grpId="10" fill="hold">
                                  <p:stCondLst>
                                    <p:cond delay="0"/>
                                  </p:stCondLst>
                                  <p:iterate type="el" backwards="0">
                                    <p:tmAbs val="0"/>
                                  </p:iterate>
                                  <p:childTnLst>
                                    <p:set>
                                      <p:cBhvr>
                                        <p:cTn id="49" fill="hold"/>
                                        <p:tgtEl>
                                          <p:spTgt spid="337"/>
                                        </p:tgtEl>
                                        <p:attrNameLst>
                                          <p:attrName>style.visibility</p:attrName>
                                        </p:attrNameLst>
                                      </p:cBhvr>
                                      <p:to>
                                        <p:strVal val="visible"/>
                                      </p:to>
                                    </p:set>
                                    <p:animEffect filter="fade" transition="in">
                                      <p:cBhvr>
                                        <p:cTn id="50" dur="1000"/>
                                        <p:tgtEl>
                                          <p:spTgt spid="337"/>
                                        </p:tgtEl>
                                      </p:cBhvr>
                                    </p:animEffect>
                                  </p:childTnLst>
                                </p:cTn>
                              </p:par>
                            </p:childTnLst>
                          </p:cTn>
                        </p:par>
                        <p:par>
                          <p:cTn id="51" fill="hold">
                            <p:stCondLst>
                              <p:cond delay="1000"/>
                            </p:stCondLst>
                            <p:childTnLst>
                              <p:par>
                                <p:cTn id="52" presetClass="entr" nodeType="afterEffect" presetID="10" grpId="11" fill="hold">
                                  <p:stCondLst>
                                    <p:cond delay="0"/>
                                  </p:stCondLst>
                                  <p:iterate type="el" backwards="0">
                                    <p:tmAbs val="0"/>
                                  </p:iterate>
                                  <p:childTnLst>
                                    <p:set>
                                      <p:cBhvr>
                                        <p:cTn id="53" fill="hold"/>
                                        <p:tgtEl>
                                          <p:spTgt spid="338"/>
                                        </p:tgtEl>
                                        <p:attrNameLst>
                                          <p:attrName>style.visibility</p:attrName>
                                        </p:attrNameLst>
                                      </p:cBhvr>
                                      <p:to>
                                        <p:strVal val="visible"/>
                                      </p:to>
                                    </p:set>
                                    <p:animEffect filter="fade" transition="in">
                                      <p:cBhvr>
                                        <p:cTn id="54" dur="1000"/>
                                        <p:tgtEl>
                                          <p:spTgt spid="338"/>
                                        </p:tgtEl>
                                      </p:cBhvr>
                                    </p:animEffect>
                                  </p:childTnLst>
                                </p:cTn>
                              </p:par>
                            </p:childTnLst>
                          </p:cTn>
                        </p:par>
                      </p:childTnLst>
                    </p:cTn>
                  </p:par>
                  <p:par>
                    <p:cTn id="55" fill="hold">
                      <p:stCondLst>
                        <p:cond delay="indefinite"/>
                      </p:stCondLst>
                      <p:childTnLst>
                        <p:par>
                          <p:cTn id="56" fill="hold">
                            <p:stCondLst>
                              <p:cond delay="0"/>
                            </p:stCondLst>
                            <p:childTnLst>
                              <p:par>
                                <p:cTn id="57" presetClass="entr" nodeType="clickEffect" presetID="10" grpId="12" fill="hold">
                                  <p:stCondLst>
                                    <p:cond delay="0"/>
                                  </p:stCondLst>
                                  <p:iterate type="el" backwards="0">
                                    <p:tmAbs val="0"/>
                                  </p:iterate>
                                  <p:childTnLst>
                                    <p:set>
                                      <p:cBhvr>
                                        <p:cTn id="58" fill="hold"/>
                                        <p:tgtEl>
                                          <p:spTgt spid="348"/>
                                        </p:tgtEl>
                                        <p:attrNameLst>
                                          <p:attrName>style.visibility</p:attrName>
                                        </p:attrNameLst>
                                      </p:cBhvr>
                                      <p:to>
                                        <p:strVal val="visible"/>
                                      </p:to>
                                    </p:set>
                                    <p:animEffect filter="fade" transition="in">
                                      <p:cBhvr>
                                        <p:cTn id="59" dur="1000"/>
                                        <p:tgtEl>
                                          <p:spTgt spid="3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8" grpId="11"/>
      <p:bldP build="whole" bldLvl="1" animBg="1" rev="0" advAuto="0" spid="335" grpId="2"/>
      <p:bldP build="whole" bldLvl="1" animBg="1" rev="0" advAuto="0" spid="345" grpId="5"/>
      <p:bldP build="whole" bldLvl="1" animBg="1" rev="0" advAuto="0" spid="341" grpId="7"/>
      <p:bldP build="whole" bldLvl="1" animBg="1" rev="0" advAuto="0" spid="339" grpId="9"/>
      <p:bldP build="whole" bldLvl="1" animBg="1" rev="0" advAuto="0" spid="337" grpId="10"/>
      <p:bldP build="whole" bldLvl="1" animBg="1" rev="0" advAuto="0" spid="348" grpId="12"/>
      <p:bldP build="whole" bldLvl="1" animBg="1" rev="0" advAuto="0" spid="334" grpId="3"/>
      <p:bldP build="whole" bldLvl="1" animBg="1" rev="0" advAuto="0" spid="340" grpId="6"/>
      <p:bldP build="whole" bldLvl="1" animBg="1" rev="0" advAuto="0" spid="344" grpId="4"/>
      <p:bldP build="whole" bldLvl="1" animBg="1" rev="0" advAuto="0" spid="346" grpId="8"/>
      <p:bldP build="whole" bldLvl="1" animBg="1" rev="0" advAuto="0" spid="336"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1006"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1007" name="Mari_Logo1.jpg" descr="Mari_Logo1.jpg"/>
          <p:cNvPicPr>
            <a:picLocks noChangeAspect="1"/>
          </p:cNvPicPr>
          <p:nvPr/>
        </p:nvPicPr>
        <p:blipFill>
          <a:blip r:embed="rId2">
            <a:extLst/>
          </a:blip>
          <a:stretch>
            <a:fillRect/>
          </a:stretch>
        </p:blipFill>
        <p:spPr>
          <a:xfrm>
            <a:off x="23455571" y="91975"/>
            <a:ext cx="933018" cy="765475"/>
          </a:xfrm>
          <a:prstGeom prst="rect">
            <a:avLst/>
          </a:prstGeom>
          <a:ln w="12700">
            <a:miter lim="400000"/>
          </a:ln>
        </p:spPr>
      </p:pic>
      <p:sp>
        <p:nvSpPr>
          <p:cNvPr id="1008" name="“Sustainable Development is a development that meets the needs of the present while safeguarding Earth’s life support systems, on which the welfare of current and future generations depends.”…"/>
          <p:cNvSpPr txBox="1"/>
          <p:nvPr/>
        </p:nvSpPr>
        <p:spPr>
          <a:xfrm>
            <a:off x="9467560" y="6830020"/>
            <a:ext cx="14614639" cy="37846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59265" indent="59265" defTabSz="655174">
              <a:defRPr sz="4800">
                <a:uFill>
                  <a:solidFill>
                    <a:srgbClr val="FFFFFF"/>
                  </a:solidFill>
                </a:uFill>
                <a:latin typeface="Helvetica Light"/>
                <a:ea typeface="Helvetica Light"/>
                <a:cs typeface="Helvetica Light"/>
                <a:sym typeface="Helvetica Light"/>
              </a:defRPr>
            </a:pPr>
            <a:r>
              <a:t>“Sustainable Development is a development that meets the needs of the present while safeguarding Earth’s life support systems, on which the welfare of current and future generations depends.” </a:t>
            </a:r>
          </a:p>
          <a:p>
            <a:pPr marR="59265" indent="59265" algn="r" defTabSz="655174">
              <a:defRPr i="1" sz="4800">
                <a:uFill>
                  <a:solidFill>
                    <a:srgbClr val="FFFFFF"/>
                  </a:solidFill>
                </a:uFill>
                <a:latin typeface="+mn-lt"/>
                <a:ea typeface="+mn-ea"/>
                <a:cs typeface="+mn-cs"/>
                <a:sym typeface="Helvetica"/>
              </a:defRPr>
            </a:pPr>
            <a:r>
              <a:t>Griggs et al. (2013)</a:t>
            </a:r>
          </a:p>
        </p:txBody>
      </p:sp>
      <p:pic>
        <p:nvPicPr>
          <p:cNvPr id="1009" name="griggs_p1.tiff" descr="griggs_p1.tiff"/>
          <p:cNvPicPr>
            <a:picLocks noChangeAspect="1"/>
          </p:cNvPicPr>
          <p:nvPr/>
        </p:nvPicPr>
        <p:blipFill>
          <a:blip r:embed="rId3">
            <a:extLst/>
          </a:blip>
          <a:stretch>
            <a:fillRect/>
          </a:stretch>
        </p:blipFill>
        <p:spPr>
          <a:xfrm>
            <a:off x="-31750" y="1238250"/>
            <a:ext cx="9534877" cy="12544050"/>
          </a:xfrm>
          <a:prstGeom prst="rect">
            <a:avLst/>
          </a:prstGeom>
          <a:ln w="12700">
            <a:miter lim="400000"/>
          </a:ln>
        </p:spPr>
      </p:pic>
      <p:sp>
        <p:nvSpPr>
          <p:cNvPr id="1010" name="&quot;Sustainable development is development that meets the needs of the present without compromising the ability of future generations to meet their own needs”.…"/>
          <p:cNvSpPr txBox="1"/>
          <p:nvPr/>
        </p:nvSpPr>
        <p:spPr>
          <a:xfrm>
            <a:off x="9467561" y="3919934"/>
            <a:ext cx="14614639" cy="304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solidFill>
                  <a:srgbClr val="252525"/>
                </a:solidFill>
                <a:latin typeface="Helvetica Light"/>
                <a:ea typeface="Helvetica Light"/>
                <a:cs typeface="Helvetica Light"/>
                <a:sym typeface="Helvetica Light"/>
              </a:defRPr>
            </a:pPr>
            <a:r>
              <a:t>"Sustainable development is development that meets the needs of the present without compromising the ability of future generations to meet their own needs”.</a:t>
            </a:r>
          </a:p>
          <a:p>
            <a:pPr algn="r">
              <a:defRPr i="1" sz="4800">
                <a:solidFill>
                  <a:srgbClr val="252525"/>
                </a:solidFill>
                <a:latin typeface="+mn-lt"/>
                <a:ea typeface="+mn-ea"/>
                <a:cs typeface="+mn-cs"/>
                <a:sym typeface="Helvetica"/>
              </a:defRPr>
            </a:pPr>
            <a:r>
              <a:t>WCED (1987)</a:t>
            </a:r>
          </a:p>
        </p:txBody>
      </p:sp>
      <p:sp>
        <p:nvSpPr>
          <p:cNvPr id="1011" name="Purpose of economy is to increase human wealth;…"/>
          <p:cNvSpPr txBox="1"/>
          <p:nvPr/>
        </p:nvSpPr>
        <p:spPr>
          <a:xfrm>
            <a:off x="9154527" y="1277738"/>
            <a:ext cx="14762574" cy="231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25500" indent="-508000">
              <a:buSzPct val="171000"/>
              <a:buChar char="-"/>
              <a:defRPr sz="4800">
                <a:solidFill>
                  <a:srgbClr val="252525"/>
                </a:solidFill>
                <a:latin typeface="Helvetica Light"/>
                <a:ea typeface="Helvetica Light"/>
                <a:cs typeface="Helvetica Light"/>
                <a:sym typeface="Helvetica Light"/>
              </a:defRPr>
            </a:pPr>
            <a:r>
              <a:t>Purpose of economy is to increase human wealth;</a:t>
            </a:r>
          </a:p>
          <a:p>
            <a:pPr marL="825500" indent="-508000">
              <a:buSzPct val="171000"/>
              <a:buChar char="-"/>
              <a:defRPr sz="4800">
                <a:solidFill>
                  <a:srgbClr val="252525"/>
                </a:solidFill>
                <a:latin typeface="Helvetica Light"/>
                <a:ea typeface="Helvetica Light"/>
                <a:cs typeface="Helvetica Light"/>
                <a:sym typeface="Helvetica Light"/>
              </a:defRPr>
            </a:pPr>
            <a:r>
              <a:t>Earth and its natural wealth is basically infinite.</a:t>
            </a:r>
          </a:p>
          <a:p>
            <a:pPr algn="r">
              <a:defRPr i="1" sz="4800">
                <a:solidFill>
                  <a:srgbClr val="252525"/>
                </a:solidFill>
                <a:latin typeface="+mn-lt"/>
                <a:ea typeface="+mn-ea"/>
                <a:cs typeface="+mn-cs"/>
                <a:sym typeface="Helvetica"/>
              </a:defRPr>
            </a:pPr>
            <a:r>
              <a:t>Smith (1776)</a:t>
            </a:r>
          </a:p>
        </p:txBody>
      </p:sp>
      <p:pic>
        <p:nvPicPr>
          <p:cNvPr id="1012" name="e4h.png" descr="e4h.png"/>
          <p:cNvPicPr>
            <a:picLocks noChangeAspect="1"/>
          </p:cNvPicPr>
          <p:nvPr/>
        </p:nvPicPr>
        <p:blipFill>
          <a:blip r:embed="rId4">
            <a:extLst/>
          </a:blip>
          <a:stretch>
            <a:fillRect/>
          </a:stretch>
        </p:blipFill>
        <p:spPr>
          <a:xfrm>
            <a:off x="171481" y="1765179"/>
            <a:ext cx="9126837" cy="9080742"/>
          </a:xfrm>
          <a:prstGeom prst="rect">
            <a:avLst/>
          </a:prstGeom>
          <a:ln w="12700">
            <a:miter lim="400000"/>
          </a:ln>
        </p:spPr>
      </p:pic>
      <p:sp>
        <p:nvSpPr>
          <p:cNvPr id="1013" name="A supply system (“economy”) that meets the needs of the present while safeguarding Earth’s life support systems, on which the welfare of current and future generations of all life including humans depends."/>
          <p:cNvSpPr txBox="1"/>
          <p:nvPr/>
        </p:nvSpPr>
        <p:spPr>
          <a:xfrm>
            <a:off x="704560" y="10970220"/>
            <a:ext cx="23268102" cy="2311401"/>
          </a:xfrm>
          <a:prstGeom prst="rect">
            <a:avLst/>
          </a:prstGeom>
          <a:solidFill>
            <a:srgbClr val="52575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59265" indent="59265" defTabSz="655174">
              <a:defRPr sz="4800">
                <a:solidFill>
                  <a:srgbClr val="FFFFFF"/>
                </a:solidFill>
                <a:uFill>
                  <a:solidFill>
                    <a:srgbClr val="FFFFFF"/>
                  </a:solidFill>
                </a:uFill>
                <a:latin typeface="Helvetica Light"/>
                <a:ea typeface="Helvetica Light"/>
                <a:cs typeface="Helvetica Light"/>
                <a:sym typeface="Helvetica Light"/>
              </a:defRPr>
            </a:lvl1pPr>
          </a:lstStyle>
          <a:p>
            <a:pPr/>
            <a:r>
              <a:t>A supply system (“economy”) that meets the needs of the present while safeguarding Earth’s life support systems, on which the welfare of current and future generations of all life including humans depends. </a:t>
            </a:r>
          </a:p>
        </p:txBody>
      </p:sp>
      <p:sp>
        <p:nvSpPr>
          <p:cNvPr id="1014" name="Transforming the Virus into the Healer: A new Ethos and a new Economy"/>
          <p:cNvSpPr txBox="1"/>
          <p:nvPr/>
        </p:nvSpPr>
        <p:spPr>
          <a:xfrm>
            <a:off x="158700" y="68312"/>
            <a:ext cx="1936671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Transforming the Virus into the Healer: A new Ethos and a new Economy</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10" grpId="1" fill="hold">
                                  <p:stCondLst>
                                    <p:cond delay="0"/>
                                  </p:stCondLst>
                                  <p:iterate type="el" backwards="0">
                                    <p:tmAbs val="0"/>
                                  </p:iterate>
                                  <p:childTnLst>
                                    <p:animEffect filter="fade" transition="out">
                                      <p:cBhvr>
                                        <p:cTn id="6" dur="1000" fill="hold"/>
                                        <p:tgtEl>
                                          <p:spTgt spid="1009"/>
                                        </p:tgtEl>
                                      </p:cBhvr>
                                    </p:animEffect>
                                    <p:set>
                                      <p:cBhvr>
                                        <p:cTn id="7" fill="hold">
                                          <p:stCondLst>
                                            <p:cond delay="999"/>
                                          </p:stCondLst>
                                        </p:cTn>
                                        <p:tgtEl>
                                          <p:spTgt spid="1009"/>
                                        </p:tgtEl>
                                        <p:attrNameLst>
                                          <p:attrName>style.visibility</p:attrName>
                                        </p:attrNameLst>
                                      </p:cBhvr>
                                      <p:to>
                                        <p:strVal val="hidden"/>
                                      </p:to>
                                    </p:se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1012"/>
                                        </p:tgtEl>
                                        <p:attrNameLst>
                                          <p:attrName>style.visibility</p:attrName>
                                        </p:attrNameLst>
                                      </p:cBhvr>
                                      <p:to>
                                        <p:strVal val="visible"/>
                                      </p:to>
                                    </p:set>
                                    <p:animEffect filter="fade" transition="in">
                                      <p:cBhvr>
                                        <p:cTn id="11" dur="1000"/>
                                        <p:tgtEl>
                                          <p:spTgt spid="1012"/>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1013"/>
                                        </p:tgtEl>
                                        <p:attrNameLst>
                                          <p:attrName>style.visibility</p:attrName>
                                        </p:attrNameLst>
                                      </p:cBhvr>
                                      <p:to>
                                        <p:strVal val="visible"/>
                                      </p:to>
                                    </p:set>
                                    <p:animEffect filter="fade" transition="in">
                                      <p:cBhvr>
                                        <p:cTn id="16" dur="1000"/>
                                        <p:tgtEl>
                                          <p:spTgt spid="10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09" grpId="1"/>
      <p:bldP build="whole" bldLvl="1" animBg="1" rev="0" advAuto="0" spid="1012" grpId="2"/>
      <p:bldP build="whole" bldLvl="1" animBg="1" rev="0" advAuto="0" spid="1013" grpId="3"/>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grpSp>
        <p:nvGrpSpPr>
          <p:cNvPr id="364" name="Group"/>
          <p:cNvGrpSpPr/>
          <p:nvPr/>
        </p:nvGrpSpPr>
        <p:grpSpPr>
          <a:xfrm>
            <a:off x="1168562" y="3289577"/>
            <a:ext cx="9951716" cy="6062790"/>
            <a:chOff x="0" y="-1"/>
            <a:chExt cx="9951715" cy="6062788"/>
          </a:xfrm>
        </p:grpSpPr>
        <p:sp>
          <p:nvSpPr>
            <p:cNvPr id="350" name="10-10-10-9"/>
            <p:cNvSpPr txBox="1"/>
            <p:nvPr/>
          </p:nvSpPr>
          <p:spPr>
            <a:xfrm>
              <a:off x="2440111" y="-2"/>
              <a:ext cx="3980574" cy="1231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7400">
                  <a:latin typeface="+mn-lt"/>
                  <a:ea typeface="+mn-ea"/>
                  <a:cs typeface="+mn-cs"/>
                  <a:sym typeface="Helvetica"/>
                </a:defRPr>
              </a:pPr>
              <a:r>
                <a:t>10</a:t>
              </a:r>
              <a:r>
                <a:rPr baseline="31999"/>
                <a:t>-10</a:t>
              </a:r>
              <a:r>
                <a:t>-10</a:t>
              </a:r>
              <a:r>
                <a:rPr baseline="31999"/>
                <a:t>-9</a:t>
              </a:r>
            </a:p>
          </p:txBody>
        </p:sp>
        <p:grpSp>
          <p:nvGrpSpPr>
            <p:cNvPr id="363" name="Group"/>
            <p:cNvGrpSpPr/>
            <p:nvPr/>
          </p:nvGrpSpPr>
          <p:grpSpPr>
            <a:xfrm>
              <a:off x="0" y="353957"/>
              <a:ext cx="9951716" cy="5708831"/>
              <a:chOff x="0" y="-1"/>
              <a:chExt cx="9951715" cy="5708830"/>
            </a:xfrm>
          </p:grpSpPr>
          <p:grpSp>
            <p:nvGrpSpPr>
              <p:cNvPr id="361" name="Group"/>
              <p:cNvGrpSpPr/>
              <p:nvPr/>
            </p:nvGrpSpPr>
            <p:grpSpPr>
              <a:xfrm>
                <a:off x="0" y="-2"/>
                <a:ext cx="9951716" cy="5708832"/>
                <a:chOff x="0" y="-1"/>
                <a:chExt cx="9951715" cy="5708830"/>
              </a:xfrm>
            </p:grpSpPr>
            <p:pic>
              <p:nvPicPr>
                <p:cNvPr id="351" name="Society Economy Environment2_8.jpg" descr="Society Economy Environment2_8.jpg"/>
                <p:cNvPicPr>
                  <a:picLocks noChangeAspect="1"/>
                </p:cNvPicPr>
                <p:nvPr/>
              </p:nvPicPr>
              <p:blipFill>
                <a:blip r:embed="rId2">
                  <a:extLst/>
                </a:blip>
                <a:stretch>
                  <a:fillRect/>
                </a:stretch>
              </p:blipFill>
              <p:spPr>
                <a:xfrm>
                  <a:off x="4089297" y="1209746"/>
                  <a:ext cx="1836103" cy="1774234"/>
                </a:xfrm>
                <a:prstGeom prst="rect">
                  <a:avLst/>
                </a:prstGeom>
                <a:ln w="12700" cap="flat">
                  <a:noFill/>
                  <a:miter lim="400000"/>
                </a:ln>
                <a:effectLst/>
              </p:spPr>
            </p:pic>
            <p:sp>
              <p:nvSpPr>
                <p:cNvPr id="352" name="Triangle"/>
                <p:cNvSpPr/>
                <p:nvPr/>
              </p:nvSpPr>
              <p:spPr>
                <a:xfrm>
                  <a:off x="3911601" y="2926544"/>
                  <a:ext cx="1016003" cy="1016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gradFill flip="none" rotWithShape="1">
                  <a:gsLst>
                    <a:gs pos="0">
                      <a:schemeClr val="accent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353" name="Arrow"/>
                <p:cNvSpPr/>
                <p:nvPr/>
              </p:nvSpPr>
              <p:spPr>
                <a:xfrm rot="5400000">
                  <a:off x="399326" y="672604"/>
                  <a:ext cx="1774234" cy="2572887"/>
                </a:xfrm>
                <a:prstGeom prst="rightArrow">
                  <a:avLst>
                    <a:gd name="adj1" fmla="val 32000"/>
                    <a:gd name="adj2" fmla="val 45811"/>
                  </a:avLst>
                </a:prstGeom>
                <a:gradFill flip="none" rotWithShape="1">
                  <a:gsLst>
                    <a:gs pos="0">
                      <a:schemeClr val="accent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354" name="Arrow"/>
                <p:cNvSpPr/>
                <p:nvPr/>
              </p:nvSpPr>
              <p:spPr>
                <a:xfrm rot="16200000">
                  <a:off x="6673129" y="785020"/>
                  <a:ext cx="1774233" cy="2572887"/>
                </a:xfrm>
                <a:prstGeom prst="rightArrow">
                  <a:avLst>
                    <a:gd name="adj1" fmla="val 32000"/>
                    <a:gd name="adj2" fmla="val 45811"/>
                  </a:avLst>
                </a:prstGeom>
                <a:gradFill flip="none" rotWithShape="1">
                  <a:gsLst>
                    <a:gs pos="0">
                      <a:schemeClr val="accent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355" name="Arrow"/>
                <p:cNvSpPr/>
                <p:nvPr/>
              </p:nvSpPr>
              <p:spPr>
                <a:xfrm rot="5400000">
                  <a:off x="7052244" y="3318784"/>
                  <a:ext cx="1016003" cy="231522"/>
                </a:xfrm>
                <a:prstGeom prst="rightArrow">
                  <a:avLst>
                    <a:gd name="adj1" fmla="val 32000"/>
                    <a:gd name="adj2" fmla="val 273209"/>
                  </a:avLst>
                </a:prstGeom>
                <a:gradFill flip="none" rotWithShape="1">
                  <a:gsLst>
                    <a:gs pos="0">
                      <a:schemeClr val="accent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356" name="Incoming…"/>
                <p:cNvSpPr txBox="1"/>
                <p:nvPr/>
              </p:nvSpPr>
              <p:spPr>
                <a:xfrm>
                  <a:off x="442190" y="-2"/>
                  <a:ext cx="1688506"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000">
                      <a:latin typeface="+mn-lt"/>
                      <a:ea typeface="+mn-ea"/>
                      <a:cs typeface="+mn-cs"/>
                      <a:sym typeface="Helvetica"/>
                    </a:defRPr>
                  </a:pPr>
                  <a:r>
                    <a:t>Incoming </a:t>
                  </a:r>
                </a:p>
                <a:p>
                  <a:pPr>
                    <a:defRPr sz="3000">
                      <a:latin typeface="+mn-lt"/>
                      <a:ea typeface="+mn-ea"/>
                      <a:cs typeface="+mn-cs"/>
                      <a:sym typeface="Helvetica"/>
                    </a:defRPr>
                  </a:pPr>
                  <a:r>
                    <a:t>Solar</a:t>
                  </a:r>
                </a:p>
              </p:txBody>
            </p:sp>
            <p:sp>
              <p:nvSpPr>
                <p:cNvPr id="357" name="Outgoing Radiation"/>
                <p:cNvSpPr txBox="1"/>
                <p:nvPr/>
              </p:nvSpPr>
              <p:spPr>
                <a:xfrm>
                  <a:off x="6587999" y="63499"/>
                  <a:ext cx="1944491"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000">
                      <a:latin typeface="+mn-lt"/>
                      <a:ea typeface="+mn-ea"/>
                      <a:cs typeface="+mn-cs"/>
                      <a:sym typeface="Helvetica"/>
                    </a:defRPr>
                  </a:lvl1pPr>
                </a:lstStyle>
                <a:p>
                  <a:pPr/>
                  <a:r>
                    <a:t>Outgoing Radiation</a:t>
                  </a:r>
                </a:p>
              </p:txBody>
            </p:sp>
            <p:sp>
              <p:nvSpPr>
                <p:cNvPr id="358" name="Last 200 Million years"/>
                <p:cNvSpPr txBox="1"/>
                <p:nvPr/>
              </p:nvSpPr>
              <p:spPr>
                <a:xfrm>
                  <a:off x="1972591" y="4997629"/>
                  <a:ext cx="5334103"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4000">
                      <a:latin typeface="+mn-lt"/>
                      <a:ea typeface="+mn-ea"/>
                      <a:cs typeface="+mn-cs"/>
                      <a:sym typeface="Helvetica"/>
                    </a:defRPr>
                  </a:lvl1pPr>
                </a:lstStyle>
                <a:p>
                  <a:pPr/>
                  <a:r>
                    <a:t>Last 200 Million years</a:t>
                  </a:r>
                </a:p>
              </p:txBody>
            </p:sp>
            <p:sp>
              <p:nvSpPr>
                <p:cNvPr id="359" name="Imbalance on the order of 10-10-10-9"/>
                <p:cNvSpPr txBox="1"/>
                <p:nvPr/>
              </p:nvSpPr>
              <p:spPr>
                <a:xfrm>
                  <a:off x="568199" y="4375563"/>
                  <a:ext cx="8002097"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600">
                      <a:latin typeface="+mn-lt"/>
                      <a:ea typeface="+mn-ea"/>
                      <a:cs typeface="+mn-cs"/>
                      <a:sym typeface="Helvetica"/>
                    </a:defRPr>
                  </a:pPr>
                  <a:r>
                    <a:t>Imbalance on the order of 10</a:t>
                  </a:r>
                  <a:r>
                    <a:rPr baseline="31999"/>
                    <a:t>-10</a:t>
                  </a:r>
                  <a:r>
                    <a:t>-10</a:t>
                  </a:r>
                  <a:r>
                    <a:rPr baseline="31999"/>
                    <a:t>-9</a:t>
                  </a:r>
                </a:p>
              </p:txBody>
            </p:sp>
            <p:sp>
              <p:nvSpPr>
                <p:cNvPr id="360" name="Storage in fossil fuels"/>
                <p:cNvSpPr txBox="1"/>
                <p:nvPr/>
              </p:nvSpPr>
              <p:spPr>
                <a:xfrm>
                  <a:off x="6156199" y="3728394"/>
                  <a:ext cx="3795517"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000">
                      <a:latin typeface="+mn-lt"/>
                      <a:ea typeface="+mn-ea"/>
                      <a:cs typeface="+mn-cs"/>
                      <a:sym typeface="Helvetica"/>
                    </a:defRPr>
                  </a:lvl1pPr>
                </a:lstStyle>
                <a:p>
                  <a:pPr/>
                  <a:r>
                    <a:t>Storage in fossil fuels</a:t>
                  </a:r>
                </a:p>
              </p:txBody>
            </p:sp>
          </p:grpSp>
          <p:sp>
            <p:nvSpPr>
              <p:cNvPr id="362" name="Line"/>
              <p:cNvSpPr/>
              <p:nvPr/>
            </p:nvSpPr>
            <p:spPr>
              <a:xfrm>
                <a:off x="1245082" y="2881741"/>
                <a:ext cx="6349039" cy="110825"/>
              </a:xfrm>
              <a:prstGeom prst="line">
                <a:avLst/>
              </a:prstGeom>
              <a:noFill/>
              <a:ln w="50800" cap="flat">
                <a:solidFill>
                  <a:srgbClr val="000000"/>
                </a:solidFill>
                <a:prstDash val="solid"/>
                <a:miter lim="400000"/>
              </a:ln>
              <a:effectLst/>
            </p:spPr>
            <p:txBody>
              <a:bodyPr wrap="square" lIns="45718" tIns="45718" rIns="45718" bIns="45718" numCol="1" anchor="t">
                <a:noAutofit/>
              </a:bodyPr>
              <a:lstStyle/>
              <a:p>
                <a:pPr/>
              </a:p>
            </p:txBody>
          </p:sp>
        </p:grpSp>
      </p:grpSp>
      <p:grpSp>
        <p:nvGrpSpPr>
          <p:cNvPr id="378" name="Group"/>
          <p:cNvGrpSpPr/>
          <p:nvPr/>
        </p:nvGrpSpPr>
        <p:grpSpPr>
          <a:xfrm>
            <a:off x="1181099" y="3314978"/>
            <a:ext cx="10586715" cy="6011987"/>
            <a:chOff x="0" y="-1"/>
            <a:chExt cx="10586713" cy="6011987"/>
          </a:xfrm>
        </p:grpSpPr>
        <p:grpSp>
          <p:nvGrpSpPr>
            <p:cNvPr id="375" name="Group"/>
            <p:cNvGrpSpPr/>
            <p:nvPr/>
          </p:nvGrpSpPr>
          <p:grpSpPr>
            <a:xfrm>
              <a:off x="-1" y="163456"/>
              <a:ext cx="10586715" cy="5848530"/>
              <a:chOff x="0" y="0"/>
              <a:chExt cx="10586713" cy="5848528"/>
            </a:xfrm>
          </p:grpSpPr>
          <p:pic>
            <p:nvPicPr>
              <p:cNvPr id="365" name="Society Economy Environment2_8.jpg" descr="Society Economy Environment2_8.jpg"/>
              <p:cNvPicPr>
                <a:picLocks noChangeAspect="1"/>
              </p:cNvPicPr>
              <p:nvPr/>
            </p:nvPicPr>
            <p:blipFill>
              <a:blip r:embed="rId2">
                <a:extLst/>
              </a:blip>
              <a:stretch>
                <a:fillRect/>
              </a:stretch>
            </p:blipFill>
            <p:spPr>
              <a:xfrm>
                <a:off x="4801092" y="1501846"/>
                <a:ext cx="1836102" cy="1774233"/>
              </a:xfrm>
              <a:prstGeom prst="rect">
                <a:avLst/>
              </a:prstGeom>
              <a:ln w="12700" cap="flat">
                <a:noFill/>
                <a:miter lim="400000"/>
              </a:ln>
              <a:effectLst/>
            </p:spPr>
          </p:pic>
          <p:sp>
            <p:nvSpPr>
              <p:cNvPr id="366" name="Triangle"/>
              <p:cNvSpPr/>
              <p:nvPr/>
            </p:nvSpPr>
            <p:spPr>
              <a:xfrm>
                <a:off x="3911600" y="3066243"/>
                <a:ext cx="1016003" cy="1016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gradFill flip="none" rotWithShape="1">
                <a:gsLst>
                  <a:gs pos="0">
                    <a:schemeClr val="accent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367" name="Arrow"/>
              <p:cNvSpPr/>
              <p:nvPr/>
            </p:nvSpPr>
            <p:spPr>
              <a:xfrm rot="5400000">
                <a:off x="399327" y="634504"/>
                <a:ext cx="1774232" cy="2572887"/>
              </a:xfrm>
              <a:prstGeom prst="rightArrow">
                <a:avLst>
                  <a:gd name="adj1" fmla="val 32000"/>
                  <a:gd name="adj2" fmla="val 45811"/>
                </a:avLst>
              </a:prstGeom>
              <a:gradFill flip="none" rotWithShape="1">
                <a:gsLst>
                  <a:gs pos="0">
                    <a:schemeClr val="accent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368" name="Arrow"/>
              <p:cNvSpPr/>
              <p:nvPr/>
            </p:nvSpPr>
            <p:spPr>
              <a:xfrm rot="16200000">
                <a:off x="6673128" y="1140619"/>
                <a:ext cx="1774233" cy="2572887"/>
              </a:xfrm>
              <a:prstGeom prst="rightArrow">
                <a:avLst>
                  <a:gd name="adj1" fmla="val 32000"/>
                  <a:gd name="adj2" fmla="val 45811"/>
                </a:avLst>
              </a:prstGeom>
              <a:gradFill flip="none" rotWithShape="1">
                <a:gsLst>
                  <a:gs pos="0">
                    <a:schemeClr val="accent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369" name="Arrow"/>
              <p:cNvSpPr/>
              <p:nvPr/>
            </p:nvSpPr>
            <p:spPr>
              <a:xfrm rot="5400000">
                <a:off x="7110286" y="3552840"/>
                <a:ext cx="1016002" cy="500008"/>
              </a:xfrm>
              <a:prstGeom prst="rightArrow">
                <a:avLst>
                  <a:gd name="adj1" fmla="val 32000"/>
                  <a:gd name="adj2" fmla="val 126505"/>
                </a:avLst>
              </a:prstGeom>
              <a:gradFill flip="none" rotWithShape="1">
                <a:gsLst>
                  <a:gs pos="0">
                    <a:schemeClr val="accent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370" name="Incoming…"/>
              <p:cNvSpPr txBox="1"/>
              <p:nvPr/>
            </p:nvSpPr>
            <p:spPr>
              <a:xfrm>
                <a:off x="442190" y="-1"/>
                <a:ext cx="1688506"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000">
                    <a:latin typeface="+mn-lt"/>
                    <a:ea typeface="+mn-ea"/>
                    <a:cs typeface="+mn-cs"/>
                    <a:sym typeface="Helvetica"/>
                  </a:defRPr>
                </a:pPr>
                <a:r>
                  <a:t>Incoming </a:t>
                </a:r>
              </a:p>
              <a:p>
                <a:pPr>
                  <a:defRPr sz="3000">
                    <a:latin typeface="+mn-lt"/>
                    <a:ea typeface="+mn-ea"/>
                    <a:cs typeface="+mn-cs"/>
                    <a:sym typeface="Helvetica"/>
                  </a:defRPr>
                </a:pPr>
                <a:r>
                  <a:t>Solar</a:t>
                </a:r>
              </a:p>
            </p:txBody>
          </p:sp>
          <p:sp>
            <p:nvSpPr>
              <p:cNvPr id="371" name="Outgoing Radiation"/>
              <p:cNvSpPr txBox="1"/>
              <p:nvPr/>
            </p:nvSpPr>
            <p:spPr>
              <a:xfrm>
                <a:off x="6587998" y="203199"/>
                <a:ext cx="1944491"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000">
                    <a:latin typeface="+mn-lt"/>
                    <a:ea typeface="+mn-ea"/>
                    <a:cs typeface="+mn-cs"/>
                    <a:sym typeface="Helvetica"/>
                  </a:defRPr>
                </a:lvl1pPr>
              </a:lstStyle>
              <a:p>
                <a:pPr/>
                <a:r>
                  <a:t>Outgoing Radiation</a:t>
                </a:r>
              </a:p>
            </p:txBody>
          </p:sp>
          <p:sp>
            <p:nvSpPr>
              <p:cNvPr id="372" name="Last 70 years"/>
              <p:cNvSpPr txBox="1"/>
              <p:nvPr/>
            </p:nvSpPr>
            <p:spPr>
              <a:xfrm>
                <a:off x="3013991" y="5137327"/>
                <a:ext cx="5334102"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4000">
                    <a:latin typeface="+mn-lt"/>
                    <a:ea typeface="+mn-ea"/>
                    <a:cs typeface="+mn-cs"/>
                    <a:sym typeface="Helvetica"/>
                  </a:defRPr>
                </a:lvl1pPr>
              </a:lstStyle>
              <a:p>
                <a:pPr/>
                <a:r>
                  <a:t>Last 70 years</a:t>
                </a:r>
              </a:p>
            </p:txBody>
          </p:sp>
          <p:sp>
            <p:nvSpPr>
              <p:cNvPr id="373" name="Imbalance on the order of 3x10-3"/>
              <p:cNvSpPr txBox="1"/>
              <p:nvPr/>
            </p:nvSpPr>
            <p:spPr>
              <a:xfrm>
                <a:off x="568199" y="4566061"/>
                <a:ext cx="6969128"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600">
                    <a:latin typeface="+mn-lt"/>
                    <a:ea typeface="+mn-ea"/>
                    <a:cs typeface="+mn-cs"/>
                    <a:sym typeface="Helvetica"/>
                  </a:defRPr>
                </a:pPr>
                <a:r>
                  <a:t>Imbalance on the order of 3x10</a:t>
                </a:r>
                <a:r>
                  <a:rPr baseline="31999"/>
                  <a:t>-3</a:t>
                </a:r>
              </a:p>
            </p:txBody>
          </p:sp>
          <p:sp>
            <p:nvSpPr>
              <p:cNvPr id="374" name="Storage in heat"/>
              <p:cNvSpPr txBox="1"/>
              <p:nvPr/>
            </p:nvSpPr>
            <p:spPr>
              <a:xfrm>
                <a:off x="6791198" y="4198293"/>
                <a:ext cx="3795516"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000">
                    <a:latin typeface="+mn-lt"/>
                    <a:ea typeface="+mn-ea"/>
                    <a:cs typeface="+mn-cs"/>
                    <a:sym typeface="Helvetica"/>
                  </a:defRPr>
                </a:lvl1pPr>
              </a:lstStyle>
              <a:p>
                <a:pPr/>
                <a:r>
                  <a:t>Storage in heat</a:t>
                </a:r>
              </a:p>
            </p:txBody>
          </p:sp>
        </p:grpSp>
        <p:sp>
          <p:nvSpPr>
            <p:cNvPr id="376" name="Line"/>
            <p:cNvSpPr/>
            <p:nvPr/>
          </p:nvSpPr>
          <p:spPr>
            <a:xfrm>
              <a:off x="1243980" y="2963591"/>
              <a:ext cx="6325841" cy="553441"/>
            </a:xfrm>
            <a:prstGeom prst="line">
              <a:avLst/>
            </a:prstGeom>
            <a:noFill/>
            <a:ln w="50800" cap="flat">
              <a:solidFill>
                <a:srgbClr val="000000"/>
              </a:solidFill>
              <a:prstDash val="solid"/>
              <a:miter lim="400000"/>
            </a:ln>
            <a:effectLst/>
          </p:spPr>
          <p:txBody>
            <a:bodyPr wrap="square" lIns="45718" tIns="45718" rIns="45718" bIns="45718" numCol="1" anchor="t">
              <a:noAutofit/>
            </a:bodyPr>
            <a:lstStyle/>
            <a:p>
              <a:pPr/>
            </a:p>
          </p:txBody>
        </p:sp>
        <p:sp>
          <p:nvSpPr>
            <p:cNvPr id="377" name="3x10-3"/>
            <p:cNvSpPr txBox="1"/>
            <p:nvPr/>
          </p:nvSpPr>
          <p:spPr>
            <a:xfrm>
              <a:off x="3653710" y="-2"/>
              <a:ext cx="2709305" cy="1231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7400">
                  <a:latin typeface="+mn-lt"/>
                  <a:ea typeface="+mn-ea"/>
                  <a:cs typeface="+mn-cs"/>
                  <a:sym typeface="Helvetica"/>
                </a:defRPr>
              </a:pPr>
              <a:r>
                <a:t>3x10</a:t>
              </a:r>
              <a:r>
                <a:rPr baseline="31999"/>
                <a:t>-3</a:t>
              </a:r>
            </a:p>
          </p:txBody>
        </p:sp>
      </p:grpSp>
      <p:sp>
        <p:nvSpPr>
          <p:cNvPr id="379" name="Total energy storage in 200 Myrs:…"/>
          <p:cNvSpPr txBox="1"/>
          <p:nvPr/>
        </p:nvSpPr>
        <p:spPr>
          <a:xfrm>
            <a:off x="1905669" y="10845799"/>
            <a:ext cx="7766299"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4000">
                <a:latin typeface="+mn-lt"/>
                <a:ea typeface="+mn-ea"/>
                <a:cs typeface="+mn-cs"/>
                <a:sym typeface="Helvetica"/>
              </a:defRPr>
            </a:pPr>
            <a:r>
              <a:t>Total energy storage in 200 Myrs: </a:t>
            </a:r>
          </a:p>
          <a:p>
            <a:pPr algn="ctr">
              <a:defRPr sz="4000">
                <a:latin typeface="+mn-lt"/>
                <a:ea typeface="+mn-ea"/>
                <a:cs typeface="+mn-cs"/>
                <a:sym typeface="Helvetica"/>
              </a:defRPr>
            </a:pPr>
            <a:r>
              <a:t>Order 100-1000 ZetaJoules</a:t>
            </a:r>
          </a:p>
        </p:txBody>
      </p:sp>
      <p:sp>
        <p:nvSpPr>
          <p:cNvPr id="380" name="Total energy storage per century:…"/>
          <p:cNvSpPr txBox="1"/>
          <p:nvPr/>
        </p:nvSpPr>
        <p:spPr>
          <a:xfrm>
            <a:off x="14326269" y="10845799"/>
            <a:ext cx="7681963"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4000">
                <a:latin typeface="+mn-lt"/>
                <a:ea typeface="+mn-ea"/>
                <a:cs typeface="+mn-cs"/>
                <a:sym typeface="Helvetica"/>
              </a:defRPr>
            </a:pPr>
            <a:r>
              <a:t>Total energy storage per century: </a:t>
            </a:r>
          </a:p>
          <a:p>
            <a:pPr algn="ctr">
              <a:defRPr sz="4000">
                <a:latin typeface="+mn-lt"/>
                <a:ea typeface="+mn-ea"/>
                <a:cs typeface="+mn-cs"/>
                <a:sym typeface="Helvetica"/>
              </a:defRPr>
            </a:pPr>
            <a:r>
              <a:t>Order 1000 ZetaJoules</a:t>
            </a:r>
          </a:p>
        </p:txBody>
      </p:sp>
      <p:sp>
        <p:nvSpPr>
          <p:cNvPr id="381"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382" name="Mari_Logo1.jpg" descr="Mari_Logo1.jpg"/>
          <p:cNvPicPr>
            <a:picLocks noChangeAspect="1"/>
          </p:cNvPicPr>
          <p:nvPr/>
        </p:nvPicPr>
        <p:blipFill>
          <a:blip r:embed="rId3">
            <a:extLst/>
          </a:blip>
          <a:stretch>
            <a:fillRect/>
          </a:stretch>
        </p:blipFill>
        <p:spPr>
          <a:xfrm>
            <a:off x="23455571" y="91975"/>
            <a:ext cx="933018" cy="765475"/>
          </a:xfrm>
          <a:prstGeom prst="rect">
            <a:avLst/>
          </a:prstGeom>
          <a:ln w="12700">
            <a:miter lim="400000"/>
          </a:ln>
        </p:spPr>
      </p:pic>
      <p:sp>
        <p:nvSpPr>
          <p:cNvPr id="383" name="The Earth’s Energy Imbalance increased by a factor of 106 to 107!"/>
          <p:cNvSpPr txBox="1"/>
          <p:nvPr/>
        </p:nvSpPr>
        <p:spPr>
          <a:xfrm>
            <a:off x="1079213" y="2146299"/>
            <a:ext cx="22225572" cy="10160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6000">
                <a:solidFill>
                  <a:srgbClr val="FFFFFF"/>
                </a:solidFill>
                <a:latin typeface="+mn-lt"/>
                <a:ea typeface="+mn-ea"/>
                <a:cs typeface="+mn-cs"/>
                <a:sym typeface="Helvetica"/>
              </a:defRPr>
            </a:pPr>
            <a:r>
              <a:t>The Earth’s Energy Imbalance increased by a factor of 10</a:t>
            </a:r>
            <a:r>
              <a:rPr baseline="31999"/>
              <a:t>6</a:t>
            </a:r>
            <a:r>
              <a:t> to 10</a:t>
            </a:r>
            <a:r>
              <a:rPr baseline="31999"/>
              <a:t>7</a:t>
            </a:r>
            <a:r>
              <a:t>!</a:t>
            </a:r>
          </a:p>
        </p:txBody>
      </p:sp>
      <p:sp>
        <p:nvSpPr>
          <p:cNvPr id="384" name="Earth’s Energy Imbalance"/>
          <p:cNvSpPr txBox="1"/>
          <p:nvPr/>
        </p:nvSpPr>
        <p:spPr>
          <a:xfrm>
            <a:off x="184100" y="1180819"/>
            <a:ext cx="694701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Earth’s Energy Imbalance</a:t>
            </a:r>
          </a:p>
        </p:txBody>
      </p:sp>
      <p:sp>
        <p:nvSpPr>
          <p:cNvPr id="385" name="Earth Energy Imbalance off Scale"/>
          <p:cNvSpPr txBox="1"/>
          <p:nvPr/>
        </p:nvSpPr>
        <p:spPr>
          <a:xfrm>
            <a:off x="158699" y="68312"/>
            <a:ext cx="903795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Earth Energy Imbalance off Scale</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364"/>
                                        </p:tgtEl>
                                        <p:attrNameLst>
                                          <p:attrName>style.visibility</p:attrName>
                                        </p:attrNameLst>
                                      </p:cBhvr>
                                      <p:to>
                                        <p:strVal val="visible"/>
                                      </p:to>
                                    </p:set>
                                    <p:animEffect filter="fade" transition="in">
                                      <p:cBhvr>
                                        <p:cTn id="7" dur="1000"/>
                                        <p:tgtEl>
                                          <p:spTgt spid="36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379"/>
                                        </p:tgtEl>
                                        <p:attrNameLst>
                                          <p:attrName>style.visibility</p:attrName>
                                        </p:attrNameLst>
                                      </p:cBhvr>
                                      <p:to>
                                        <p:strVal val="visible"/>
                                      </p:to>
                                    </p:set>
                                    <p:animEffect filter="fade" transition="in">
                                      <p:cBhvr>
                                        <p:cTn id="12" dur="1000"/>
                                        <p:tgtEl>
                                          <p:spTgt spid="37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378"/>
                                        </p:tgtEl>
                                        <p:attrNameLst>
                                          <p:attrName>style.visibility</p:attrName>
                                        </p:attrNameLst>
                                      </p:cBhvr>
                                      <p:to>
                                        <p:strVal val="visible"/>
                                      </p:to>
                                    </p:set>
                                    <p:animEffect filter="fade" transition="in">
                                      <p:cBhvr>
                                        <p:cTn id="17" dur="1000"/>
                                        <p:tgtEl>
                                          <p:spTgt spid="378"/>
                                        </p:tgtEl>
                                      </p:cBhvr>
                                    </p:animEffect>
                                  </p:childTnLst>
                                </p:cTn>
                              </p:par>
                            </p:childTnLst>
                          </p:cTn>
                        </p:par>
                        <p:par>
                          <p:cTn id="18" fill="hold">
                            <p:stCondLst>
                              <p:cond delay="0"/>
                            </p:stCondLst>
                            <p:childTnLst>
                              <p:par>
                                <p:cTn id="19" presetClass="path" nodeType="afterEffect" presetSubtype="0" presetID="-1" grpId="4" accel="50000" decel="50000" fill="hold">
                                  <p:stCondLst>
                                    <p:cond delay="0"/>
                                  </p:stCondLst>
                                  <p:childTnLst>
                                    <p:animMotion path="M 0.000000 0.000000 L 0.520833 0.000000" origin="layout" pathEditMode="relative">
                                      <p:cBhvr>
                                        <p:cTn id="20" dur="1000" fill="hold"/>
                                        <p:tgtEl>
                                          <p:spTgt spid="378"/>
                                        </p:tgtEl>
                                        <p:attrNameLst>
                                          <p:attrName>ppt_x</p:attrName>
                                          <p:attrName>ppt_y</p:attrName>
                                        </p:attrNameLst>
                                      </p:cBhvr>
                                    </p:animMotion>
                                  </p:childTnLst>
                                </p:cTn>
                              </p:par>
                            </p:childTnLst>
                          </p:cTn>
                        </p:par>
                        <p:par>
                          <p:cTn id="21" fill="hold">
                            <p:stCondLst>
                              <p:cond delay="1000"/>
                            </p:stCondLst>
                            <p:childTnLst>
                              <p:par>
                                <p:cTn id="22" presetClass="entr" nodeType="afterEffect" presetID="10" grpId="5" fill="hold">
                                  <p:stCondLst>
                                    <p:cond delay="0"/>
                                  </p:stCondLst>
                                  <p:iterate type="el" backwards="0">
                                    <p:tmAbs val="0"/>
                                  </p:iterate>
                                  <p:childTnLst>
                                    <p:set>
                                      <p:cBhvr>
                                        <p:cTn id="23" fill="hold"/>
                                        <p:tgtEl>
                                          <p:spTgt spid="380"/>
                                        </p:tgtEl>
                                        <p:attrNameLst>
                                          <p:attrName>style.visibility</p:attrName>
                                        </p:attrNameLst>
                                      </p:cBhvr>
                                      <p:to>
                                        <p:strVal val="visible"/>
                                      </p:to>
                                    </p:set>
                                    <p:animEffect filter="fade" transition="in">
                                      <p:cBhvr>
                                        <p:cTn id="24" dur="1000"/>
                                        <p:tgtEl>
                                          <p:spTgt spid="380"/>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ID="10" grpId="6" fill="hold">
                                  <p:stCondLst>
                                    <p:cond delay="0"/>
                                  </p:stCondLst>
                                  <p:iterate type="el" backwards="0">
                                    <p:tmAbs val="0"/>
                                  </p:iterate>
                                  <p:childTnLst>
                                    <p:set>
                                      <p:cBhvr>
                                        <p:cTn id="28" fill="hold"/>
                                        <p:tgtEl>
                                          <p:spTgt spid="383"/>
                                        </p:tgtEl>
                                        <p:attrNameLst>
                                          <p:attrName>style.visibility</p:attrName>
                                        </p:attrNameLst>
                                      </p:cBhvr>
                                      <p:to>
                                        <p:strVal val="visible"/>
                                      </p:to>
                                    </p:set>
                                    <p:animEffect filter="fade" transition="in">
                                      <p:cBhvr>
                                        <p:cTn id="29" dur="1000"/>
                                        <p:tgtEl>
                                          <p:spTgt spid="3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0" grpId="5"/>
      <p:bldP build="whole" bldLvl="1" animBg="1" rev="0" advAuto="0" spid="383" grpId="6"/>
      <p:bldP build="whole" bldLvl="1" animBg="1" rev="0" advAuto="0" spid="379" grpId="2"/>
      <p:bldP build="whole" bldLvl="1" animBg="1" rev="0" advAuto="0" spid="378" grpId="3"/>
      <p:bldP build="whole" bldLvl="1" animBg="1" rev="0" advAuto="0" spid="364"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387" name="OceanWarming02a529px.png" descr="OceanWarming02a529px.png"/>
          <p:cNvPicPr>
            <a:picLocks noChangeAspect="1"/>
          </p:cNvPicPr>
          <p:nvPr/>
        </p:nvPicPr>
        <p:blipFill>
          <a:blip r:embed="rId2">
            <a:extLst/>
          </a:blip>
          <a:stretch>
            <a:fillRect/>
          </a:stretch>
        </p:blipFill>
        <p:spPr>
          <a:xfrm>
            <a:off x="17018669" y="4482315"/>
            <a:ext cx="7063421" cy="9213158"/>
          </a:xfrm>
          <a:prstGeom prst="rect">
            <a:avLst/>
          </a:prstGeom>
          <a:ln w="12700">
            <a:miter lim="400000"/>
          </a:ln>
        </p:spPr>
      </p:pic>
      <p:pic>
        <p:nvPicPr>
          <p:cNvPr id="388" name="heat.tiff" descr="heat.tiff"/>
          <p:cNvPicPr>
            <a:picLocks noChangeAspect="1"/>
          </p:cNvPicPr>
          <p:nvPr/>
        </p:nvPicPr>
        <p:blipFill>
          <a:blip r:embed="rId3">
            <a:extLst/>
          </a:blip>
          <a:stretch>
            <a:fillRect/>
          </a:stretch>
        </p:blipFill>
        <p:spPr>
          <a:xfrm>
            <a:off x="500839" y="3310542"/>
            <a:ext cx="15543095" cy="9612177"/>
          </a:xfrm>
          <a:prstGeom prst="rect">
            <a:avLst/>
          </a:prstGeom>
          <a:ln w="12700">
            <a:miter lim="400000"/>
          </a:ln>
        </p:spPr>
      </p:pic>
      <p:sp>
        <p:nvSpPr>
          <p:cNvPr id="389" name="Today: 300-320 TeraWatt"/>
          <p:cNvSpPr txBox="1"/>
          <p:nvPr/>
        </p:nvSpPr>
        <p:spPr>
          <a:xfrm>
            <a:off x="287447" y="2337084"/>
            <a:ext cx="6644548"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740832" indent="-423332">
              <a:buSzPct val="171000"/>
              <a:buChar char="•"/>
              <a:defRPr sz="4000">
                <a:latin typeface="+mn-lt"/>
                <a:ea typeface="+mn-ea"/>
                <a:cs typeface="+mn-cs"/>
                <a:sym typeface="Helvetica"/>
              </a:defRPr>
            </a:lvl1pPr>
          </a:lstStyle>
          <a:p>
            <a:pPr/>
            <a:r>
              <a:t>Today: 300-320 TeraWatt </a:t>
            </a:r>
          </a:p>
        </p:txBody>
      </p:sp>
      <p:sp>
        <p:nvSpPr>
          <p:cNvPr id="390"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391" name="Mari_Logo1.jpg" descr="Mari_Logo1.jpg"/>
          <p:cNvPicPr>
            <a:picLocks noChangeAspect="1"/>
          </p:cNvPicPr>
          <p:nvPr/>
        </p:nvPicPr>
        <p:blipFill>
          <a:blip r:embed="rId4">
            <a:extLst/>
          </a:blip>
          <a:stretch>
            <a:fillRect/>
          </a:stretch>
        </p:blipFill>
        <p:spPr>
          <a:xfrm>
            <a:off x="23455571" y="91975"/>
            <a:ext cx="933018" cy="765475"/>
          </a:xfrm>
          <a:prstGeom prst="rect">
            <a:avLst/>
          </a:prstGeom>
          <a:ln w="12700">
            <a:miter lim="400000"/>
          </a:ln>
        </p:spPr>
      </p:pic>
      <p:sp>
        <p:nvSpPr>
          <p:cNvPr id="392" name="Rectangle"/>
          <p:cNvSpPr/>
          <p:nvPr/>
        </p:nvSpPr>
        <p:spPr>
          <a:xfrm>
            <a:off x="1371599" y="4178708"/>
            <a:ext cx="5778701" cy="2634955"/>
          </a:xfrm>
          <a:prstGeom prst="rect">
            <a:avLst/>
          </a:prstGeom>
          <a:solidFill>
            <a:srgbClr val="FFFFFF"/>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393" name="Rectangle"/>
          <p:cNvSpPr/>
          <p:nvPr/>
        </p:nvSpPr>
        <p:spPr>
          <a:xfrm>
            <a:off x="2412999" y="3911600"/>
            <a:ext cx="5778701" cy="1482329"/>
          </a:xfrm>
          <a:prstGeom prst="rect">
            <a:avLst/>
          </a:prstGeom>
          <a:solidFill>
            <a:srgbClr val="FFFFFF"/>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394" name="The Earth system is storing far more heat (energy) than what the rising air temperature indicates."/>
          <p:cNvSpPr txBox="1"/>
          <p:nvPr/>
        </p:nvSpPr>
        <p:spPr>
          <a:xfrm>
            <a:off x="287782" y="3563887"/>
            <a:ext cx="7844734" cy="1778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700">
                <a:latin typeface="+mn-lt"/>
                <a:ea typeface="+mn-ea"/>
                <a:cs typeface="+mn-cs"/>
                <a:sym typeface="Helvetica"/>
              </a:defRPr>
            </a:lvl1pPr>
          </a:lstStyle>
          <a:p>
            <a:pPr/>
            <a:r>
              <a:t>The Earth system is storing far more heat (energy) than what the rising air temperature indicates.</a:t>
            </a:r>
          </a:p>
        </p:txBody>
      </p:sp>
      <p:sp>
        <p:nvSpPr>
          <p:cNvPr id="395" name="10-10 to 10-9"/>
          <p:cNvSpPr txBox="1"/>
          <p:nvPr/>
        </p:nvSpPr>
        <p:spPr>
          <a:xfrm>
            <a:off x="14776867" y="1011038"/>
            <a:ext cx="4875602"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7000">
                <a:latin typeface="+mn-lt"/>
                <a:ea typeface="+mn-ea"/>
                <a:cs typeface="+mn-cs"/>
                <a:sym typeface="Helvetica"/>
              </a:defRPr>
            </a:pPr>
            <a:r>
              <a:t>10</a:t>
            </a:r>
            <a:r>
              <a:rPr baseline="31999"/>
              <a:t>-10</a:t>
            </a:r>
            <a:r>
              <a:t> to 10</a:t>
            </a:r>
            <a:r>
              <a:rPr baseline="31999"/>
              <a:t>-9 </a:t>
            </a:r>
          </a:p>
        </p:txBody>
      </p:sp>
      <p:sp>
        <p:nvSpPr>
          <p:cNvPr id="396" name="10-3"/>
          <p:cNvSpPr txBox="1"/>
          <p:nvPr/>
        </p:nvSpPr>
        <p:spPr>
          <a:xfrm>
            <a:off x="16399611" y="3220839"/>
            <a:ext cx="1630115"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7000">
                <a:latin typeface="+mn-lt"/>
                <a:ea typeface="+mn-ea"/>
                <a:cs typeface="+mn-cs"/>
                <a:sym typeface="Helvetica"/>
              </a:defRPr>
            </a:pPr>
            <a:r>
              <a:t>10</a:t>
            </a:r>
            <a:r>
              <a:rPr baseline="31999"/>
              <a:t>-3</a:t>
            </a:r>
          </a:p>
        </p:txBody>
      </p:sp>
      <p:sp>
        <p:nvSpPr>
          <p:cNvPr id="397" name="Arrow"/>
          <p:cNvSpPr/>
          <p:nvPr/>
        </p:nvSpPr>
        <p:spPr>
          <a:xfrm rot="5400000">
            <a:off x="16579668" y="2081211"/>
            <a:ext cx="1270002" cy="1270002"/>
          </a:xfrm>
          <a:prstGeom prst="rightArrow">
            <a:avLst>
              <a:gd name="adj1" fmla="val 32000"/>
              <a:gd name="adj2" fmla="val 64000"/>
            </a:avLst>
          </a:prstGeom>
          <a:solidFill>
            <a:srgbClr val="FFFFFF"/>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398" name="Long-term due to photosynthesis: 10-100 MegaWatt"/>
          <p:cNvSpPr txBox="1"/>
          <p:nvPr/>
        </p:nvSpPr>
        <p:spPr>
          <a:xfrm>
            <a:off x="287055" y="1727199"/>
            <a:ext cx="12649598"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740832" indent="-423332">
              <a:buSzPct val="171000"/>
              <a:buChar char="•"/>
              <a:defRPr sz="4000">
                <a:latin typeface="+mn-lt"/>
                <a:ea typeface="+mn-ea"/>
                <a:cs typeface="+mn-cs"/>
                <a:sym typeface="Helvetica"/>
              </a:defRPr>
            </a:pPr>
            <a:r>
              <a:t>Long-term due to photosynthesis: 10-100 MegaWatt</a:t>
            </a:r>
            <a:r>
              <a:rPr baseline="31999"/>
              <a:t> </a:t>
            </a:r>
          </a:p>
        </p:txBody>
      </p:sp>
      <p:sp>
        <p:nvSpPr>
          <p:cNvPr id="399" name="Earth’s Energy Imbalance"/>
          <p:cNvSpPr txBox="1"/>
          <p:nvPr/>
        </p:nvSpPr>
        <p:spPr>
          <a:xfrm>
            <a:off x="285700" y="1011038"/>
            <a:ext cx="6648041"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atin typeface="+mn-lt"/>
                <a:ea typeface="+mn-ea"/>
                <a:cs typeface="+mn-cs"/>
                <a:sym typeface="Helvetica"/>
              </a:defRPr>
            </a:lvl1pPr>
          </a:lstStyle>
          <a:p>
            <a:pPr/>
            <a:r>
              <a:t>Earth’s Energy Imbalance</a:t>
            </a:r>
          </a:p>
        </p:txBody>
      </p:sp>
      <p:sp>
        <p:nvSpPr>
          <p:cNvPr id="400" name="The Pool-House Effect"/>
          <p:cNvSpPr txBox="1"/>
          <p:nvPr/>
        </p:nvSpPr>
        <p:spPr>
          <a:xfrm>
            <a:off x="17304587" y="10306663"/>
            <a:ext cx="6491586" cy="863601"/>
          </a:xfrm>
          <a:prstGeom prst="rect">
            <a:avLst/>
          </a:prstGeom>
          <a:solidFill>
            <a:srgbClr val="A6AAA8"/>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atin typeface="+mn-lt"/>
                <a:ea typeface="+mn-ea"/>
                <a:cs typeface="+mn-cs"/>
                <a:sym typeface="Helvetica"/>
              </a:defRPr>
            </a:lvl1pPr>
          </a:lstStyle>
          <a:p>
            <a:pPr/>
            <a:r>
              <a:t>The Pool-House Effect</a:t>
            </a:r>
          </a:p>
        </p:txBody>
      </p:sp>
      <p:grpSp>
        <p:nvGrpSpPr>
          <p:cNvPr id="405" name="Group"/>
          <p:cNvGrpSpPr/>
          <p:nvPr/>
        </p:nvGrpSpPr>
        <p:grpSpPr>
          <a:xfrm>
            <a:off x="17845222" y="6663134"/>
            <a:ext cx="6248800" cy="2907132"/>
            <a:chOff x="0" y="0"/>
            <a:chExt cx="6248798" cy="2907130"/>
          </a:xfrm>
        </p:grpSpPr>
        <p:sp>
          <p:nvSpPr>
            <p:cNvPr id="401" name="Quote Bubble"/>
            <p:cNvSpPr/>
            <p:nvPr/>
          </p:nvSpPr>
          <p:spPr>
            <a:xfrm>
              <a:off x="0" y="12700"/>
              <a:ext cx="6233123" cy="2894431"/>
            </a:xfrm>
            <a:prstGeom prst="wedgeEllipseCallout">
              <a:avLst>
                <a:gd name="adj1" fmla="val -191167"/>
                <a:gd name="adj2" fmla="val -26828"/>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5000">
                  <a:effectLst>
                    <a:outerShdw sx="100000" sy="100000" kx="0" ky="0" algn="b" rotWithShape="0" blurRad="25400" dist="23998" dir="2700000">
                      <a:srgbClr val="000000">
                        <a:alpha val="31033"/>
                      </a:srgbClr>
                    </a:outerShdw>
                  </a:effectLst>
                  <a:latin typeface="Helvetica Neue"/>
                  <a:ea typeface="Helvetica Neue"/>
                  <a:cs typeface="Helvetica Neue"/>
                  <a:sym typeface="Helvetica Neue"/>
                </a:defRPr>
              </a:pPr>
            </a:p>
          </p:txBody>
        </p:sp>
        <p:grpSp>
          <p:nvGrpSpPr>
            <p:cNvPr id="404" name="Ocean stores more than 90% of EEI"/>
            <p:cNvGrpSpPr/>
            <p:nvPr/>
          </p:nvGrpSpPr>
          <p:grpSpPr>
            <a:xfrm>
              <a:off x="15676" y="0"/>
              <a:ext cx="6233123" cy="2894431"/>
              <a:chOff x="0" y="0"/>
              <a:chExt cx="6233122" cy="2894430"/>
            </a:xfrm>
          </p:grpSpPr>
          <p:sp>
            <p:nvSpPr>
              <p:cNvPr id="402" name="Quote Bubble"/>
              <p:cNvSpPr/>
              <p:nvPr/>
            </p:nvSpPr>
            <p:spPr>
              <a:xfrm>
                <a:off x="0" y="0"/>
                <a:ext cx="6233123" cy="2894431"/>
              </a:xfrm>
              <a:prstGeom prst="wedgeEllipseCallout">
                <a:avLst>
                  <a:gd name="adj1" fmla="val -189045"/>
                  <a:gd name="adj2" fmla="val 81761"/>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5000">
                    <a:effectLst>
                      <a:outerShdw sx="100000" sy="100000" kx="0" ky="0" algn="b" rotWithShape="0" blurRad="25400" dist="23998" dir="2700000">
                        <a:srgbClr val="000000">
                          <a:alpha val="31033"/>
                        </a:srgbClr>
                      </a:outerShdw>
                    </a:effectLst>
                    <a:latin typeface="Helvetica Neue"/>
                    <a:ea typeface="Helvetica Neue"/>
                    <a:cs typeface="Helvetica Neue"/>
                    <a:sym typeface="Helvetica Neue"/>
                  </a:defRPr>
                </a:pPr>
              </a:p>
            </p:txBody>
          </p:sp>
          <p:sp>
            <p:nvSpPr>
              <p:cNvPr id="403" name="Ocean stores more than 90% of EEI"/>
              <p:cNvSpPr txBox="1"/>
              <p:nvPr/>
            </p:nvSpPr>
            <p:spPr>
              <a:xfrm>
                <a:off x="912819" y="262305"/>
                <a:ext cx="4407484" cy="23698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1130300">
                  <a:defRPr sz="5000">
                    <a:effectLst>
                      <a:outerShdw sx="100000" sy="100000" kx="0" ky="0" algn="b" rotWithShape="0" blurRad="25400" dist="23998" dir="2700000">
                        <a:srgbClr val="000000">
                          <a:alpha val="31033"/>
                        </a:srgbClr>
                      </a:outerShdw>
                    </a:effectLst>
                    <a:latin typeface="Helvetica Neue"/>
                    <a:ea typeface="Helvetica Neue"/>
                    <a:cs typeface="Helvetica Neue"/>
                    <a:sym typeface="Helvetica Neue"/>
                  </a:defRPr>
                </a:lvl1pPr>
              </a:lstStyle>
              <a:p>
                <a:pPr/>
                <a:r>
                  <a:t>Ocean stores more than 90% of EEI</a:t>
                </a:r>
              </a:p>
            </p:txBody>
          </p:sp>
        </p:grpSp>
      </p:grpSp>
      <p:sp>
        <p:nvSpPr>
          <p:cNvPr id="406" name="Earth is a Pool House, not a Greenhouse"/>
          <p:cNvSpPr txBox="1"/>
          <p:nvPr/>
        </p:nvSpPr>
        <p:spPr>
          <a:xfrm>
            <a:off x="158700" y="68312"/>
            <a:ext cx="1093012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Earth is a Pool House, not a Greenhouse</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88"/>
                                        </p:tgtEl>
                                        <p:attrNameLst>
                                          <p:attrName>style.visibility</p:attrName>
                                        </p:attrNameLst>
                                      </p:cBhvr>
                                      <p:to>
                                        <p:strVal val="visible"/>
                                      </p:to>
                                    </p:set>
                                    <p:animEffect filter="fade" transition="in">
                                      <p:cBhvr>
                                        <p:cTn id="7" dur="1000"/>
                                        <p:tgtEl>
                                          <p:spTgt spid="38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387"/>
                                        </p:tgtEl>
                                        <p:attrNameLst>
                                          <p:attrName>style.visibility</p:attrName>
                                        </p:attrNameLst>
                                      </p:cBhvr>
                                      <p:to>
                                        <p:strVal val="visible"/>
                                      </p:to>
                                    </p:set>
                                    <p:animEffect filter="fade" transition="in">
                                      <p:cBhvr>
                                        <p:cTn id="12" dur="1000"/>
                                        <p:tgtEl>
                                          <p:spTgt spid="38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3" fill="hold">
                                  <p:stCondLst>
                                    <p:cond delay="0"/>
                                  </p:stCondLst>
                                  <p:iterate type="el" backwards="0">
                                    <p:tmAbs val="0"/>
                                  </p:iterate>
                                  <p:childTnLst>
                                    <p:set>
                                      <p:cBhvr>
                                        <p:cTn id="16" fill="hold"/>
                                        <p:tgtEl>
                                          <p:spTgt spid="405"/>
                                        </p:tgtEl>
                                        <p:attrNameLst>
                                          <p:attrName>style.visibility</p:attrName>
                                        </p:attrNameLst>
                                      </p:cBhvr>
                                      <p:to>
                                        <p:strVal val="visible"/>
                                      </p:to>
                                    </p:set>
                                    <p:anim calcmode="lin" valueType="num">
                                      <p:cBhvr>
                                        <p:cTn id="17" dur="750" fill="hold"/>
                                        <p:tgtEl>
                                          <p:spTgt spid="405"/>
                                        </p:tgtEl>
                                        <p:attrNameLst>
                                          <p:attrName>ppt_w</p:attrName>
                                        </p:attrNameLst>
                                      </p:cBhvr>
                                      <p:tavLst>
                                        <p:tav tm="0">
                                          <p:val>
                                            <p:fltVal val="0"/>
                                          </p:val>
                                        </p:tav>
                                        <p:tav tm="100000">
                                          <p:val>
                                            <p:strVal val="#ppt_w"/>
                                          </p:val>
                                        </p:tav>
                                      </p:tavLst>
                                    </p:anim>
                                    <p:anim calcmode="lin" valueType="num">
                                      <p:cBhvr>
                                        <p:cTn id="18" dur="750" fill="hold"/>
                                        <p:tgtEl>
                                          <p:spTgt spid="405"/>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ID="10" grpId="4" fill="hold">
                                  <p:stCondLst>
                                    <p:cond delay="0"/>
                                  </p:stCondLst>
                                  <p:iterate type="el" backwards="0">
                                    <p:tmAbs val="0"/>
                                  </p:iterate>
                                  <p:childTnLst>
                                    <p:set>
                                      <p:cBhvr>
                                        <p:cTn id="22" fill="hold"/>
                                        <p:tgtEl>
                                          <p:spTgt spid="400"/>
                                        </p:tgtEl>
                                        <p:attrNameLst>
                                          <p:attrName>style.visibility</p:attrName>
                                        </p:attrNameLst>
                                      </p:cBhvr>
                                      <p:to>
                                        <p:strVal val="visible"/>
                                      </p:to>
                                    </p:set>
                                    <p:animEffect filter="fade" transition="in">
                                      <p:cBhvr>
                                        <p:cTn id="23" dur="1000"/>
                                        <p:tgtEl>
                                          <p:spTgt spid="4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7" grpId="2"/>
      <p:bldP build="whole" bldLvl="1" animBg="1" rev="0" advAuto="0" spid="400" grpId="4"/>
      <p:bldP build="whole" bldLvl="1" animBg="1" rev="0" advAuto="0" spid="405" grpId="3"/>
      <p:bldP build="whole" bldLvl="1" animBg="1" rev="0" advAuto="0" spid="388"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408" name="temp_anomaly.jpg" descr="temp_anomaly.jpg"/>
          <p:cNvPicPr>
            <a:picLocks noChangeAspect="1"/>
          </p:cNvPicPr>
          <p:nvPr/>
        </p:nvPicPr>
        <p:blipFill>
          <a:blip r:embed="rId2">
            <a:extLst/>
          </a:blip>
          <a:stretch>
            <a:fillRect/>
          </a:stretch>
        </p:blipFill>
        <p:spPr>
          <a:xfrm>
            <a:off x="11309350" y="2743200"/>
            <a:ext cx="12915900" cy="7265194"/>
          </a:xfrm>
          <a:prstGeom prst="rect">
            <a:avLst/>
          </a:prstGeom>
          <a:ln w="12700">
            <a:miter lim="400000"/>
          </a:ln>
        </p:spPr>
      </p:pic>
      <p:sp>
        <p:nvSpPr>
          <p:cNvPr id="409" name="Temperature anomaly 2008-2012 compared to 1900"/>
          <p:cNvSpPr txBox="1"/>
          <p:nvPr/>
        </p:nvSpPr>
        <p:spPr>
          <a:xfrm>
            <a:off x="11391900" y="9251950"/>
            <a:ext cx="9182100" cy="546100"/>
          </a:xfrm>
          <a:prstGeom prst="rect">
            <a:avLst/>
          </a:prstGeom>
          <a:solidFill>
            <a:srgbClr val="386A91"/>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000">
                <a:solidFill>
                  <a:srgbClr val="FDFCFE"/>
                </a:solidFill>
                <a:latin typeface="Trebuchet MS"/>
                <a:ea typeface="Trebuchet MS"/>
                <a:cs typeface="Trebuchet MS"/>
                <a:sym typeface="Trebuchet MS"/>
              </a:defRPr>
            </a:lvl1pPr>
          </a:lstStyle>
          <a:p>
            <a:pPr/>
            <a:r>
              <a:t>Temperature anomaly 2008-2012 compared to 1900</a:t>
            </a:r>
          </a:p>
        </p:txBody>
      </p:sp>
      <p:sp>
        <p:nvSpPr>
          <p:cNvPr id="410" name="Climate can change from local to global scales."/>
          <p:cNvSpPr txBox="1"/>
          <p:nvPr/>
        </p:nvSpPr>
        <p:spPr>
          <a:xfrm>
            <a:off x="215900" y="8601771"/>
            <a:ext cx="11976100" cy="15317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latin typeface="Helvetica Neue Light"/>
                <a:ea typeface="Helvetica Neue Light"/>
                <a:cs typeface="Helvetica Neue Light"/>
                <a:sym typeface="Helvetica Neue Light"/>
              </a:defRPr>
            </a:lvl1pPr>
          </a:lstStyle>
          <a:p>
            <a:pPr/>
            <a:r>
              <a:t>Climate can change from local to global scales.</a:t>
            </a:r>
          </a:p>
        </p:txBody>
      </p:sp>
      <p:sp>
        <p:nvSpPr>
          <p:cNvPr id="411" name="Climate can change a lot over time."/>
          <p:cNvSpPr txBox="1"/>
          <p:nvPr/>
        </p:nvSpPr>
        <p:spPr>
          <a:xfrm>
            <a:off x="215900" y="10587572"/>
            <a:ext cx="11976100" cy="8078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latin typeface="Helvetica Neue Light"/>
                <a:ea typeface="Helvetica Neue Light"/>
                <a:cs typeface="Helvetica Neue Light"/>
                <a:sym typeface="Helvetica Neue Light"/>
              </a:defRPr>
            </a:lvl1pPr>
          </a:lstStyle>
          <a:p>
            <a:pPr/>
            <a:r>
              <a:t>Climate can change a lot over time.</a:t>
            </a:r>
          </a:p>
        </p:txBody>
      </p:sp>
      <p:pic>
        <p:nvPicPr>
          <p:cNvPr id="412" name="temp_scale.png" descr="temp_scale.png"/>
          <p:cNvPicPr>
            <a:picLocks noChangeAspect="1"/>
          </p:cNvPicPr>
          <p:nvPr/>
        </p:nvPicPr>
        <p:blipFill>
          <a:blip r:embed="rId3">
            <a:extLst/>
          </a:blip>
          <a:stretch>
            <a:fillRect/>
          </a:stretch>
        </p:blipFill>
        <p:spPr>
          <a:xfrm>
            <a:off x="20320000" y="8496300"/>
            <a:ext cx="4064000" cy="1143000"/>
          </a:xfrm>
          <a:prstGeom prst="rect">
            <a:avLst/>
          </a:prstGeom>
          <a:ln w="12700">
            <a:miter lim="400000"/>
          </a:ln>
        </p:spPr>
      </p:pic>
      <p:pic>
        <p:nvPicPr>
          <p:cNvPr id="413" name="hansen_f18s.png" descr="hansen_f18s.png"/>
          <p:cNvPicPr>
            <a:picLocks noChangeAspect="1"/>
          </p:cNvPicPr>
          <p:nvPr/>
        </p:nvPicPr>
        <p:blipFill>
          <a:blip r:embed="rId4">
            <a:extLst/>
          </a:blip>
          <a:stretch>
            <a:fillRect/>
          </a:stretch>
        </p:blipFill>
        <p:spPr>
          <a:xfrm>
            <a:off x="11069411" y="2272617"/>
            <a:ext cx="13195302" cy="11380749"/>
          </a:xfrm>
          <a:prstGeom prst="rect">
            <a:avLst/>
          </a:prstGeom>
          <a:ln w="12700">
            <a:miter lim="400000"/>
          </a:ln>
        </p:spPr>
      </p:pic>
      <p:sp>
        <p:nvSpPr>
          <p:cNvPr id="414" name="Climate is determined by:…"/>
          <p:cNvSpPr txBox="1"/>
          <p:nvPr/>
        </p:nvSpPr>
        <p:spPr>
          <a:xfrm>
            <a:off x="266700" y="4390553"/>
            <a:ext cx="10248900" cy="35129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spcBef>
                <a:spcPts val="1400"/>
              </a:spcBef>
              <a:defRPr sz="4800">
                <a:latin typeface="Helvetica Neue Light"/>
                <a:ea typeface="Helvetica Neue Light"/>
                <a:cs typeface="Helvetica Neue Light"/>
                <a:sym typeface="Helvetica Neue Light"/>
              </a:defRPr>
            </a:pPr>
            <a:r>
              <a:t>Climate is determined by:</a:t>
            </a:r>
          </a:p>
          <a:p>
            <a:pPr defTabSz="825500">
              <a:spcBef>
                <a:spcPts val="1400"/>
              </a:spcBef>
              <a:buSzPct val="125000"/>
              <a:buChar char="•"/>
              <a:defRPr sz="4800">
                <a:latin typeface="Helvetica Neue Light"/>
                <a:ea typeface="Helvetica Neue Light"/>
                <a:cs typeface="Helvetica Neue Light"/>
                <a:sym typeface="Helvetica Neue Light"/>
              </a:defRPr>
            </a:pPr>
            <a:r>
              <a:t>incoming radiation (sun, distribution)</a:t>
            </a:r>
          </a:p>
          <a:p>
            <a:pPr defTabSz="825500">
              <a:spcBef>
                <a:spcPts val="1400"/>
              </a:spcBef>
              <a:buSzPct val="125000"/>
              <a:buChar char="•"/>
              <a:defRPr sz="4800">
                <a:latin typeface="Helvetica Neue Light"/>
                <a:ea typeface="Helvetica Neue Light"/>
                <a:cs typeface="Helvetica Neue Light"/>
                <a:sym typeface="Helvetica Neue Light"/>
              </a:defRPr>
            </a:pPr>
            <a:r>
              <a:t>reflected radiation (albedo)</a:t>
            </a:r>
          </a:p>
          <a:p>
            <a:pPr defTabSz="825500">
              <a:spcBef>
                <a:spcPts val="1400"/>
              </a:spcBef>
              <a:buSzPct val="125000"/>
              <a:buChar char="•"/>
              <a:defRPr sz="4800">
                <a:latin typeface="Helvetica Neue Light"/>
                <a:ea typeface="Helvetica Neue Light"/>
                <a:cs typeface="Helvetica Neue Light"/>
                <a:sym typeface="Helvetica Neue Light"/>
              </a:defRPr>
            </a:pPr>
            <a:r>
              <a:t>retained heat (Greenhouse gases)</a:t>
            </a:r>
          </a:p>
        </p:txBody>
      </p:sp>
      <p:sp>
        <p:nvSpPr>
          <p:cNvPr id="415"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416" name="Mari_Logo1.jpg" descr="Mari_Logo1.jpg"/>
          <p:cNvPicPr>
            <a:picLocks noChangeAspect="1"/>
          </p:cNvPicPr>
          <p:nvPr/>
        </p:nvPicPr>
        <p:blipFill>
          <a:blip r:embed="rId5">
            <a:extLst/>
          </a:blip>
          <a:stretch>
            <a:fillRect/>
          </a:stretch>
        </p:blipFill>
        <p:spPr>
          <a:xfrm>
            <a:off x="23455571" y="91975"/>
            <a:ext cx="933018" cy="765475"/>
          </a:xfrm>
          <a:prstGeom prst="rect">
            <a:avLst/>
          </a:prstGeom>
          <a:ln w="12700">
            <a:miter lim="400000"/>
          </a:ln>
        </p:spPr>
      </p:pic>
      <p:sp>
        <p:nvSpPr>
          <p:cNvPr id="417" name="The Baseline: Past Climate and Global Change"/>
          <p:cNvSpPr txBox="1"/>
          <p:nvPr/>
        </p:nvSpPr>
        <p:spPr>
          <a:xfrm>
            <a:off x="158699" y="68312"/>
            <a:ext cx="1265397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Baseline: Past Climate and Global Change</a:t>
            </a:r>
          </a:p>
        </p:txBody>
      </p:sp>
      <p:grpSp>
        <p:nvGrpSpPr>
          <p:cNvPr id="420" name="Warm period…"/>
          <p:cNvGrpSpPr/>
          <p:nvPr/>
        </p:nvGrpSpPr>
        <p:grpSpPr>
          <a:xfrm>
            <a:off x="6508004" y="5147655"/>
            <a:ext cx="4547197" cy="2894431"/>
            <a:chOff x="0" y="0"/>
            <a:chExt cx="4547196" cy="2894429"/>
          </a:xfrm>
        </p:grpSpPr>
        <p:sp>
          <p:nvSpPr>
            <p:cNvPr id="418" name="Quote Bubble"/>
            <p:cNvSpPr/>
            <p:nvPr/>
          </p:nvSpPr>
          <p:spPr>
            <a:xfrm>
              <a:off x="0" y="0"/>
              <a:ext cx="4547197" cy="2894430"/>
            </a:xfrm>
            <a:prstGeom prst="wedgeEllipseCallout">
              <a:avLst>
                <a:gd name="adj1" fmla="val 190234"/>
                <a:gd name="adj2" fmla="val 150237"/>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a:ea typeface="Helvetica Neue"/>
                  <a:cs typeface="Helvetica Neue"/>
                  <a:sym typeface="Helvetica Neue"/>
                </a:defRPr>
              </a:pPr>
            </a:p>
          </p:txBody>
        </p:sp>
        <p:sp>
          <p:nvSpPr>
            <p:cNvPr id="419" name="Warm period…"/>
            <p:cNvSpPr txBox="1"/>
            <p:nvPr/>
          </p:nvSpPr>
          <p:spPr>
            <a:xfrm>
              <a:off x="665920" y="831671"/>
              <a:ext cx="3215356" cy="1231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1130300">
                <a:defRPr sz="3800">
                  <a:effectLst>
                    <a:outerShdw sx="100000" sy="100000" kx="0" ky="0" algn="b" rotWithShape="0" blurRad="25400" dist="23998" dir="2700000">
                      <a:srgbClr val="000000">
                        <a:alpha val="31033"/>
                      </a:srgbClr>
                    </a:outerShdw>
                  </a:effectLst>
                  <a:latin typeface="Helvetica Neue"/>
                  <a:ea typeface="Helvetica Neue"/>
                  <a:cs typeface="Helvetica Neue"/>
                  <a:sym typeface="Helvetica Neue"/>
                </a:defRPr>
              </a:pPr>
              <a:r>
                <a:t>Warm period</a:t>
              </a:r>
            </a:p>
            <a:p>
              <a:pPr algn="ctr" defTabSz="1130300">
                <a:defRPr sz="3800">
                  <a:effectLst>
                    <a:outerShdw sx="100000" sy="100000" kx="0" ky="0" algn="b" rotWithShape="0" blurRad="25400" dist="23998" dir="2700000">
                      <a:srgbClr val="000000">
                        <a:alpha val="31033"/>
                      </a:srgbClr>
                    </a:outerShdw>
                  </a:effectLst>
                  <a:latin typeface="Helvetica Neue"/>
                  <a:ea typeface="Helvetica Neue"/>
                  <a:cs typeface="Helvetica Neue"/>
                  <a:sym typeface="Helvetica Neue"/>
                </a:defRPr>
              </a:pPr>
              <a:r>
                <a:t>“Inter-glacial”</a:t>
              </a:r>
            </a:p>
          </p:txBody>
        </p:sp>
      </p:grpSp>
      <p:grpSp>
        <p:nvGrpSpPr>
          <p:cNvPr id="423" name="Cold period…"/>
          <p:cNvGrpSpPr/>
          <p:nvPr/>
        </p:nvGrpSpPr>
        <p:grpSpPr>
          <a:xfrm>
            <a:off x="4374403" y="7656787"/>
            <a:ext cx="4547198" cy="2894431"/>
            <a:chOff x="0" y="0"/>
            <a:chExt cx="4547196" cy="2894429"/>
          </a:xfrm>
        </p:grpSpPr>
        <p:sp>
          <p:nvSpPr>
            <p:cNvPr id="421" name="Quote Bubble"/>
            <p:cNvSpPr/>
            <p:nvPr/>
          </p:nvSpPr>
          <p:spPr>
            <a:xfrm>
              <a:off x="0" y="0"/>
              <a:ext cx="4547197" cy="2894430"/>
            </a:xfrm>
            <a:prstGeom prst="wedgeEllipseCallout">
              <a:avLst>
                <a:gd name="adj1" fmla="val 232309"/>
                <a:gd name="adj2" fmla="val 87091"/>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a:ea typeface="Helvetica Neue"/>
                  <a:cs typeface="Helvetica Neue"/>
                  <a:sym typeface="Helvetica Neue"/>
                </a:defRPr>
              </a:pPr>
            </a:p>
          </p:txBody>
        </p:sp>
        <p:sp>
          <p:nvSpPr>
            <p:cNvPr id="422" name="Cold period…"/>
            <p:cNvSpPr txBox="1"/>
            <p:nvPr/>
          </p:nvSpPr>
          <p:spPr>
            <a:xfrm>
              <a:off x="665920" y="545921"/>
              <a:ext cx="3215356" cy="18025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1130300">
                <a:defRPr sz="3800">
                  <a:effectLst>
                    <a:outerShdw sx="100000" sy="100000" kx="0" ky="0" algn="b" rotWithShape="0" blurRad="25400" dist="23998" dir="2700000">
                      <a:srgbClr val="000000">
                        <a:alpha val="31033"/>
                      </a:srgbClr>
                    </a:outerShdw>
                  </a:effectLst>
                  <a:latin typeface="Helvetica Neue"/>
                  <a:ea typeface="Helvetica Neue"/>
                  <a:cs typeface="Helvetica Neue"/>
                  <a:sym typeface="Helvetica Neue"/>
                </a:defRPr>
              </a:pPr>
              <a:r>
                <a:t>Cold period</a:t>
              </a:r>
            </a:p>
            <a:p>
              <a:pPr algn="ctr" defTabSz="1130300">
                <a:defRPr sz="3800">
                  <a:effectLst>
                    <a:outerShdw sx="100000" sy="100000" kx="0" ky="0" algn="b" rotWithShape="0" blurRad="25400" dist="23998" dir="2700000">
                      <a:srgbClr val="000000">
                        <a:alpha val="31033"/>
                      </a:srgbClr>
                    </a:outerShdw>
                  </a:effectLst>
                  <a:latin typeface="Helvetica Neue"/>
                  <a:ea typeface="Helvetica Neue"/>
                  <a:cs typeface="Helvetica Neue"/>
                  <a:sym typeface="Helvetica Neue"/>
                </a:defRPr>
              </a:pPr>
              <a:r>
                <a:t>Ice age</a:t>
              </a:r>
            </a:p>
            <a:p>
              <a:pPr algn="ctr" defTabSz="1130300">
                <a:defRPr sz="3800">
                  <a:effectLst>
                    <a:outerShdw sx="100000" sy="100000" kx="0" ky="0" algn="b" rotWithShape="0" blurRad="25400" dist="23998" dir="2700000">
                      <a:srgbClr val="000000">
                        <a:alpha val="31033"/>
                      </a:srgbClr>
                    </a:outerShdw>
                  </a:effectLst>
                  <a:latin typeface="Helvetica Neue"/>
                  <a:ea typeface="Helvetica Neue"/>
                  <a:cs typeface="Helvetica Neue"/>
                  <a:sym typeface="Helvetica Neue"/>
                </a:defRPr>
              </a:pPr>
              <a:r>
                <a:t>“glacial”</a:t>
              </a:r>
            </a:p>
          </p:txBody>
        </p:sp>
      </p:grpSp>
      <p:grpSp>
        <p:nvGrpSpPr>
          <p:cNvPr id="426" name="Temperature difference:…"/>
          <p:cNvGrpSpPr/>
          <p:nvPr/>
        </p:nvGrpSpPr>
        <p:grpSpPr>
          <a:xfrm>
            <a:off x="4603003" y="10831787"/>
            <a:ext cx="4547198" cy="2894431"/>
            <a:chOff x="0" y="0"/>
            <a:chExt cx="4547196" cy="2894429"/>
          </a:xfrm>
        </p:grpSpPr>
        <p:sp>
          <p:nvSpPr>
            <p:cNvPr id="424" name="Quote Bubble"/>
            <p:cNvSpPr/>
            <p:nvPr/>
          </p:nvSpPr>
          <p:spPr>
            <a:xfrm>
              <a:off x="0" y="0"/>
              <a:ext cx="4547197" cy="2894430"/>
            </a:xfrm>
            <a:prstGeom prst="wedgeEllipseCallout">
              <a:avLst>
                <a:gd name="adj1" fmla="val 106198"/>
                <a:gd name="adj2" fmla="val -16220"/>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a:ea typeface="Helvetica Neue"/>
                  <a:cs typeface="Helvetica Neue"/>
                  <a:sym typeface="Helvetica Neue"/>
                </a:defRPr>
              </a:pPr>
            </a:p>
          </p:txBody>
        </p:sp>
        <p:sp>
          <p:nvSpPr>
            <p:cNvPr id="425" name="Temperature difference:…"/>
            <p:cNvSpPr txBox="1"/>
            <p:nvPr/>
          </p:nvSpPr>
          <p:spPr>
            <a:xfrm>
              <a:off x="665920" y="545921"/>
              <a:ext cx="3215356" cy="18025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1130300">
                <a:defRPr sz="3800">
                  <a:effectLst>
                    <a:outerShdw sx="100000" sy="100000" kx="0" ky="0" algn="b" rotWithShape="0" blurRad="25400" dist="23998" dir="2700000">
                      <a:srgbClr val="000000">
                        <a:alpha val="31033"/>
                      </a:srgbClr>
                    </a:outerShdw>
                  </a:effectLst>
                  <a:latin typeface="Helvetica Neue"/>
                  <a:ea typeface="Helvetica Neue"/>
                  <a:cs typeface="Helvetica Neue"/>
                  <a:sym typeface="Helvetica Neue"/>
                </a:defRPr>
              </a:pPr>
              <a:r>
                <a:t>Temperature difference:</a:t>
              </a:r>
            </a:p>
            <a:p>
              <a:pPr algn="ctr" defTabSz="1130300">
                <a:defRPr sz="3800">
                  <a:effectLst>
                    <a:outerShdw sx="100000" sy="100000" kx="0" ky="0" algn="b" rotWithShape="0" blurRad="25400" dist="23998" dir="2700000">
                      <a:srgbClr val="000000">
                        <a:alpha val="31033"/>
                      </a:srgbClr>
                    </a:outerShdw>
                  </a:effectLst>
                  <a:latin typeface="Helvetica Neue"/>
                  <a:ea typeface="Helvetica Neue"/>
                  <a:cs typeface="Helvetica Neue"/>
                  <a:sym typeface="Helvetica Neue"/>
                </a:defRPr>
              </a:pPr>
              <a:r>
                <a:t>4</a:t>
              </a:r>
              <a:r>
                <a:rPr baseline="31999"/>
                <a:t>o</a:t>
              </a:r>
              <a:r>
                <a:t>C - 5</a:t>
              </a:r>
              <a:r>
                <a:rPr baseline="31999"/>
                <a:t>o</a:t>
              </a:r>
              <a:r>
                <a:t>C</a:t>
              </a:r>
            </a:p>
          </p:txBody>
        </p:sp>
      </p:grpSp>
      <p:sp>
        <p:nvSpPr>
          <p:cNvPr id="427" name="Climate Change is a long-term shift in the statistics of weather:…"/>
          <p:cNvSpPr txBox="1"/>
          <p:nvPr/>
        </p:nvSpPr>
        <p:spPr>
          <a:xfrm>
            <a:off x="241300" y="1011038"/>
            <a:ext cx="16809444" cy="26112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spcBef>
                <a:spcPts val="1400"/>
              </a:spcBef>
              <a:defRPr sz="4800">
                <a:latin typeface="Helvetica Neue Light"/>
                <a:ea typeface="Helvetica Neue Light"/>
                <a:cs typeface="Helvetica Neue Light"/>
                <a:sym typeface="Helvetica Neue Light"/>
              </a:defRPr>
            </a:pPr>
            <a:r>
              <a:t>Climate Change is a long-term shift in the statistics of weather:</a:t>
            </a:r>
          </a:p>
          <a:p>
            <a:pPr defTabSz="825500">
              <a:spcBef>
                <a:spcPts val="1400"/>
              </a:spcBef>
              <a:buSzPct val="125000"/>
              <a:buChar char="•"/>
              <a:defRPr sz="4800">
                <a:latin typeface="Helvetica Neue Light"/>
                <a:ea typeface="Helvetica Neue Light"/>
                <a:cs typeface="Helvetica Neue Light"/>
                <a:sym typeface="Helvetica Neue Light"/>
              </a:defRPr>
            </a:pPr>
            <a:r>
              <a:t>averages</a:t>
            </a:r>
          </a:p>
          <a:p>
            <a:pPr defTabSz="825500">
              <a:spcBef>
                <a:spcPts val="1400"/>
              </a:spcBef>
              <a:buSzPct val="125000"/>
              <a:buChar char="•"/>
              <a:defRPr sz="4800">
                <a:latin typeface="Helvetica Neue Light"/>
                <a:ea typeface="Helvetica Neue Light"/>
                <a:cs typeface="Helvetica Neue Light"/>
                <a:sym typeface="Helvetica Neue Light"/>
              </a:defRPr>
            </a:pPr>
            <a:r>
              <a:t>frequency and magnitude of extremes.</a:t>
            </a:r>
          </a:p>
        </p:txBody>
      </p:sp>
      <p:sp>
        <p:nvSpPr>
          <p:cNvPr id="428" name="Quote Bubble"/>
          <p:cNvSpPr/>
          <p:nvPr/>
        </p:nvSpPr>
        <p:spPr>
          <a:xfrm>
            <a:off x="19690604" y="6956636"/>
            <a:ext cx="4547197" cy="2894431"/>
          </a:xfrm>
          <a:prstGeom prst="wedgeEllipseCallout">
            <a:avLst>
              <a:gd name="adj1" fmla="val -218476"/>
              <a:gd name="adj2" fmla="val -186272"/>
            </a:avLst>
          </a:prstGeom>
          <a:solidFill>
            <a:srgbClr val="DCDEE0"/>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800">
                <a:effectLst>
                  <a:outerShdw sx="100000" sy="100000" kx="0" ky="0" algn="b" rotWithShape="0" blurRad="25400" dist="23998" dir="2700000">
                    <a:srgbClr val="000000">
                      <a:alpha val="31033"/>
                    </a:srgbClr>
                  </a:outerShdw>
                </a:effectLst>
                <a:latin typeface="Helvetica Neue"/>
                <a:ea typeface="Helvetica Neue"/>
                <a:cs typeface="Helvetica Neue"/>
                <a:sym typeface="Helvetica Neue"/>
              </a:defRPr>
            </a:pPr>
          </a:p>
        </p:txBody>
      </p:sp>
      <p:grpSp>
        <p:nvGrpSpPr>
          <p:cNvPr id="431" name="Correlation between CO2 and T"/>
          <p:cNvGrpSpPr/>
          <p:nvPr/>
        </p:nvGrpSpPr>
        <p:grpSpPr>
          <a:xfrm>
            <a:off x="19690604" y="6956636"/>
            <a:ext cx="4547197" cy="2894431"/>
            <a:chOff x="0" y="0"/>
            <a:chExt cx="4547196" cy="2894429"/>
          </a:xfrm>
        </p:grpSpPr>
        <p:sp>
          <p:nvSpPr>
            <p:cNvPr id="429" name="Quote Bubble"/>
            <p:cNvSpPr/>
            <p:nvPr/>
          </p:nvSpPr>
          <p:spPr>
            <a:xfrm>
              <a:off x="0" y="0"/>
              <a:ext cx="4547197" cy="2894430"/>
            </a:xfrm>
            <a:prstGeom prst="wedgeEllipseCallout">
              <a:avLst>
                <a:gd name="adj1" fmla="val -221989"/>
                <a:gd name="adj2" fmla="val 106267"/>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3"/>
                      </a:srgbClr>
                    </a:outerShdw>
                  </a:effectLst>
                  <a:latin typeface="Helvetica Neue"/>
                  <a:ea typeface="Helvetica Neue"/>
                  <a:cs typeface="Helvetica Neue"/>
                  <a:sym typeface="Helvetica Neue"/>
                </a:defRPr>
              </a:pPr>
            </a:p>
          </p:txBody>
        </p:sp>
        <p:sp>
          <p:nvSpPr>
            <p:cNvPr id="430" name="Correlation between CO2 and T"/>
            <p:cNvSpPr txBox="1"/>
            <p:nvPr/>
          </p:nvSpPr>
          <p:spPr>
            <a:xfrm>
              <a:off x="665920" y="545921"/>
              <a:ext cx="3215356" cy="18025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1130300">
                <a:defRPr sz="3800">
                  <a:effectLst>
                    <a:outerShdw sx="100000" sy="100000" kx="0" ky="0" algn="b" rotWithShape="0" blurRad="25400" dist="23998" dir="2700000">
                      <a:srgbClr val="000000">
                        <a:alpha val="31033"/>
                      </a:srgbClr>
                    </a:outerShdw>
                  </a:effectLst>
                  <a:latin typeface="Helvetica Neue"/>
                  <a:ea typeface="Helvetica Neue"/>
                  <a:cs typeface="Helvetica Neue"/>
                  <a:sym typeface="Helvetica Neue"/>
                </a:defRPr>
              </a:pPr>
              <a:r>
                <a:t>Correlation between CO</a:t>
              </a:r>
              <a:r>
                <a:rPr baseline="-5998"/>
                <a:t>2</a:t>
              </a:r>
              <a:r>
                <a:t> and T</a:t>
              </a:r>
            </a:p>
          </p:txBody>
        </p:sp>
      </p:grpSp>
    </p:spTree>
  </p:cSld>
  <p:clrMapOvr>
    <a:masterClrMapping/>
  </p:clrMapOvr>
  <mc:AlternateContent xmlns:mc="http://schemas.openxmlformats.org/markup-compatibility/2006">
    <mc:Choice xmlns:p14="http://schemas.microsoft.com/office/powerpoint/2010/main" Requires="p14">
      <p:transition spd="fast" advClick="1" p14:dur="50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427"/>
                                        </p:tgtEl>
                                        <p:attrNameLst>
                                          <p:attrName>style.visibility</p:attrName>
                                        </p:attrNameLst>
                                      </p:cBhvr>
                                      <p:to>
                                        <p:strVal val="visible"/>
                                      </p:to>
                                    </p:set>
                                    <p:animEffect filter="fade" transition="in">
                                      <p:cBhvr>
                                        <p:cTn id="7" dur="1000"/>
                                        <p:tgtEl>
                                          <p:spTgt spid="42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414"/>
                                        </p:tgtEl>
                                        <p:attrNameLst>
                                          <p:attrName>style.visibility</p:attrName>
                                        </p:attrNameLst>
                                      </p:cBhvr>
                                      <p:to>
                                        <p:strVal val="visible"/>
                                      </p:to>
                                    </p:set>
                                    <p:animEffect filter="fade" transition="in">
                                      <p:cBhvr>
                                        <p:cTn id="12" dur="1000"/>
                                        <p:tgtEl>
                                          <p:spTgt spid="41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410"/>
                                        </p:tgtEl>
                                        <p:attrNameLst>
                                          <p:attrName>style.visibility</p:attrName>
                                        </p:attrNameLst>
                                      </p:cBhvr>
                                      <p:to>
                                        <p:strVal val="visible"/>
                                      </p:to>
                                    </p:set>
                                    <p:animEffect filter="fade" transition="in">
                                      <p:cBhvr>
                                        <p:cTn id="17" dur="1000"/>
                                        <p:tgtEl>
                                          <p:spTgt spid="410"/>
                                        </p:tgtEl>
                                      </p:cBhvr>
                                    </p:animEffect>
                                  </p:childTnLst>
                                </p:cTn>
                              </p:par>
                            </p:childTnLst>
                          </p:cTn>
                        </p:par>
                        <p:par>
                          <p:cTn id="18" fill="hold">
                            <p:stCondLst>
                              <p:cond delay="1000"/>
                            </p:stCondLst>
                            <p:childTnLst>
                              <p:par>
                                <p:cTn id="19" presetClass="entr" nodeType="afterEffect" presetID="10" grpId="4" fill="hold">
                                  <p:stCondLst>
                                    <p:cond delay="0"/>
                                  </p:stCondLst>
                                  <p:iterate type="el" backwards="0">
                                    <p:tmAbs val="0"/>
                                  </p:iterate>
                                  <p:childTnLst>
                                    <p:set>
                                      <p:cBhvr>
                                        <p:cTn id="20" fill="hold"/>
                                        <p:tgtEl>
                                          <p:spTgt spid="408"/>
                                        </p:tgtEl>
                                        <p:attrNameLst>
                                          <p:attrName>style.visibility</p:attrName>
                                        </p:attrNameLst>
                                      </p:cBhvr>
                                      <p:to>
                                        <p:strVal val="visible"/>
                                      </p:to>
                                    </p:set>
                                    <p:animEffect filter="fade" transition="in">
                                      <p:cBhvr>
                                        <p:cTn id="21" dur="1000"/>
                                        <p:tgtEl>
                                          <p:spTgt spid="408"/>
                                        </p:tgtEl>
                                      </p:cBhvr>
                                    </p:animEffect>
                                  </p:childTnLst>
                                </p:cTn>
                              </p:par>
                            </p:childTnLst>
                          </p:cTn>
                        </p:par>
                        <p:par>
                          <p:cTn id="22" fill="hold">
                            <p:stCondLst>
                              <p:cond delay="2000"/>
                            </p:stCondLst>
                            <p:childTnLst>
                              <p:par>
                                <p:cTn id="23" presetClass="entr" nodeType="afterEffect" presetID="10" grpId="5" fill="hold">
                                  <p:stCondLst>
                                    <p:cond delay="0"/>
                                  </p:stCondLst>
                                  <p:iterate type="el" backwards="0">
                                    <p:tmAbs val="0"/>
                                  </p:iterate>
                                  <p:childTnLst>
                                    <p:set>
                                      <p:cBhvr>
                                        <p:cTn id="24" fill="hold"/>
                                        <p:tgtEl>
                                          <p:spTgt spid="409"/>
                                        </p:tgtEl>
                                        <p:attrNameLst>
                                          <p:attrName>style.visibility</p:attrName>
                                        </p:attrNameLst>
                                      </p:cBhvr>
                                      <p:to>
                                        <p:strVal val="visible"/>
                                      </p:to>
                                    </p:set>
                                    <p:animEffect filter="fade" transition="in">
                                      <p:cBhvr>
                                        <p:cTn id="25" dur="1000"/>
                                        <p:tgtEl>
                                          <p:spTgt spid="409"/>
                                        </p:tgtEl>
                                      </p:cBhvr>
                                    </p:animEffect>
                                  </p:childTnLst>
                                </p:cTn>
                              </p:par>
                            </p:childTnLst>
                          </p:cTn>
                        </p:par>
                        <p:par>
                          <p:cTn id="26" fill="hold">
                            <p:stCondLst>
                              <p:cond delay="3000"/>
                            </p:stCondLst>
                            <p:childTnLst>
                              <p:par>
                                <p:cTn id="27" presetClass="entr" nodeType="afterEffect" presetID="10" grpId="6" fill="hold">
                                  <p:stCondLst>
                                    <p:cond delay="0"/>
                                  </p:stCondLst>
                                  <p:iterate type="el" backwards="0">
                                    <p:tmAbs val="0"/>
                                  </p:iterate>
                                  <p:childTnLst>
                                    <p:set>
                                      <p:cBhvr>
                                        <p:cTn id="28" fill="hold"/>
                                        <p:tgtEl>
                                          <p:spTgt spid="412"/>
                                        </p:tgtEl>
                                        <p:attrNameLst>
                                          <p:attrName>style.visibility</p:attrName>
                                        </p:attrNameLst>
                                      </p:cBhvr>
                                      <p:to>
                                        <p:strVal val="visible"/>
                                      </p:to>
                                    </p:set>
                                    <p:animEffect filter="fade" transition="in">
                                      <p:cBhvr>
                                        <p:cTn id="29" dur="1000"/>
                                        <p:tgtEl>
                                          <p:spTgt spid="412"/>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ID="10" grpId="7" fill="hold">
                                  <p:stCondLst>
                                    <p:cond delay="0"/>
                                  </p:stCondLst>
                                  <p:iterate type="el" backwards="0">
                                    <p:tmAbs val="0"/>
                                  </p:iterate>
                                  <p:childTnLst>
                                    <p:set>
                                      <p:cBhvr>
                                        <p:cTn id="33" fill="hold"/>
                                        <p:tgtEl>
                                          <p:spTgt spid="411"/>
                                        </p:tgtEl>
                                        <p:attrNameLst>
                                          <p:attrName>style.visibility</p:attrName>
                                        </p:attrNameLst>
                                      </p:cBhvr>
                                      <p:to>
                                        <p:strVal val="visible"/>
                                      </p:to>
                                    </p:set>
                                    <p:animEffect filter="fade" transition="in">
                                      <p:cBhvr>
                                        <p:cTn id="34" dur="1000"/>
                                        <p:tgtEl>
                                          <p:spTgt spid="411"/>
                                        </p:tgtEl>
                                      </p:cBhvr>
                                    </p:animEffect>
                                  </p:childTnLst>
                                </p:cTn>
                              </p:par>
                            </p:childTnLst>
                          </p:cTn>
                        </p:par>
                        <p:par>
                          <p:cTn id="35" fill="hold">
                            <p:stCondLst>
                              <p:cond delay="1000"/>
                            </p:stCondLst>
                            <p:childTnLst>
                              <p:par>
                                <p:cTn id="36" presetClass="entr" nodeType="afterEffect" presetID="10" grpId="8" fill="hold">
                                  <p:stCondLst>
                                    <p:cond delay="0"/>
                                  </p:stCondLst>
                                  <p:iterate type="el" backwards="0">
                                    <p:tmAbs val="0"/>
                                  </p:iterate>
                                  <p:childTnLst>
                                    <p:set>
                                      <p:cBhvr>
                                        <p:cTn id="37" fill="hold"/>
                                        <p:tgtEl>
                                          <p:spTgt spid="413"/>
                                        </p:tgtEl>
                                        <p:attrNameLst>
                                          <p:attrName>style.visibility</p:attrName>
                                        </p:attrNameLst>
                                      </p:cBhvr>
                                      <p:to>
                                        <p:strVal val="visible"/>
                                      </p:to>
                                    </p:set>
                                    <p:animEffect filter="fade" transition="in">
                                      <p:cBhvr>
                                        <p:cTn id="38" dur="1000"/>
                                        <p:tgtEl>
                                          <p:spTgt spid="413"/>
                                        </p:tgtEl>
                                      </p:cBhvr>
                                    </p:animEffec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16" presetID="23" grpId="9" fill="hold">
                                  <p:stCondLst>
                                    <p:cond delay="0"/>
                                  </p:stCondLst>
                                  <p:iterate type="el" backwards="0">
                                    <p:tmAbs val="0"/>
                                  </p:iterate>
                                  <p:childTnLst>
                                    <p:set>
                                      <p:cBhvr>
                                        <p:cTn id="42" fill="hold"/>
                                        <p:tgtEl>
                                          <p:spTgt spid="420"/>
                                        </p:tgtEl>
                                        <p:attrNameLst>
                                          <p:attrName>style.visibility</p:attrName>
                                        </p:attrNameLst>
                                      </p:cBhvr>
                                      <p:to>
                                        <p:strVal val="visible"/>
                                      </p:to>
                                    </p:set>
                                    <p:anim calcmode="lin" valueType="num">
                                      <p:cBhvr>
                                        <p:cTn id="43" dur="750" fill="hold"/>
                                        <p:tgtEl>
                                          <p:spTgt spid="420"/>
                                        </p:tgtEl>
                                        <p:attrNameLst>
                                          <p:attrName>ppt_w</p:attrName>
                                        </p:attrNameLst>
                                      </p:cBhvr>
                                      <p:tavLst>
                                        <p:tav tm="0">
                                          <p:val>
                                            <p:fltVal val="0"/>
                                          </p:val>
                                        </p:tav>
                                        <p:tav tm="100000">
                                          <p:val>
                                            <p:strVal val="#ppt_w"/>
                                          </p:val>
                                        </p:tav>
                                      </p:tavLst>
                                    </p:anim>
                                    <p:anim calcmode="lin" valueType="num">
                                      <p:cBhvr>
                                        <p:cTn id="44" dur="750" fill="hold"/>
                                        <p:tgtEl>
                                          <p:spTgt spid="420"/>
                                        </p:tgtEl>
                                        <p:attrNameLst>
                                          <p:attrName>ppt_h</p:attrName>
                                        </p:attrNameLst>
                                      </p:cBhvr>
                                      <p:tavLst>
                                        <p:tav tm="0">
                                          <p:val>
                                            <p:fltVal val="0"/>
                                          </p:val>
                                        </p:tav>
                                        <p:tav tm="100000">
                                          <p:val>
                                            <p:strVal val="#ppt_h"/>
                                          </p:val>
                                        </p:tav>
                                      </p:tavLst>
                                    </p:anim>
                                  </p:childTnLst>
                                </p:cTn>
                              </p:par>
                            </p:childTnLst>
                          </p:cTn>
                        </p:par>
                        <p:par>
                          <p:cTn id="45" fill="hold">
                            <p:stCondLst>
                              <p:cond delay="750"/>
                            </p:stCondLst>
                            <p:childTnLst>
                              <p:par>
                                <p:cTn id="46" presetClass="entr" nodeType="afterEffect" presetSubtype="16" presetID="23" grpId="10" fill="hold">
                                  <p:stCondLst>
                                    <p:cond delay="0"/>
                                  </p:stCondLst>
                                  <p:iterate type="el" backwards="0">
                                    <p:tmAbs val="0"/>
                                  </p:iterate>
                                  <p:childTnLst>
                                    <p:set>
                                      <p:cBhvr>
                                        <p:cTn id="47" fill="hold"/>
                                        <p:tgtEl>
                                          <p:spTgt spid="423"/>
                                        </p:tgtEl>
                                        <p:attrNameLst>
                                          <p:attrName>style.visibility</p:attrName>
                                        </p:attrNameLst>
                                      </p:cBhvr>
                                      <p:to>
                                        <p:strVal val="visible"/>
                                      </p:to>
                                    </p:set>
                                    <p:anim calcmode="lin" valueType="num">
                                      <p:cBhvr>
                                        <p:cTn id="48" dur="750" fill="hold"/>
                                        <p:tgtEl>
                                          <p:spTgt spid="423"/>
                                        </p:tgtEl>
                                        <p:attrNameLst>
                                          <p:attrName>ppt_w</p:attrName>
                                        </p:attrNameLst>
                                      </p:cBhvr>
                                      <p:tavLst>
                                        <p:tav tm="0">
                                          <p:val>
                                            <p:fltVal val="0"/>
                                          </p:val>
                                        </p:tav>
                                        <p:tav tm="100000">
                                          <p:val>
                                            <p:strVal val="#ppt_w"/>
                                          </p:val>
                                        </p:tav>
                                      </p:tavLst>
                                    </p:anim>
                                    <p:anim calcmode="lin" valueType="num">
                                      <p:cBhvr>
                                        <p:cTn id="49" dur="750" fill="hold"/>
                                        <p:tgtEl>
                                          <p:spTgt spid="423"/>
                                        </p:tgtEl>
                                        <p:attrNameLst>
                                          <p:attrName>ppt_h</p:attrName>
                                        </p:attrNameLst>
                                      </p:cBhvr>
                                      <p:tavLst>
                                        <p:tav tm="0">
                                          <p:val>
                                            <p:fltVal val="0"/>
                                          </p:val>
                                        </p:tav>
                                        <p:tav tm="100000">
                                          <p:val>
                                            <p:strVal val="#ppt_h"/>
                                          </p:val>
                                        </p:tav>
                                      </p:tavLst>
                                    </p:anim>
                                  </p:childTnLst>
                                </p:cTn>
                              </p:par>
                            </p:childTnLst>
                          </p:cTn>
                        </p:par>
                        <p:par>
                          <p:cTn id="50" fill="hold">
                            <p:stCondLst>
                              <p:cond delay="1500"/>
                            </p:stCondLst>
                            <p:childTnLst>
                              <p:par>
                                <p:cTn id="51" presetClass="entr" nodeType="afterEffect" presetSubtype="16" presetID="23" grpId="11" fill="hold">
                                  <p:stCondLst>
                                    <p:cond delay="0"/>
                                  </p:stCondLst>
                                  <p:iterate type="el" backwards="0">
                                    <p:tmAbs val="0"/>
                                  </p:iterate>
                                  <p:childTnLst>
                                    <p:set>
                                      <p:cBhvr>
                                        <p:cTn id="52" fill="hold"/>
                                        <p:tgtEl>
                                          <p:spTgt spid="426"/>
                                        </p:tgtEl>
                                        <p:attrNameLst>
                                          <p:attrName>style.visibility</p:attrName>
                                        </p:attrNameLst>
                                      </p:cBhvr>
                                      <p:to>
                                        <p:strVal val="visible"/>
                                      </p:to>
                                    </p:set>
                                    <p:anim calcmode="lin" valueType="num">
                                      <p:cBhvr>
                                        <p:cTn id="53" dur="750" fill="hold"/>
                                        <p:tgtEl>
                                          <p:spTgt spid="426"/>
                                        </p:tgtEl>
                                        <p:attrNameLst>
                                          <p:attrName>ppt_w</p:attrName>
                                        </p:attrNameLst>
                                      </p:cBhvr>
                                      <p:tavLst>
                                        <p:tav tm="0">
                                          <p:val>
                                            <p:fltVal val="0"/>
                                          </p:val>
                                        </p:tav>
                                        <p:tav tm="100000">
                                          <p:val>
                                            <p:strVal val="#ppt_w"/>
                                          </p:val>
                                        </p:tav>
                                      </p:tavLst>
                                    </p:anim>
                                    <p:anim calcmode="lin" valueType="num">
                                      <p:cBhvr>
                                        <p:cTn id="54" dur="750" fill="hold"/>
                                        <p:tgtEl>
                                          <p:spTgt spid="426"/>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Class="exit" nodeType="clickEffect" presetID="10" grpId="12" fill="hold">
                                  <p:stCondLst>
                                    <p:cond delay="0"/>
                                  </p:stCondLst>
                                  <p:iterate type="el" backwards="0">
                                    <p:tmAbs val="0"/>
                                  </p:iterate>
                                  <p:childTnLst>
                                    <p:animEffect filter="fade" transition="out">
                                      <p:cBhvr>
                                        <p:cTn id="58" dur="1000" fill="hold"/>
                                        <p:tgtEl>
                                          <p:spTgt spid="420"/>
                                        </p:tgtEl>
                                      </p:cBhvr>
                                    </p:animEffect>
                                    <p:set>
                                      <p:cBhvr>
                                        <p:cTn id="59" fill="hold">
                                          <p:stCondLst>
                                            <p:cond delay="999"/>
                                          </p:stCondLst>
                                        </p:cTn>
                                        <p:tgtEl>
                                          <p:spTgt spid="420"/>
                                        </p:tgtEl>
                                        <p:attrNameLst>
                                          <p:attrName>style.visibility</p:attrName>
                                        </p:attrNameLst>
                                      </p:cBhvr>
                                      <p:to>
                                        <p:strVal val="hidden"/>
                                      </p:to>
                                    </p:set>
                                  </p:childTnLst>
                                </p:cTn>
                              </p:par>
                            </p:childTnLst>
                          </p:cTn>
                        </p:par>
                        <p:par>
                          <p:cTn id="60" fill="hold">
                            <p:stCondLst>
                              <p:cond delay="1000"/>
                            </p:stCondLst>
                            <p:childTnLst>
                              <p:par>
                                <p:cTn id="61" presetClass="exit" nodeType="afterEffect" presetID="10" grpId="13" fill="hold">
                                  <p:stCondLst>
                                    <p:cond delay="0"/>
                                  </p:stCondLst>
                                  <p:iterate type="el" backwards="0">
                                    <p:tmAbs val="0"/>
                                  </p:iterate>
                                  <p:childTnLst>
                                    <p:animEffect filter="fade" transition="out">
                                      <p:cBhvr>
                                        <p:cTn id="62" dur="1000" fill="hold"/>
                                        <p:tgtEl>
                                          <p:spTgt spid="426"/>
                                        </p:tgtEl>
                                      </p:cBhvr>
                                    </p:animEffect>
                                    <p:set>
                                      <p:cBhvr>
                                        <p:cTn id="63" fill="hold">
                                          <p:stCondLst>
                                            <p:cond delay="999"/>
                                          </p:stCondLst>
                                        </p:cTn>
                                        <p:tgtEl>
                                          <p:spTgt spid="426"/>
                                        </p:tgtEl>
                                        <p:attrNameLst>
                                          <p:attrName>style.visibility</p:attrName>
                                        </p:attrNameLst>
                                      </p:cBhvr>
                                      <p:to>
                                        <p:strVal val="hidden"/>
                                      </p:to>
                                    </p:set>
                                  </p:childTnLst>
                                </p:cTn>
                              </p:par>
                            </p:childTnLst>
                          </p:cTn>
                        </p:par>
                        <p:par>
                          <p:cTn id="64" fill="hold">
                            <p:stCondLst>
                              <p:cond delay="2000"/>
                            </p:stCondLst>
                            <p:childTnLst>
                              <p:par>
                                <p:cTn id="65" presetClass="exit" nodeType="afterEffect" presetID="10" grpId="14" fill="hold">
                                  <p:stCondLst>
                                    <p:cond delay="0"/>
                                  </p:stCondLst>
                                  <p:iterate type="el" backwards="0">
                                    <p:tmAbs val="0"/>
                                  </p:iterate>
                                  <p:childTnLst>
                                    <p:animEffect filter="fade" transition="out">
                                      <p:cBhvr>
                                        <p:cTn id="66" dur="1000" fill="hold"/>
                                        <p:tgtEl>
                                          <p:spTgt spid="423"/>
                                        </p:tgtEl>
                                      </p:cBhvr>
                                    </p:animEffect>
                                    <p:set>
                                      <p:cBhvr>
                                        <p:cTn id="67" fill="hold">
                                          <p:stCondLst>
                                            <p:cond delay="999"/>
                                          </p:stCondLst>
                                        </p:cTn>
                                        <p:tgtEl>
                                          <p:spTgt spid="423"/>
                                        </p:tgtEl>
                                        <p:attrNameLst>
                                          <p:attrName>style.visibility</p:attrName>
                                        </p:attrNameLst>
                                      </p:cBhvr>
                                      <p:to>
                                        <p:strVal val="hidden"/>
                                      </p:to>
                                    </p:set>
                                  </p:childTnLst>
                                </p:cTn>
                              </p:par>
                            </p:childTnLst>
                          </p:cTn>
                        </p:par>
                        <p:par>
                          <p:cTn id="68" fill="hold">
                            <p:stCondLst>
                              <p:cond delay="3000"/>
                            </p:stCondLst>
                            <p:childTnLst>
                              <p:par>
                                <p:cTn id="69" presetClass="entr" nodeType="afterEffect" presetSubtype="16" presetID="23" grpId="15" fill="hold">
                                  <p:stCondLst>
                                    <p:cond delay="0"/>
                                  </p:stCondLst>
                                  <p:iterate type="el" backwards="0">
                                    <p:tmAbs val="0"/>
                                  </p:iterate>
                                  <p:childTnLst>
                                    <p:set>
                                      <p:cBhvr>
                                        <p:cTn id="70" fill="hold"/>
                                        <p:tgtEl>
                                          <p:spTgt spid="428"/>
                                        </p:tgtEl>
                                        <p:attrNameLst>
                                          <p:attrName>style.visibility</p:attrName>
                                        </p:attrNameLst>
                                      </p:cBhvr>
                                      <p:to>
                                        <p:strVal val="visible"/>
                                      </p:to>
                                    </p:set>
                                    <p:anim calcmode="lin" valueType="num">
                                      <p:cBhvr>
                                        <p:cTn id="71" dur="750" fill="hold"/>
                                        <p:tgtEl>
                                          <p:spTgt spid="428"/>
                                        </p:tgtEl>
                                        <p:attrNameLst>
                                          <p:attrName>ppt_w</p:attrName>
                                        </p:attrNameLst>
                                      </p:cBhvr>
                                      <p:tavLst>
                                        <p:tav tm="0">
                                          <p:val>
                                            <p:fltVal val="0"/>
                                          </p:val>
                                        </p:tav>
                                        <p:tav tm="100000">
                                          <p:val>
                                            <p:strVal val="#ppt_w"/>
                                          </p:val>
                                        </p:tav>
                                      </p:tavLst>
                                    </p:anim>
                                    <p:anim calcmode="lin" valueType="num">
                                      <p:cBhvr>
                                        <p:cTn id="72" dur="750" fill="hold"/>
                                        <p:tgtEl>
                                          <p:spTgt spid="428"/>
                                        </p:tgtEl>
                                        <p:attrNameLst>
                                          <p:attrName>ppt_h</p:attrName>
                                        </p:attrNameLst>
                                      </p:cBhvr>
                                      <p:tavLst>
                                        <p:tav tm="0">
                                          <p:val>
                                            <p:fltVal val="0"/>
                                          </p:val>
                                        </p:tav>
                                        <p:tav tm="100000">
                                          <p:val>
                                            <p:strVal val="#ppt_h"/>
                                          </p:val>
                                        </p:tav>
                                      </p:tavLst>
                                    </p:anim>
                                  </p:childTnLst>
                                </p:cTn>
                              </p:par>
                            </p:childTnLst>
                          </p:cTn>
                        </p:par>
                        <p:par>
                          <p:cTn id="73" fill="hold">
                            <p:stCondLst>
                              <p:cond delay="3750"/>
                            </p:stCondLst>
                            <p:childTnLst>
                              <p:par>
                                <p:cTn id="74" presetClass="entr" nodeType="afterEffect" presetSubtype="16" presetID="23" grpId="16" fill="hold">
                                  <p:stCondLst>
                                    <p:cond delay="0"/>
                                  </p:stCondLst>
                                  <p:iterate type="el" backwards="0">
                                    <p:tmAbs val="0"/>
                                  </p:iterate>
                                  <p:childTnLst>
                                    <p:set>
                                      <p:cBhvr>
                                        <p:cTn id="75" fill="hold"/>
                                        <p:tgtEl>
                                          <p:spTgt spid="431"/>
                                        </p:tgtEl>
                                        <p:attrNameLst>
                                          <p:attrName>style.visibility</p:attrName>
                                        </p:attrNameLst>
                                      </p:cBhvr>
                                      <p:to>
                                        <p:strVal val="visible"/>
                                      </p:to>
                                    </p:set>
                                    <p:anim calcmode="lin" valueType="num">
                                      <p:cBhvr>
                                        <p:cTn id="76" dur="750" fill="hold"/>
                                        <p:tgtEl>
                                          <p:spTgt spid="431"/>
                                        </p:tgtEl>
                                        <p:attrNameLst>
                                          <p:attrName>ppt_w</p:attrName>
                                        </p:attrNameLst>
                                      </p:cBhvr>
                                      <p:tavLst>
                                        <p:tav tm="0">
                                          <p:val>
                                            <p:fltVal val="0"/>
                                          </p:val>
                                        </p:tav>
                                        <p:tav tm="100000">
                                          <p:val>
                                            <p:strVal val="#ppt_w"/>
                                          </p:val>
                                        </p:tav>
                                      </p:tavLst>
                                    </p:anim>
                                    <p:anim calcmode="lin" valueType="num">
                                      <p:cBhvr>
                                        <p:cTn id="77" dur="750" fill="hold"/>
                                        <p:tgtEl>
                                          <p:spTgt spid="4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2" grpId="6"/>
      <p:bldP build="whole" bldLvl="1" animBg="1" rev="0" advAuto="0" spid="413" grpId="8"/>
      <p:bldP build="whole" bldLvl="1" animBg="1" rev="0" advAuto="0" spid="426" grpId="13"/>
      <p:bldP build="whole" bldLvl="1" animBg="1" rev="0" advAuto="0" spid="423" grpId="14"/>
      <p:bldP build="whole" bldLvl="1" animBg="1" rev="0" advAuto="0" spid="428" grpId="15"/>
      <p:bldP build="whole" bldLvl="1" animBg="1" rev="0" advAuto="0" spid="431" grpId="16"/>
      <p:bldP build="whole" bldLvl="1" animBg="1" rev="0" advAuto="0" spid="427" grpId="1"/>
      <p:bldP build="whole" bldLvl="1" animBg="1" rev="0" advAuto="0" spid="411" grpId="7"/>
      <p:bldP build="whole" bldLvl="1" animBg="1" rev="0" advAuto="0" spid="409" grpId="5"/>
      <p:bldP build="whole" bldLvl="1" animBg="1" rev="0" advAuto="0" spid="408" grpId="4"/>
      <p:bldP build="whole" bldLvl="1" animBg="1" rev="0" advAuto="0" spid="410" grpId="3"/>
      <p:bldP build="whole" bldLvl="1" animBg="1" rev="0" advAuto="0" spid="414" grpId="2"/>
      <p:bldP build="whole" bldLvl="1" animBg="1" rev="0" advAuto="0" spid="426" grpId="11"/>
      <p:bldP build="whole" bldLvl="1" animBg="1" rev="0" advAuto="0" spid="420" grpId="9"/>
      <p:bldP build="whole" bldLvl="1" animBg="1" rev="0" advAuto="0" spid="423" grpId="10"/>
      <p:bldP build="whole" bldLvl="1" animBg="1" rev="0" advAuto="0" spid="420" grpId="12"/>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433" name="droppedImage.pdf" descr="droppedImage.pdf"/>
          <p:cNvPicPr>
            <a:picLocks noChangeAspect="1"/>
          </p:cNvPicPr>
          <p:nvPr/>
        </p:nvPicPr>
        <p:blipFill>
          <a:blip r:embed="rId2">
            <a:extLst/>
          </a:blip>
          <a:stretch>
            <a:fillRect/>
          </a:stretch>
        </p:blipFill>
        <p:spPr>
          <a:xfrm>
            <a:off x="22517100" y="698500"/>
            <a:ext cx="1460500" cy="1194955"/>
          </a:xfrm>
          <a:prstGeom prst="rect">
            <a:avLst/>
          </a:prstGeom>
          <a:ln w="12700">
            <a:miter lim="400000"/>
          </a:ln>
        </p:spPr>
      </p:pic>
      <p:pic>
        <p:nvPicPr>
          <p:cNvPr id="434" name="hansen_f18s.png" descr="hansen_f18s.png"/>
          <p:cNvPicPr>
            <a:picLocks noChangeAspect="1"/>
          </p:cNvPicPr>
          <p:nvPr/>
        </p:nvPicPr>
        <p:blipFill>
          <a:blip r:embed="rId3">
            <a:extLst/>
          </a:blip>
          <a:stretch>
            <a:fillRect/>
          </a:stretch>
        </p:blipFill>
        <p:spPr>
          <a:xfrm>
            <a:off x="11069411" y="2272617"/>
            <a:ext cx="13195302" cy="11380749"/>
          </a:xfrm>
          <a:prstGeom prst="rect">
            <a:avLst/>
          </a:prstGeom>
          <a:ln w="12700">
            <a:miter lim="400000"/>
          </a:ln>
        </p:spPr>
      </p:pic>
      <p:grpSp>
        <p:nvGrpSpPr>
          <p:cNvPr id="437" name="Group"/>
          <p:cNvGrpSpPr/>
          <p:nvPr/>
        </p:nvGrpSpPr>
        <p:grpSpPr>
          <a:xfrm>
            <a:off x="140604" y="2221725"/>
            <a:ext cx="19683192" cy="11380751"/>
            <a:chOff x="-1" y="0"/>
            <a:chExt cx="19683190" cy="11380749"/>
          </a:xfrm>
        </p:grpSpPr>
        <p:pic>
          <p:nvPicPr>
            <p:cNvPr id="435" name="LeavingtheHoloceneA.jpg" descr="LeavingtheHoloceneA.jpg"/>
            <p:cNvPicPr>
              <a:picLocks noChangeAspect="1"/>
            </p:cNvPicPr>
            <p:nvPr/>
          </p:nvPicPr>
          <p:blipFill>
            <a:blip r:embed="rId4">
              <a:extLst/>
            </a:blip>
            <a:stretch>
              <a:fillRect/>
            </a:stretch>
          </p:blipFill>
          <p:spPr>
            <a:xfrm>
              <a:off x="-2" y="-1"/>
              <a:ext cx="19683192" cy="11380751"/>
            </a:xfrm>
            <a:prstGeom prst="rect">
              <a:avLst/>
            </a:prstGeom>
            <a:ln w="12700" cap="flat">
              <a:noFill/>
              <a:miter lim="400000"/>
            </a:ln>
            <a:effectLst/>
          </p:spPr>
        </p:pic>
        <p:sp>
          <p:nvSpPr>
            <p:cNvPr id="436" name="Rectangle"/>
            <p:cNvSpPr/>
            <p:nvPr/>
          </p:nvSpPr>
          <p:spPr>
            <a:xfrm>
              <a:off x="101684" y="1994673"/>
              <a:ext cx="1738910" cy="976413"/>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grpSp>
      <p:sp>
        <p:nvSpPr>
          <p:cNvPr id="438" name="Long-term (centuries to millennia) correlations:…"/>
          <p:cNvSpPr txBox="1"/>
          <p:nvPr/>
        </p:nvSpPr>
        <p:spPr>
          <a:xfrm>
            <a:off x="165100" y="1722238"/>
            <a:ext cx="10313393" cy="3302001"/>
          </a:xfrm>
          <a:prstGeom prst="rect">
            <a:avLst/>
          </a:prstGeom>
          <a:solidFill>
            <a:srgbClr val="FFFFFF">
              <a:alpha val="67460"/>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spcBef>
                <a:spcPts val="1400"/>
              </a:spcBef>
              <a:defRPr sz="4800">
                <a:latin typeface="Trebuchet MS"/>
                <a:ea typeface="Trebuchet MS"/>
                <a:cs typeface="Trebuchet MS"/>
                <a:sym typeface="Trebuchet MS"/>
              </a:defRPr>
            </a:pPr>
            <a:r>
              <a:t>Long-term (centuries to millennia) correlations:</a:t>
            </a:r>
          </a:p>
          <a:p>
            <a:pPr defTabSz="825500">
              <a:spcBef>
                <a:spcPts val="1400"/>
              </a:spcBef>
              <a:buSzPct val="125000"/>
              <a:buChar char="•"/>
              <a:defRPr sz="4800">
                <a:latin typeface="Trebuchet MS"/>
                <a:ea typeface="Trebuchet MS"/>
                <a:cs typeface="Trebuchet MS"/>
                <a:sym typeface="Trebuchet MS"/>
              </a:defRPr>
            </a:pPr>
            <a:r>
              <a:t>130 ppm CO</a:t>
            </a:r>
            <a:r>
              <a:rPr baseline="-5998"/>
              <a:t>2</a:t>
            </a:r>
            <a:r>
              <a:t> &lt;=&gt; 5</a:t>
            </a:r>
            <a:r>
              <a:rPr baseline="31999"/>
              <a:t>o</a:t>
            </a:r>
            <a:r>
              <a:t>C </a:t>
            </a:r>
          </a:p>
          <a:p>
            <a:pPr defTabSz="825500">
              <a:spcBef>
                <a:spcPts val="1400"/>
              </a:spcBef>
              <a:buSzPct val="125000"/>
              <a:buChar char="•"/>
              <a:defRPr sz="4800">
                <a:latin typeface="Trebuchet MS"/>
                <a:ea typeface="Trebuchet MS"/>
                <a:cs typeface="Trebuchet MS"/>
                <a:sym typeface="Trebuchet MS"/>
              </a:defRPr>
            </a:pPr>
            <a:r>
              <a:t>130 ppm CO</a:t>
            </a:r>
            <a:r>
              <a:rPr baseline="-5998"/>
              <a:t>2</a:t>
            </a:r>
            <a:r>
              <a:t> &lt;=&gt; 130 m in sea level</a:t>
            </a:r>
          </a:p>
        </p:txBody>
      </p:sp>
      <p:sp>
        <p:nvSpPr>
          <p:cNvPr id="439" name="Normal Range up to 1900"/>
          <p:cNvSpPr txBox="1"/>
          <p:nvPr/>
        </p:nvSpPr>
        <p:spPr>
          <a:xfrm>
            <a:off x="15322500" y="3213099"/>
            <a:ext cx="4011788" cy="144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400">
                <a:latin typeface="+mn-lt"/>
                <a:ea typeface="+mn-ea"/>
                <a:cs typeface="+mn-cs"/>
                <a:sym typeface="Helvetica"/>
              </a:defRPr>
            </a:lvl1pPr>
          </a:lstStyle>
          <a:p>
            <a:pPr/>
            <a:r>
              <a:t>Normal Range up to 1900</a:t>
            </a:r>
          </a:p>
        </p:txBody>
      </p:sp>
      <p:sp>
        <p:nvSpPr>
          <p:cNvPr id="440" name="Oval"/>
          <p:cNvSpPr/>
          <p:nvPr/>
        </p:nvSpPr>
        <p:spPr>
          <a:xfrm>
            <a:off x="22572859" y="10591834"/>
            <a:ext cx="188321" cy="1156857"/>
          </a:xfrm>
          <a:prstGeom prst="ellipse">
            <a:avLst/>
          </a:prstGeom>
          <a:ln w="38100">
            <a:solidFill>
              <a:srgbClr val="921400"/>
            </a:solidFill>
            <a:miter lim="400000"/>
          </a:ln>
        </p:spPr>
        <p:txBody>
          <a:bodyPr lIns="50800" tIns="50800" rIns="50800" bIns="50800" anchor="ctr"/>
          <a:lstStyle/>
          <a:p>
            <a:pPr algn="ctr" defTabSz="8001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nvGrpSpPr>
          <p:cNvPr id="443" name="Holocene"/>
          <p:cNvGrpSpPr/>
          <p:nvPr/>
        </p:nvGrpSpPr>
        <p:grpSpPr>
          <a:xfrm>
            <a:off x="10886281" y="9309713"/>
            <a:ext cx="5547520" cy="3543302"/>
            <a:chOff x="0" y="0"/>
            <a:chExt cx="5547519" cy="3543301"/>
          </a:xfrm>
        </p:grpSpPr>
        <p:sp>
          <p:nvSpPr>
            <p:cNvPr id="441" name="Quote Bubble"/>
            <p:cNvSpPr/>
            <p:nvPr/>
          </p:nvSpPr>
          <p:spPr>
            <a:xfrm>
              <a:off x="0" y="0"/>
              <a:ext cx="5547520" cy="3543302"/>
            </a:xfrm>
            <a:prstGeom prst="wedgeEllipseCallout">
              <a:avLst>
                <a:gd name="adj1" fmla="val 161743"/>
                <a:gd name="adj2" fmla="val 874"/>
              </a:avLst>
            </a:prstGeom>
            <a:solidFill>
              <a:srgbClr val="D8F949">
                <a:alpha val="54000"/>
              </a:srgbClr>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78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442" name="Holocene"/>
            <p:cNvSpPr txBox="1"/>
            <p:nvPr/>
          </p:nvSpPr>
          <p:spPr>
            <a:xfrm>
              <a:off x="812414" y="577850"/>
              <a:ext cx="3922691" cy="2387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1130300">
                <a:defRPr sz="78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lvl1pPr>
            </a:lstStyle>
            <a:p>
              <a:pPr/>
              <a:r>
                <a:t>Holocene</a:t>
              </a:r>
            </a:p>
          </p:txBody>
        </p:sp>
      </p:grpSp>
      <p:sp>
        <p:nvSpPr>
          <p:cNvPr id="444" name="Rectangle"/>
          <p:cNvSpPr/>
          <p:nvPr/>
        </p:nvSpPr>
        <p:spPr>
          <a:xfrm>
            <a:off x="685800" y="9829799"/>
            <a:ext cx="1270000" cy="130474"/>
          </a:xfrm>
          <a:prstGeom prst="rect">
            <a:avLst/>
          </a:prstGeom>
          <a:gradFill>
            <a:gsLst>
              <a:gs pos="0">
                <a:schemeClr val="accent1"/>
              </a:gs>
              <a:gs pos="100000">
                <a:srgbClr val="094593"/>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445" name="Rectangle"/>
          <p:cNvSpPr/>
          <p:nvPr/>
        </p:nvSpPr>
        <p:spPr>
          <a:xfrm>
            <a:off x="4013200" y="9664699"/>
            <a:ext cx="1270000" cy="741861"/>
          </a:xfrm>
          <a:prstGeom prst="rect">
            <a:avLst/>
          </a:prstGeom>
          <a:gradFill>
            <a:gsLst>
              <a:gs pos="0">
                <a:schemeClr val="accent1"/>
              </a:gs>
              <a:gs pos="100000">
                <a:srgbClr val="094593"/>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446" name="Rectangle"/>
          <p:cNvSpPr/>
          <p:nvPr/>
        </p:nvSpPr>
        <p:spPr>
          <a:xfrm>
            <a:off x="7315200" y="8115300"/>
            <a:ext cx="1270000" cy="470496"/>
          </a:xfrm>
          <a:prstGeom prst="rect">
            <a:avLst/>
          </a:prstGeom>
          <a:gradFill>
            <a:gsLst>
              <a:gs pos="0">
                <a:schemeClr val="accent1"/>
              </a:gs>
              <a:gs pos="100000">
                <a:srgbClr val="094593"/>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447" name="Rectangle"/>
          <p:cNvSpPr/>
          <p:nvPr/>
        </p:nvSpPr>
        <p:spPr>
          <a:xfrm>
            <a:off x="10566400" y="8115299"/>
            <a:ext cx="1270000" cy="300536"/>
          </a:xfrm>
          <a:prstGeom prst="rect">
            <a:avLst/>
          </a:prstGeom>
          <a:gradFill>
            <a:gsLst>
              <a:gs pos="0">
                <a:schemeClr val="accent1"/>
              </a:gs>
              <a:gs pos="100000">
                <a:srgbClr val="094593"/>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448" name="Rectangle"/>
          <p:cNvSpPr/>
          <p:nvPr/>
        </p:nvSpPr>
        <p:spPr>
          <a:xfrm>
            <a:off x="13843000" y="7251700"/>
            <a:ext cx="1270000" cy="868561"/>
          </a:xfrm>
          <a:prstGeom prst="rect">
            <a:avLst/>
          </a:prstGeom>
          <a:gradFill>
            <a:gsLst>
              <a:gs pos="0">
                <a:schemeClr val="accent1"/>
              </a:gs>
              <a:gs pos="100000">
                <a:srgbClr val="094593"/>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449" name="Rectangle"/>
          <p:cNvSpPr/>
          <p:nvPr/>
        </p:nvSpPr>
        <p:spPr>
          <a:xfrm>
            <a:off x="17032061" y="6360219"/>
            <a:ext cx="1270002" cy="130475"/>
          </a:xfrm>
          <a:prstGeom prst="rect">
            <a:avLst/>
          </a:prstGeom>
          <a:gradFill>
            <a:gsLst>
              <a:gs pos="0">
                <a:schemeClr val="accent1"/>
              </a:gs>
              <a:gs pos="100000">
                <a:srgbClr val="094593"/>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450" name="Rectangle"/>
          <p:cNvSpPr/>
          <p:nvPr/>
        </p:nvSpPr>
        <p:spPr>
          <a:xfrm>
            <a:off x="17032061" y="6563418"/>
            <a:ext cx="1270002" cy="1835152"/>
          </a:xfrm>
          <a:prstGeom prst="rect">
            <a:avLst/>
          </a:prstGeom>
          <a:solidFill>
            <a:srgbClr val="1597FC"/>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451"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452" name="Mari_Logo1.jpg" descr="Mari_Logo1.jpg"/>
          <p:cNvPicPr>
            <a:picLocks noChangeAspect="1"/>
          </p:cNvPicPr>
          <p:nvPr/>
        </p:nvPicPr>
        <p:blipFill>
          <a:blip r:embed="rId5">
            <a:extLst/>
          </a:blip>
          <a:stretch>
            <a:fillRect/>
          </a:stretch>
        </p:blipFill>
        <p:spPr>
          <a:xfrm>
            <a:off x="23455571" y="91975"/>
            <a:ext cx="933018" cy="765475"/>
          </a:xfrm>
          <a:prstGeom prst="rect">
            <a:avLst/>
          </a:prstGeom>
          <a:ln w="12700">
            <a:miter lim="400000"/>
          </a:ln>
        </p:spPr>
      </p:pic>
      <p:sp>
        <p:nvSpPr>
          <p:cNvPr id="453" name="Baseline and Range of Changes"/>
          <p:cNvSpPr txBox="1"/>
          <p:nvPr/>
        </p:nvSpPr>
        <p:spPr>
          <a:xfrm>
            <a:off x="158700" y="987375"/>
            <a:ext cx="877352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Baseline and Range of Changes</a:t>
            </a:r>
          </a:p>
        </p:txBody>
      </p:sp>
      <p:sp>
        <p:nvSpPr>
          <p:cNvPr id="454" name="The Baseline: Past Climate and Global Change"/>
          <p:cNvSpPr txBox="1"/>
          <p:nvPr/>
        </p:nvSpPr>
        <p:spPr>
          <a:xfrm>
            <a:off x="158699" y="68312"/>
            <a:ext cx="1265397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Baseline: Past Climate and Global Change</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38"/>
                                        </p:tgtEl>
                                        <p:attrNameLst>
                                          <p:attrName>style.visibility</p:attrName>
                                        </p:attrNameLst>
                                      </p:cBhvr>
                                      <p:to>
                                        <p:strVal val="visible"/>
                                      </p:to>
                                    </p:set>
                                    <p:animEffect filter="fade" transition="in">
                                      <p:cBhvr>
                                        <p:cTn id="7" dur="1000"/>
                                        <p:tgtEl>
                                          <p:spTgt spid="43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440"/>
                                        </p:tgtEl>
                                        <p:attrNameLst>
                                          <p:attrName>style.visibility</p:attrName>
                                        </p:attrNameLst>
                                      </p:cBhvr>
                                      <p:to>
                                        <p:strVal val="visible"/>
                                      </p:to>
                                    </p:set>
                                    <p:animEffect filter="fade" transition="in">
                                      <p:cBhvr>
                                        <p:cTn id="12" dur="1000"/>
                                        <p:tgtEl>
                                          <p:spTgt spid="440"/>
                                        </p:tgtEl>
                                      </p:cBhvr>
                                    </p:animEffect>
                                  </p:childTnLst>
                                </p:cTn>
                              </p:par>
                            </p:childTnLst>
                          </p:cTn>
                        </p:par>
                        <p:par>
                          <p:cTn id="13" fill="hold">
                            <p:stCondLst>
                              <p:cond delay="1000"/>
                            </p:stCondLst>
                            <p:childTnLst>
                              <p:par>
                                <p:cTn id="14" presetClass="entr" nodeType="afterEffect" presetSubtype="16" presetID="23" grpId="3" fill="hold">
                                  <p:stCondLst>
                                    <p:cond delay="0"/>
                                  </p:stCondLst>
                                  <p:iterate type="el" backwards="0">
                                    <p:tmAbs val="0"/>
                                  </p:iterate>
                                  <p:childTnLst>
                                    <p:set>
                                      <p:cBhvr>
                                        <p:cTn id="15" fill="hold"/>
                                        <p:tgtEl>
                                          <p:spTgt spid="443"/>
                                        </p:tgtEl>
                                        <p:attrNameLst>
                                          <p:attrName>style.visibility</p:attrName>
                                        </p:attrNameLst>
                                      </p:cBhvr>
                                      <p:to>
                                        <p:strVal val="visible"/>
                                      </p:to>
                                    </p:set>
                                    <p:anim calcmode="lin" valueType="num">
                                      <p:cBhvr>
                                        <p:cTn id="16" dur="1000" fill="hold"/>
                                        <p:tgtEl>
                                          <p:spTgt spid="443"/>
                                        </p:tgtEl>
                                        <p:attrNameLst>
                                          <p:attrName>ppt_w</p:attrName>
                                        </p:attrNameLst>
                                      </p:cBhvr>
                                      <p:tavLst>
                                        <p:tav tm="0">
                                          <p:val>
                                            <p:fltVal val="0"/>
                                          </p:val>
                                        </p:tav>
                                        <p:tav tm="100000">
                                          <p:val>
                                            <p:strVal val="#ppt_w"/>
                                          </p:val>
                                        </p:tav>
                                      </p:tavLst>
                                    </p:anim>
                                    <p:anim calcmode="lin" valueType="num">
                                      <p:cBhvr>
                                        <p:cTn id="17" dur="1000" fill="hold"/>
                                        <p:tgtEl>
                                          <p:spTgt spid="443"/>
                                        </p:tgtEl>
                                        <p:attrNameLst>
                                          <p:attrName>ppt_h</p:attrName>
                                        </p:attrNameLst>
                                      </p:cBhvr>
                                      <p:tavLst>
                                        <p:tav tm="0">
                                          <p:val>
                                            <p:fltVal val="0"/>
                                          </p:val>
                                        </p:tav>
                                        <p:tav tm="100000">
                                          <p:val>
                                            <p:strVal val="#ppt_h"/>
                                          </p:val>
                                        </p:tav>
                                      </p:tavLst>
                                    </p:anim>
                                  </p:childTnLst>
                                </p:cTn>
                              </p:par>
                            </p:childTnLst>
                          </p:cTn>
                        </p:par>
                        <p:par>
                          <p:cTn id="18" fill="hold">
                            <p:stCondLst>
                              <p:cond delay="2000"/>
                            </p:stCondLst>
                            <p:childTnLst>
                              <p:par>
                                <p:cTn id="19" presetClass="entr" nodeType="afterEffect" presetID="10" grpId="4" fill="hold">
                                  <p:stCondLst>
                                    <p:cond delay="0"/>
                                  </p:stCondLst>
                                  <p:iterate type="el" backwards="0">
                                    <p:tmAbs val="0"/>
                                  </p:iterate>
                                  <p:childTnLst>
                                    <p:set>
                                      <p:cBhvr>
                                        <p:cTn id="20" fill="hold"/>
                                        <p:tgtEl>
                                          <p:spTgt spid="444"/>
                                        </p:tgtEl>
                                        <p:attrNameLst>
                                          <p:attrName>style.visibility</p:attrName>
                                        </p:attrNameLst>
                                      </p:cBhvr>
                                      <p:to>
                                        <p:strVal val="visible"/>
                                      </p:to>
                                    </p:set>
                                    <p:animEffect filter="fade" transition="in">
                                      <p:cBhvr>
                                        <p:cTn id="21" dur="1000"/>
                                        <p:tgtEl>
                                          <p:spTgt spid="444"/>
                                        </p:tgtEl>
                                      </p:cBhvr>
                                    </p:animEffect>
                                  </p:childTnLst>
                                </p:cTn>
                              </p:par>
                            </p:childTnLst>
                          </p:cTn>
                        </p:par>
                        <p:par>
                          <p:cTn id="22" fill="hold">
                            <p:stCondLst>
                              <p:cond delay="3000"/>
                            </p:stCondLst>
                            <p:childTnLst>
                              <p:par>
                                <p:cTn id="23" presetClass="entr" nodeType="afterEffect" presetID="10" grpId="5" fill="hold">
                                  <p:stCondLst>
                                    <p:cond delay="0"/>
                                  </p:stCondLst>
                                  <p:iterate type="el" backwards="0">
                                    <p:tmAbs val="0"/>
                                  </p:iterate>
                                  <p:childTnLst>
                                    <p:set>
                                      <p:cBhvr>
                                        <p:cTn id="24" fill="hold"/>
                                        <p:tgtEl>
                                          <p:spTgt spid="445"/>
                                        </p:tgtEl>
                                        <p:attrNameLst>
                                          <p:attrName>style.visibility</p:attrName>
                                        </p:attrNameLst>
                                      </p:cBhvr>
                                      <p:to>
                                        <p:strVal val="visible"/>
                                      </p:to>
                                    </p:set>
                                    <p:animEffect filter="fade" transition="in">
                                      <p:cBhvr>
                                        <p:cTn id="25" dur="1000"/>
                                        <p:tgtEl>
                                          <p:spTgt spid="445"/>
                                        </p:tgtEl>
                                      </p:cBhvr>
                                    </p:animEffect>
                                  </p:childTnLst>
                                </p:cTn>
                              </p:par>
                            </p:childTnLst>
                          </p:cTn>
                        </p:par>
                        <p:par>
                          <p:cTn id="26" fill="hold">
                            <p:stCondLst>
                              <p:cond delay="4000"/>
                            </p:stCondLst>
                            <p:childTnLst>
                              <p:par>
                                <p:cTn id="27" presetClass="entr" nodeType="afterEffect" presetID="10" grpId="6" fill="hold">
                                  <p:stCondLst>
                                    <p:cond delay="0"/>
                                  </p:stCondLst>
                                  <p:iterate type="el" backwards="0">
                                    <p:tmAbs val="0"/>
                                  </p:iterate>
                                  <p:childTnLst>
                                    <p:set>
                                      <p:cBhvr>
                                        <p:cTn id="28" fill="hold"/>
                                        <p:tgtEl>
                                          <p:spTgt spid="446"/>
                                        </p:tgtEl>
                                        <p:attrNameLst>
                                          <p:attrName>style.visibility</p:attrName>
                                        </p:attrNameLst>
                                      </p:cBhvr>
                                      <p:to>
                                        <p:strVal val="visible"/>
                                      </p:to>
                                    </p:set>
                                    <p:animEffect filter="fade" transition="in">
                                      <p:cBhvr>
                                        <p:cTn id="29" dur="1000"/>
                                        <p:tgtEl>
                                          <p:spTgt spid="446"/>
                                        </p:tgtEl>
                                      </p:cBhvr>
                                    </p:animEffect>
                                  </p:childTnLst>
                                </p:cTn>
                              </p:par>
                            </p:childTnLst>
                          </p:cTn>
                        </p:par>
                        <p:par>
                          <p:cTn id="30" fill="hold">
                            <p:stCondLst>
                              <p:cond delay="5000"/>
                            </p:stCondLst>
                            <p:childTnLst>
                              <p:par>
                                <p:cTn id="31" presetClass="entr" nodeType="afterEffect" presetID="10" grpId="7" fill="hold">
                                  <p:stCondLst>
                                    <p:cond delay="0"/>
                                  </p:stCondLst>
                                  <p:iterate type="el" backwards="0">
                                    <p:tmAbs val="0"/>
                                  </p:iterate>
                                  <p:childTnLst>
                                    <p:set>
                                      <p:cBhvr>
                                        <p:cTn id="32" fill="hold"/>
                                        <p:tgtEl>
                                          <p:spTgt spid="447"/>
                                        </p:tgtEl>
                                        <p:attrNameLst>
                                          <p:attrName>style.visibility</p:attrName>
                                        </p:attrNameLst>
                                      </p:cBhvr>
                                      <p:to>
                                        <p:strVal val="visible"/>
                                      </p:to>
                                    </p:set>
                                    <p:animEffect filter="fade" transition="in">
                                      <p:cBhvr>
                                        <p:cTn id="33" dur="1000"/>
                                        <p:tgtEl>
                                          <p:spTgt spid="447"/>
                                        </p:tgtEl>
                                      </p:cBhvr>
                                    </p:animEffect>
                                  </p:childTnLst>
                                </p:cTn>
                              </p:par>
                            </p:childTnLst>
                          </p:cTn>
                        </p:par>
                        <p:par>
                          <p:cTn id="34" fill="hold">
                            <p:stCondLst>
                              <p:cond delay="6000"/>
                            </p:stCondLst>
                            <p:childTnLst>
                              <p:par>
                                <p:cTn id="35" presetClass="entr" nodeType="afterEffect" presetID="10" grpId="8" fill="hold">
                                  <p:stCondLst>
                                    <p:cond delay="0"/>
                                  </p:stCondLst>
                                  <p:iterate type="el" backwards="0">
                                    <p:tmAbs val="0"/>
                                  </p:iterate>
                                  <p:childTnLst>
                                    <p:set>
                                      <p:cBhvr>
                                        <p:cTn id="36" fill="hold"/>
                                        <p:tgtEl>
                                          <p:spTgt spid="448"/>
                                        </p:tgtEl>
                                        <p:attrNameLst>
                                          <p:attrName>style.visibility</p:attrName>
                                        </p:attrNameLst>
                                      </p:cBhvr>
                                      <p:to>
                                        <p:strVal val="visible"/>
                                      </p:to>
                                    </p:set>
                                    <p:animEffect filter="fade" transition="in">
                                      <p:cBhvr>
                                        <p:cTn id="37" dur="1000"/>
                                        <p:tgtEl>
                                          <p:spTgt spid="448"/>
                                        </p:tgtEl>
                                      </p:cBhvr>
                                    </p:animEffect>
                                  </p:childTnLst>
                                </p:cTn>
                              </p:par>
                            </p:childTnLst>
                          </p:cTn>
                        </p:par>
                        <p:par>
                          <p:cTn id="38" fill="hold">
                            <p:stCondLst>
                              <p:cond delay="7000"/>
                            </p:stCondLst>
                            <p:childTnLst>
                              <p:par>
                                <p:cTn id="39" presetClass="entr" nodeType="afterEffect" presetID="10" grpId="9" fill="hold">
                                  <p:stCondLst>
                                    <p:cond delay="0"/>
                                  </p:stCondLst>
                                  <p:iterate type="el" backwards="0">
                                    <p:tmAbs val="0"/>
                                  </p:iterate>
                                  <p:childTnLst>
                                    <p:set>
                                      <p:cBhvr>
                                        <p:cTn id="40" fill="hold"/>
                                        <p:tgtEl>
                                          <p:spTgt spid="449"/>
                                        </p:tgtEl>
                                        <p:attrNameLst>
                                          <p:attrName>style.visibility</p:attrName>
                                        </p:attrNameLst>
                                      </p:cBhvr>
                                      <p:to>
                                        <p:strVal val="visible"/>
                                      </p:to>
                                    </p:set>
                                    <p:animEffect filter="fade" transition="in">
                                      <p:cBhvr>
                                        <p:cTn id="41" dur="1000"/>
                                        <p:tgtEl>
                                          <p:spTgt spid="449"/>
                                        </p:tgtEl>
                                      </p:cBhvr>
                                    </p:animEffect>
                                  </p:childTnLst>
                                </p:cTn>
                              </p:par>
                            </p:childTnLst>
                          </p:cTn>
                        </p:par>
                        <p:par>
                          <p:cTn id="42" fill="hold">
                            <p:stCondLst>
                              <p:cond delay="8000"/>
                            </p:stCondLst>
                            <p:childTnLst>
                              <p:par>
                                <p:cTn id="43" presetClass="entr" nodeType="afterEffect" presetID="10" grpId="10" fill="hold">
                                  <p:stCondLst>
                                    <p:cond delay="0"/>
                                  </p:stCondLst>
                                  <p:iterate type="el" backwards="0">
                                    <p:tmAbs val="0"/>
                                  </p:iterate>
                                  <p:childTnLst>
                                    <p:set>
                                      <p:cBhvr>
                                        <p:cTn id="44" fill="hold"/>
                                        <p:tgtEl>
                                          <p:spTgt spid="450"/>
                                        </p:tgtEl>
                                        <p:attrNameLst>
                                          <p:attrName>style.visibility</p:attrName>
                                        </p:attrNameLst>
                                      </p:cBhvr>
                                      <p:to>
                                        <p:strVal val="visible"/>
                                      </p:to>
                                    </p:set>
                                    <p:animEffect filter="fade" transition="in">
                                      <p:cBhvr>
                                        <p:cTn id="45" dur="1000"/>
                                        <p:tgtEl>
                                          <p:spTgt spid="4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6" grpId="6"/>
      <p:bldP build="whole" bldLvl="1" animBg="1" rev="0" advAuto="0" spid="449" grpId="9"/>
      <p:bldP build="whole" bldLvl="1" animBg="1" rev="0" advAuto="0" spid="450" grpId="10"/>
      <p:bldP build="whole" bldLvl="1" animBg="1" rev="0" advAuto="0" spid="438" grpId="1"/>
      <p:bldP build="whole" bldLvl="1" animBg="1" rev="0" advAuto="0" spid="443" grpId="3"/>
      <p:bldP build="whole" bldLvl="1" animBg="1" rev="0" advAuto="0" spid="440" grpId="2"/>
      <p:bldP build="whole" bldLvl="1" animBg="1" rev="0" advAuto="0" spid="447" grpId="7"/>
      <p:bldP build="whole" bldLvl="1" animBg="1" rev="0" advAuto="0" spid="444" grpId="4"/>
      <p:bldP build="whole" bldLvl="1" animBg="1" rev="0" advAuto="0" spid="445" grpId="5"/>
      <p:bldP build="whole" bldLvl="1" animBg="1" rev="0" advAuto="0" spid="448" grpId="8"/>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456" name="Line"/>
          <p:cNvSpPr/>
          <p:nvPr/>
        </p:nvSpPr>
        <p:spPr>
          <a:xfrm>
            <a:off x="-89524" y="934242"/>
            <a:ext cx="24384003" cy="2"/>
          </a:xfrm>
          <a:prstGeom prst="line">
            <a:avLst/>
          </a:prstGeom>
          <a:ln w="25400">
            <a:solidFill>
              <a:srgbClr val="000000"/>
            </a:solidFill>
            <a:miter lim="400000"/>
          </a:ln>
        </p:spPr>
        <p:txBody>
          <a:bodyPr lIns="45718" tIns="45718" rIns="45718" bIns="45718"/>
          <a:lstStyle/>
          <a:p>
            <a:pPr/>
          </a:p>
        </p:txBody>
      </p:sp>
      <p:pic>
        <p:nvPicPr>
          <p:cNvPr id="457" name="Mari_Logo1.jpg" descr="Mari_Logo1.jpg"/>
          <p:cNvPicPr>
            <a:picLocks noChangeAspect="1"/>
          </p:cNvPicPr>
          <p:nvPr/>
        </p:nvPicPr>
        <p:blipFill>
          <a:blip r:embed="rId2">
            <a:extLst/>
          </a:blip>
          <a:stretch>
            <a:fillRect/>
          </a:stretch>
        </p:blipFill>
        <p:spPr>
          <a:xfrm>
            <a:off x="23455571" y="91975"/>
            <a:ext cx="933018" cy="765475"/>
          </a:xfrm>
          <a:prstGeom prst="rect">
            <a:avLst/>
          </a:prstGeom>
          <a:ln w="12700">
            <a:miter lim="400000"/>
          </a:ln>
        </p:spPr>
      </p:pic>
      <p:grpSp>
        <p:nvGrpSpPr>
          <p:cNvPr id="468" name="Group"/>
          <p:cNvGrpSpPr/>
          <p:nvPr/>
        </p:nvGrpSpPr>
        <p:grpSpPr>
          <a:xfrm>
            <a:off x="242207" y="1506743"/>
            <a:ext cx="20007038" cy="11568001"/>
            <a:chOff x="1" y="0"/>
            <a:chExt cx="20007037" cy="11567999"/>
          </a:xfrm>
        </p:grpSpPr>
        <p:grpSp>
          <p:nvGrpSpPr>
            <p:cNvPr id="460" name="Group"/>
            <p:cNvGrpSpPr/>
            <p:nvPr/>
          </p:nvGrpSpPr>
          <p:grpSpPr>
            <a:xfrm>
              <a:off x="1" y="-1"/>
              <a:ext cx="20007038" cy="11568001"/>
              <a:chOff x="0" y="0"/>
              <a:chExt cx="20007037" cy="11567999"/>
            </a:xfrm>
          </p:grpSpPr>
          <p:pic>
            <p:nvPicPr>
              <p:cNvPr id="458" name="LeavingtheHoloceneA.jpg" descr="LeavingtheHoloceneA.jpg"/>
              <p:cNvPicPr>
                <a:picLocks noChangeAspect="1"/>
              </p:cNvPicPr>
              <p:nvPr/>
            </p:nvPicPr>
            <p:blipFill>
              <a:blip r:embed="rId3">
                <a:extLst/>
              </a:blip>
              <a:stretch>
                <a:fillRect/>
              </a:stretch>
            </p:blipFill>
            <p:spPr>
              <a:xfrm>
                <a:off x="0" y="0"/>
                <a:ext cx="20007039" cy="11568000"/>
              </a:xfrm>
              <a:prstGeom prst="rect">
                <a:avLst/>
              </a:prstGeom>
              <a:ln w="12700" cap="flat">
                <a:noFill/>
                <a:miter lim="400000"/>
              </a:ln>
              <a:effectLst/>
            </p:spPr>
          </p:pic>
          <p:sp>
            <p:nvSpPr>
              <p:cNvPr id="459" name="Rectangle"/>
              <p:cNvSpPr/>
              <p:nvPr/>
            </p:nvSpPr>
            <p:spPr>
              <a:xfrm>
                <a:off x="103357" y="2027491"/>
                <a:ext cx="1767520" cy="992479"/>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grpSp>
        <p:sp>
          <p:nvSpPr>
            <p:cNvPr id="461" name="Rectangle"/>
            <p:cNvSpPr/>
            <p:nvPr/>
          </p:nvSpPr>
          <p:spPr>
            <a:xfrm>
              <a:off x="554162" y="7733251"/>
              <a:ext cx="1290897" cy="132621"/>
            </a:xfrm>
            <a:prstGeom prst="rect">
              <a:avLst/>
            </a:prstGeom>
            <a:gradFill flip="none" rotWithShape="1">
              <a:gsLst>
                <a:gs pos="0">
                  <a:schemeClr val="accent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462" name="Rectangle"/>
            <p:cNvSpPr/>
            <p:nvPr/>
          </p:nvSpPr>
          <p:spPr>
            <a:xfrm>
              <a:off x="3936309" y="7565434"/>
              <a:ext cx="1290897" cy="754067"/>
            </a:xfrm>
            <a:prstGeom prst="rect">
              <a:avLst/>
            </a:prstGeom>
            <a:gradFill flip="none" rotWithShape="1">
              <a:gsLst>
                <a:gs pos="0">
                  <a:schemeClr val="accent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463" name="Rectangle"/>
            <p:cNvSpPr/>
            <p:nvPr/>
          </p:nvSpPr>
          <p:spPr>
            <a:xfrm>
              <a:off x="7292637" y="5990541"/>
              <a:ext cx="1290898" cy="478239"/>
            </a:xfrm>
            <a:prstGeom prst="rect">
              <a:avLst/>
            </a:prstGeom>
            <a:gradFill flip="none" rotWithShape="1">
              <a:gsLst>
                <a:gs pos="0">
                  <a:schemeClr val="accent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464" name="Rectangle"/>
            <p:cNvSpPr/>
            <p:nvPr/>
          </p:nvSpPr>
          <p:spPr>
            <a:xfrm>
              <a:off x="10597329" y="5990541"/>
              <a:ext cx="1290898" cy="305481"/>
            </a:xfrm>
            <a:prstGeom prst="rect">
              <a:avLst/>
            </a:prstGeom>
            <a:gradFill flip="none" rotWithShape="1">
              <a:gsLst>
                <a:gs pos="0">
                  <a:schemeClr val="accent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465" name="Rectangle"/>
            <p:cNvSpPr/>
            <p:nvPr/>
          </p:nvSpPr>
          <p:spPr>
            <a:xfrm>
              <a:off x="13927840" y="5112732"/>
              <a:ext cx="1290898" cy="882853"/>
            </a:xfrm>
            <a:prstGeom prst="rect">
              <a:avLst/>
            </a:prstGeom>
            <a:gradFill flip="none" rotWithShape="1">
              <a:gsLst>
                <a:gs pos="0">
                  <a:schemeClr val="accent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466" name="Rectangle"/>
            <p:cNvSpPr/>
            <p:nvPr/>
          </p:nvSpPr>
          <p:spPr>
            <a:xfrm>
              <a:off x="17169373" y="4206583"/>
              <a:ext cx="1290897" cy="132622"/>
            </a:xfrm>
            <a:prstGeom prst="rect">
              <a:avLst/>
            </a:prstGeom>
            <a:gradFill flip="none" rotWithShape="1">
              <a:gsLst>
                <a:gs pos="0">
                  <a:schemeClr val="accent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467" name="Rectangle"/>
            <p:cNvSpPr/>
            <p:nvPr/>
          </p:nvSpPr>
          <p:spPr>
            <a:xfrm>
              <a:off x="17169373" y="4413127"/>
              <a:ext cx="1290897" cy="1865346"/>
            </a:xfrm>
            <a:prstGeom prst="rect">
              <a:avLst/>
            </a:prstGeom>
            <a:solidFill>
              <a:srgbClr val="1597FC"/>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grpSp>
      <p:grpSp>
        <p:nvGrpSpPr>
          <p:cNvPr id="479" name="Group"/>
          <p:cNvGrpSpPr/>
          <p:nvPr/>
        </p:nvGrpSpPr>
        <p:grpSpPr>
          <a:xfrm>
            <a:off x="-94474" y="1662261"/>
            <a:ext cx="20402740" cy="11353803"/>
            <a:chOff x="0" y="0"/>
            <a:chExt cx="20402739" cy="11353801"/>
          </a:xfrm>
        </p:grpSpPr>
        <p:grpSp>
          <p:nvGrpSpPr>
            <p:cNvPr id="471" name="Group"/>
            <p:cNvGrpSpPr/>
            <p:nvPr/>
          </p:nvGrpSpPr>
          <p:grpSpPr>
            <a:xfrm>
              <a:off x="-1" y="-1"/>
              <a:ext cx="20402740" cy="11353803"/>
              <a:chOff x="0" y="0"/>
              <a:chExt cx="20402739" cy="11353801"/>
            </a:xfrm>
          </p:grpSpPr>
          <p:pic>
            <p:nvPicPr>
              <p:cNvPr id="469" name="LeavingtheHoloceneB.jpg" descr="LeavingtheHoloceneB.jpg"/>
              <p:cNvPicPr>
                <a:picLocks noChangeAspect="1"/>
              </p:cNvPicPr>
              <p:nvPr/>
            </p:nvPicPr>
            <p:blipFill>
              <a:blip r:embed="rId4">
                <a:extLst/>
              </a:blip>
              <a:stretch>
                <a:fillRect/>
              </a:stretch>
            </p:blipFill>
            <p:spPr>
              <a:xfrm>
                <a:off x="371998" y="0"/>
                <a:ext cx="20030741" cy="11353802"/>
              </a:xfrm>
              <a:prstGeom prst="rect">
                <a:avLst/>
              </a:prstGeom>
              <a:ln w="12700" cap="flat">
                <a:noFill/>
                <a:miter lim="400000"/>
              </a:ln>
              <a:effectLst/>
            </p:spPr>
          </p:pic>
          <p:sp>
            <p:nvSpPr>
              <p:cNvPr id="470" name="Rectangle"/>
              <p:cNvSpPr/>
              <p:nvPr/>
            </p:nvSpPr>
            <p:spPr>
              <a:xfrm>
                <a:off x="-1" y="1667355"/>
                <a:ext cx="2061982" cy="1223308"/>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grpSp>
        <p:sp>
          <p:nvSpPr>
            <p:cNvPr id="472" name="Rectangle"/>
            <p:cNvSpPr/>
            <p:nvPr/>
          </p:nvSpPr>
          <p:spPr>
            <a:xfrm>
              <a:off x="860639" y="7517318"/>
              <a:ext cx="1289803" cy="132509"/>
            </a:xfrm>
            <a:prstGeom prst="rect">
              <a:avLst/>
            </a:prstGeom>
            <a:gradFill flip="none" rotWithShape="1">
              <a:gsLst>
                <a:gs pos="0">
                  <a:schemeClr val="accent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473" name="Rectangle"/>
            <p:cNvSpPr/>
            <p:nvPr/>
          </p:nvSpPr>
          <p:spPr>
            <a:xfrm>
              <a:off x="4252817" y="7375440"/>
              <a:ext cx="1289803" cy="753427"/>
            </a:xfrm>
            <a:prstGeom prst="rect">
              <a:avLst/>
            </a:prstGeom>
            <a:gradFill flip="none" rotWithShape="1">
              <a:gsLst>
                <a:gs pos="0">
                  <a:schemeClr val="accent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474" name="Rectangle"/>
            <p:cNvSpPr/>
            <p:nvPr/>
          </p:nvSpPr>
          <p:spPr>
            <a:xfrm>
              <a:off x="7619198" y="5776086"/>
              <a:ext cx="1289803" cy="477833"/>
            </a:xfrm>
            <a:prstGeom prst="rect">
              <a:avLst/>
            </a:prstGeom>
            <a:gradFill flip="none" rotWithShape="1">
              <a:gsLst>
                <a:gs pos="0">
                  <a:schemeClr val="accent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475" name="Rectangle"/>
            <p:cNvSpPr/>
            <p:nvPr/>
          </p:nvSpPr>
          <p:spPr>
            <a:xfrm>
              <a:off x="10985580" y="5776086"/>
              <a:ext cx="1289804" cy="305221"/>
            </a:xfrm>
            <a:prstGeom prst="rect">
              <a:avLst/>
            </a:prstGeom>
            <a:gradFill flip="none" rotWithShape="1">
              <a:gsLst>
                <a:gs pos="0">
                  <a:schemeClr val="accent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476" name="Rectangle"/>
            <p:cNvSpPr/>
            <p:nvPr/>
          </p:nvSpPr>
          <p:spPr>
            <a:xfrm>
              <a:off x="14261676" y="4924817"/>
              <a:ext cx="1289803" cy="882106"/>
            </a:xfrm>
            <a:prstGeom prst="rect">
              <a:avLst/>
            </a:prstGeom>
            <a:gradFill flip="none" rotWithShape="1">
              <a:gsLst>
                <a:gs pos="0">
                  <a:schemeClr val="accent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477" name="Rectangle"/>
            <p:cNvSpPr/>
            <p:nvPr/>
          </p:nvSpPr>
          <p:spPr>
            <a:xfrm>
              <a:off x="17448867" y="4019437"/>
              <a:ext cx="1289804" cy="132509"/>
            </a:xfrm>
            <a:prstGeom prst="rect">
              <a:avLst/>
            </a:prstGeom>
            <a:gradFill flip="none" rotWithShape="1">
              <a:gsLst>
                <a:gs pos="0">
                  <a:schemeClr val="accent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sp>
          <p:nvSpPr>
            <p:cNvPr id="478" name="Rectangle"/>
            <p:cNvSpPr/>
            <p:nvPr/>
          </p:nvSpPr>
          <p:spPr>
            <a:xfrm>
              <a:off x="17461766" y="4225806"/>
              <a:ext cx="1289803" cy="1863764"/>
            </a:xfrm>
            <a:prstGeom prst="rect">
              <a:avLst/>
            </a:prstGeom>
            <a:solidFill>
              <a:srgbClr val="1597FC"/>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3"/>
                      </a:srgbClr>
                    </a:outerShdw>
                  </a:effectLst>
                  <a:latin typeface="Gill Sans"/>
                  <a:ea typeface="Gill Sans"/>
                  <a:cs typeface="Gill Sans"/>
                  <a:sym typeface="Gill Sans"/>
                </a:defRPr>
              </a:pPr>
            </a:p>
          </p:txBody>
        </p:sp>
      </p:grpSp>
      <p:sp>
        <p:nvSpPr>
          <p:cNvPr id="480" name="“Normal Range”…"/>
          <p:cNvSpPr txBox="1"/>
          <p:nvPr/>
        </p:nvSpPr>
        <p:spPr>
          <a:xfrm>
            <a:off x="19034918" y="8699500"/>
            <a:ext cx="4970465"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spcBef>
                <a:spcPts val="1400"/>
              </a:spcBef>
              <a:defRPr sz="4800">
                <a:latin typeface="Trebuchet MS"/>
                <a:ea typeface="Trebuchet MS"/>
                <a:cs typeface="Trebuchet MS"/>
                <a:sym typeface="Trebuchet MS"/>
              </a:defRPr>
            </a:pPr>
            <a:r>
              <a:t>“Normal Range”</a:t>
            </a:r>
          </a:p>
          <a:p>
            <a:pPr defTabSz="825500">
              <a:spcBef>
                <a:spcPts val="1400"/>
              </a:spcBef>
              <a:defRPr sz="4800">
                <a:latin typeface="Trebuchet MS"/>
                <a:ea typeface="Trebuchet MS"/>
                <a:cs typeface="Trebuchet MS"/>
                <a:sym typeface="Trebuchet MS"/>
              </a:defRPr>
            </a:pPr>
            <a:r>
              <a:t>(800,000 years)</a:t>
            </a:r>
          </a:p>
        </p:txBody>
      </p:sp>
      <p:sp>
        <p:nvSpPr>
          <p:cNvPr id="481" name="“Current State”"/>
          <p:cNvSpPr txBox="1"/>
          <p:nvPr/>
        </p:nvSpPr>
        <p:spPr>
          <a:xfrm>
            <a:off x="19009518" y="5524498"/>
            <a:ext cx="4970465"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latin typeface="Trebuchet MS"/>
                <a:ea typeface="Trebuchet MS"/>
                <a:cs typeface="Trebuchet MS"/>
                <a:sym typeface="Trebuchet MS"/>
              </a:defRPr>
            </a:lvl1pPr>
          </a:lstStyle>
          <a:p>
            <a:pPr/>
            <a:r>
              <a:t>“Current State”</a:t>
            </a:r>
          </a:p>
        </p:txBody>
      </p:sp>
      <p:sp>
        <p:nvSpPr>
          <p:cNvPr id="482" name="The Lab Results for “Patient Earth”"/>
          <p:cNvSpPr txBox="1"/>
          <p:nvPr/>
        </p:nvSpPr>
        <p:spPr>
          <a:xfrm>
            <a:off x="82499" y="987375"/>
            <a:ext cx="931491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Lab Results for “Patient Earth”</a:t>
            </a:r>
          </a:p>
        </p:txBody>
      </p:sp>
      <p:sp>
        <p:nvSpPr>
          <p:cNvPr id="483" name="The Syndrome: Modern Climate and Global Change"/>
          <p:cNvSpPr txBox="1"/>
          <p:nvPr/>
        </p:nvSpPr>
        <p:spPr>
          <a:xfrm>
            <a:off x="158700" y="68312"/>
            <a:ext cx="1397969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Modern Climate and Global Change</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482"/>
                                        </p:tgtEl>
                                        <p:attrNameLst>
                                          <p:attrName>style.visibility</p:attrName>
                                        </p:attrNameLst>
                                      </p:cBhvr>
                                      <p:to>
                                        <p:strVal val="visible"/>
                                      </p:to>
                                    </p:set>
                                    <p:animEffect filter="fade" transition="in">
                                      <p:cBhvr>
                                        <p:cTn id="7" dur="1000"/>
                                        <p:tgtEl>
                                          <p:spTgt spid="482"/>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479"/>
                                        </p:tgtEl>
                                        <p:attrNameLst>
                                          <p:attrName>style.visibility</p:attrName>
                                        </p:attrNameLst>
                                      </p:cBhvr>
                                      <p:to>
                                        <p:strVal val="visible"/>
                                      </p:to>
                                    </p:set>
                                    <p:animEffect filter="fade" transition="in">
                                      <p:cBhvr>
                                        <p:cTn id="11" dur="1000"/>
                                        <p:tgtEl>
                                          <p:spTgt spid="479"/>
                                        </p:tgtEl>
                                      </p:cBhvr>
                                    </p:animEffect>
                                  </p:childTnLst>
                                </p:cTn>
                              </p:par>
                            </p:childTnLst>
                          </p:cTn>
                        </p:par>
                        <p:par>
                          <p:cTn id="12" fill="hold">
                            <p:stCondLst>
                              <p:cond delay="2000"/>
                            </p:stCondLst>
                            <p:childTnLst>
                              <p:par>
                                <p:cTn id="13" presetClass="entr" nodeType="afterEffect" presetID="10" grpId="3" fill="hold">
                                  <p:stCondLst>
                                    <p:cond delay="0"/>
                                  </p:stCondLst>
                                  <p:iterate type="el" backwards="0">
                                    <p:tmAbs val="0"/>
                                  </p:iterate>
                                  <p:childTnLst>
                                    <p:set>
                                      <p:cBhvr>
                                        <p:cTn id="14" fill="hold"/>
                                        <p:tgtEl>
                                          <p:spTgt spid="481"/>
                                        </p:tgtEl>
                                        <p:attrNameLst>
                                          <p:attrName>style.visibility</p:attrName>
                                        </p:attrNameLst>
                                      </p:cBhvr>
                                      <p:to>
                                        <p:strVal val="visible"/>
                                      </p:to>
                                    </p:set>
                                    <p:animEffect filter="fade" transition="in">
                                      <p:cBhvr>
                                        <p:cTn id="15" dur="1000"/>
                                        <p:tgtEl>
                                          <p:spTgt spid="4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1" grpId="3"/>
      <p:bldP build="whole" bldLvl="1" animBg="1" rev="0" advAuto="0" spid="482" grpId="1"/>
      <p:bldP build="whole" bldLvl="1" animBg="1" rev="0" advAuto="0" spid="479" grpId="2"/>
    </p:bldLst>
  </p:timing>
</p:sld>
</file>

<file path=ppt/theme/theme1.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A7A7A7"/>
      </a:dk2>
      <a:lt2>
        <a:srgbClr val="535353"/>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Lucida Grande"/>
        <a:ea typeface="Lucida Grande"/>
        <a:cs typeface="Lucida Grande"/>
      </a:majorFont>
      <a:minorFont>
        <a:latin typeface="Helvetica"/>
        <a:ea typeface="Helvetica"/>
        <a:cs typeface="Helvetica"/>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American Typewriter"/>
            <a:ea typeface="American Typewriter"/>
            <a:cs typeface="American Typewriter"/>
            <a:sym typeface="American Typewri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76200" dist="0" dir="18900000">
            <a:srgbClr val="000000">
              <a:alpha val="8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American Typewriter"/>
            <a:ea typeface="American Typewriter"/>
            <a:cs typeface="American Typewriter"/>
            <a:sym typeface="American Typewri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A7A7A7"/>
      </a:dk2>
      <a:lt2>
        <a:srgbClr val="535353"/>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Lucida Grande"/>
        <a:ea typeface="Lucida Grande"/>
        <a:cs typeface="Lucida Grande"/>
      </a:majorFont>
      <a:minorFont>
        <a:latin typeface="Helvetica"/>
        <a:ea typeface="Helvetica"/>
        <a:cs typeface="Helvetica"/>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American Typewriter"/>
            <a:ea typeface="American Typewriter"/>
            <a:cs typeface="American Typewriter"/>
            <a:sym typeface="American Typewri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76200" dist="0" dir="18900000">
            <a:srgbClr val="000000">
              <a:alpha val="8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American Typewriter"/>
            <a:ea typeface="American Typewriter"/>
            <a:cs typeface="American Typewriter"/>
            <a:sym typeface="American Typewri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